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9.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0.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6.xml" ContentType="application/vnd.openxmlformats-officedocument.drawingml.chart+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48" r:id="rId1"/>
    <p:sldMasterId id="2147484364" r:id="rId2"/>
    <p:sldMasterId id="2147484376" r:id="rId3"/>
    <p:sldMasterId id="2147484388" r:id="rId4"/>
    <p:sldMasterId id="2147484418" r:id="rId5"/>
    <p:sldMasterId id="2147484427" r:id="rId6"/>
    <p:sldMasterId id="2147484434" r:id="rId7"/>
    <p:sldMasterId id="2147484439" r:id="rId8"/>
    <p:sldMasterId id="2147484444" r:id="rId9"/>
    <p:sldMasterId id="2147484449" r:id="rId10"/>
    <p:sldMasterId id="2147484456" r:id="rId11"/>
  </p:sldMasterIdLst>
  <p:notesMasterIdLst>
    <p:notesMasterId r:id="rId47"/>
  </p:notesMasterIdLst>
  <p:handoutMasterIdLst>
    <p:handoutMasterId r:id="rId48"/>
  </p:handoutMasterIdLst>
  <p:sldIdLst>
    <p:sldId id="256" r:id="rId12"/>
    <p:sldId id="870" r:id="rId13"/>
    <p:sldId id="869" r:id="rId14"/>
    <p:sldId id="1188" r:id="rId15"/>
    <p:sldId id="1318" r:id="rId16"/>
    <p:sldId id="1298" r:id="rId17"/>
    <p:sldId id="1354" r:id="rId18"/>
    <p:sldId id="1480" r:id="rId19"/>
    <p:sldId id="1481" r:id="rId20"/>
    <p:sldId id="1482" r:id="rId21"/>
    <p:sldId id="1378" r:id="rId22"/>
    <p:sldId id="1483" r:id="rId23"/>
    <p:sldId id="1501" r:id="rId24"/>
    <p:sldId id="1484" r:id="rId25"/>
    <p:sldId id="1485" r:id="rId26"/>
    <p:sldId id="1503" r:id="rId27"/>
    <p:sldId id="1504" r:id="rId28"/>
    <p:sldId id="1502" r:id="rId29"/>
    <p:sldId id="1487" r:id="rId30"/>
    <p:sldId id="1505" r:id="rId31"/>
    <p:sldId id="1506" r:id="rId32"/>
    <p:sldId id="1507" r:id="rId33"/>
    <p:sldId id="1508" r:id="rId34"/>
    <p:sldId id="1509" r:id="rId35"/>
    <p:sldId id="1510" r:id="rId36"/>
    <p:sldId id="1511" r:id="rId37"/>
    <p:sldId id="1512" r:id="rId38"/>
    <p:sldId id="1513" r:id="rId39"/>
    <p:sldId id="1514" r:id="rId40"/>
    <p:sldId id="1515" r:id="rId41"/>
    <p:sldId id="1516" r:id="rId42"/>
    <p:sldId id="1517" r:id="rId43"/>
    <p:sldId id="1518" r:id="rId44"/>
    <p:sldId id="1519" r:id="rId45"/>
    <p:sldId id="1467" r:id="rId46"/>
  </p:sldIdLst>
  <p:sldSz cx="9144000" cy="6858000" type="letter"/>
  <p:notesSz cx="7102475" cy="10233025"/>
  <p:defaultTextStyle>
    <a:defPPr>
      <a:defRPr lang="en-US"/>
    </a:defPPr>
    <a:lvl1pPr algn="l" rtl="0" fontAlgn="base">
      <a:spcBef>
        <a:spcPct val="0"/>
      </a:spcBef>
      <a:spcAft>
        <a:spcPct val="0"/>
      </a:spcAft>
      <a:defRPr sz="3200" b="1" kern="1200">
        <a:solidFill>
          <a:schemeClr val="tx1"/>
        </a:solidFill>
        <a:latin typeface="Arial" charset="0"/>
        <a:ea typeface="+mn-ea"/>
        <a:cs typeface="+mn-cs"/>
      </a:defRPr>
    </a:lvl1pPr>
    <a:lvl2pPr marL="455613" indent="1588" algn="l" rtl="0" fontAlgn="base">
      <a:spcBef>
        <a:spcPct val="0"/>
      </a:spcBef>
      <a:spcAft>
        <a:spcPct val="0"/>
      </a:spcAft>
      <a:defRPr sz="3200" b="1" kern="1200">
        <a:solidFill>
          <a:schemeClr val="tx1"/>
        </a:solidFill>
        <a:latin typeface="Arial" charset="0"/>
        <a:ea typeface="+mn-ea"/>
        <a:cs typeface="+mn-cs"/>
      </a:defRPr>
    </a:lvl2pPr>
    <a:lvl3pPr marL="912813" indent="1588" algn="l" rtl="0" fontAlgn="base">
      <a:spcBef>
        <a:spcPct val="0"/>
      </a:spcBef>
      <a:spcAft>
        <a:spcPct val="0"/>
      </a:spcAft>
      <a:defRPr sz="3200" b="1" kern="1200">
        <a:solidFill>
          <a:schemeClr val="tx1"/>
        </a:solidFill>
        <a:latin typeface="Arial" charset="0"/>
        <a:ea typeface="+mn-ea"/>
        <a:cs typeface="+mn-cs"/>
      </a:defRPr>
    </a:lvl3pPr>
    <a:lvl4pPr marL="1370013" indent="1588" algn="l" rtl="0" fontAlgn="base">
      <a:spcBef>
        <a:spcPct val="0"/>
      </a:spcBef>
      <a:spcAft>
        <a:spcPct val="0"/>
      </a:spcAft>
      <a:defRPr sz="3200" b="1" kern="1200">
        <a:solidFill>
          <a:schemeClr val="tx1"/>
        </a:solidFill>
        <a:latin typeface="Arial" charset="0"/>
        <a:ea typeface="+mn-ea"/>
        <a:cs typeface="+mn-cs"/>
      </a:defRPr>
    </a:lvl4pPr>
    <a:lvl5pPr marL="1827213" indent="1588" algn="l" rtl="0" fontAlgn="base">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4F"/>
    <a:srgbClr val="D7EEF9"/>
    <a:srgbClr val="C0C0C0"/>
    <a:srgbClr val="D1E0FF"/>
    <a:srgbClr val="02675B"/>
    <a:srgbClr val="FFF2D5"/>
    <a:srgbClr val="7AB2EA"/>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4826" autoAdjust="0"/>
  </p:normalViewPr>
  <p:slideViewPr>
    <p:cSldViewPr snapToGrid="0">
      <p:cViewPr>
        <p:scale>
          <a:sx n="83" d="100"/>
          <a:sy n="83" d="100"/>
        </p:scale>
        <p:origin x="-774" y="-672"/>
      </p:cViewPr>
      <p:guideLst>
        <p:guide orient="horz" pos="2160"/>
        <p:guide pos="2880"/>
      </p:guideLst>
    </p:cSldViewPr>
  </p:slideViewPr>
  <p:notesTextViewPr>
    <p:cViewPr>
      <p:scale>
        <a:sx n="100" d="100"/>
        <a:sy n="100" d="100"/>
      </p:scale>
      <p:origin x="0" y="0"/>
    </p:cViewPr>
  </p:notesTextViewPr>
  <p:sorterViewPr>
    <p:cViewPr>
      <p:scale>
        <a:sx n="68" d="100"/>
        <a:sy n="68" d="100"/>
      </p:scale>
      <p:origin x="0" y="7986"/>
    </p:cViewPr>
  </p:sorterViewPr>
  <p:notesViewPr>
    <p:cSldViewPr snapToGrid="0">
      <p:cViewPr varScale="1">
        <p:scale>
          <a:sx n="57" d="100"/>
          <a:sy n="57" d="100"/>
        </p:scale>
        <p:origin x="-2122" y="-106"/>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presProps" Target="presProp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260"/>
      <c:rAngAx val="0"/>
      <c:perspective val="30"/>
    </c:view3D>
    <c:floor>
      <c:thickness val="0"/>
    </c:floor>
    <c:sideWall>
      <c:thickness val="0"/>
    </c:sideWall>
    <c:backWall>
      <c:thickness val="0"/>
    </c:backWall>
    <c:plotArea>
      <c:layout>
        <c:manualLayout>
          <c:layoutTarget val="inner"/>
          <c:xMode val="edge"/>
          <c:yMode val="edge"/>
          <c:x val="5.4818919713892703E-2"/>
          <c:y val="0.10312017825364665"/>
          <c:w val="0.89361189528903762"/>
          <c:h val="0.83439791549761089"/>
        </c:manualLayout>
      </c:layout>
      <c:pie3DChart>
        <c:varyColors val="1"/>
        <c:ser>
          <c:idx val="0"/>
          <c:order val="0"/>
          <c:tx>
            <c:strRef>
              <c:f>Sheet1!$B$1</c:f>
              <c:strCache>
                <c:ptCount val="1"/>
                <c:pt idx="0">
                  <c:v>2013</c:v>
                </c:pt>
              </c:strCache>
            </c:strRef>
          </c:tx>
          <c:spPr>
            <a:solidFill>
              <a:schemeClr val="accent1"/>
            </a:solidFill>
            <a:ln>
              <a:solidFill>
                <a:schemeClr val="tx1"/>
              </a:solidFill>
            </a:ln>
          </c:spPr>
          <c:dPt>
            <c:idx val="1"/>
            <c:bubble3D val="0"/>
            <c:spPr>
              <a:solidFill>
                <a:schemeClr val="accent4"/>
              </a:solidFill>
              <a:ln>
                <a:solidFill>
                  <a:schemeClr val="tx1"/>
                </a:solidFill>
              </a:ln>
            </c:spPr>
          </c:dPt>
          <c:dPt>
            <c:idx val="2"/>
            <c:bubble3D val="0"/>
            <c:spPr>
              <a:solidFill>
                <a:schemeClr val="accent6"/>
              </a:solidFill>
              <a:ln>
                <a:solidFill>
                  <a:schemeClr val="tx1"/>
                </a:solidFill>
              </a:ln>
            </c:spPr>
          </c:dPt>
          <c:dLbls>
            <c:dLbl>
              <c:idx val="0"/>
              <c:layout>
                <c:manualLayout>
                  <c:x val="-6.3428109245652425E-2"/>
                  <c:y val="0.19407760146309963"/>
                </c:manualLayout>
              </c:layout>
              <c:dLblPos val="bestFit"/>
              <c:showLegendKey val="0"/>
              <c:showVal val="1"/>
              <c:showCatName val="1"/>
              <c:showSerName val="0"/>
              <c:showPercent val="0"/>
              <c:showBubbleSize val="0"/>
              <c:separator>
</c:separator>
            </c:dLbl>
            <c:dLbl>
              <c:idx val="1"/>
              <c:layout>
                <c:manualLayout>
                  <c:x val="-0.1541820248187738"/>
                  <c:y val="-0.25047749063853314"/>
                </c:manualLayout>
              </c:layout>
              <c:dLblPos val="bestFit"/>
              <c:showLegendKey val="0"/>
              <c:showVal val="1"/>
              <c:showCatName val="1"/>
              <c:showSerName val="0"/>
              <c:showPercent val="0"/>
              <c:showBubbleSize val="0"/>
              <c:separator>
</c:separator>
            </c:dLbl>
            <c:dLbl>
              <c:idx val="2"/>
              <c:layout>
                <c:manualLayout>
                  <c:x val="0.11534688946225991"/>
                  <c:y val="-0.13791043765210312"/>
                </c:manualLayout>
              </c:layout>
              <c:spPr/>
              <c:txPr>
                <a:bodyPr/>
                <a:lstStyle/>
                <a:p>
                  <a:pPr>
                    <a:defRPr sz="1800">
                      <a:solidFill>
                        <a:schemeClr val="tx2"/>
                      </a:solidFill>
                    </a:defRPr>
                  </a:pPr>
                  <a:endParaRPr lang="en-US"/>
                </a:p>
              </c:txPr>
              <c:dLblPos val="bestFit"/>
              <c:showLegendKey val="0"/>
              <c:showVal val="1"/>
              <c:showCatName val="1"/>
              <c:showSerName val="0"/>
              <c:showPercent val="0"/>
              <c:showBubbleSize val="0"/>
              <c:separator>
</c:separator>
            </c:dLbl>
            <c:txPr>
              <a:bodyPr/>
              <a:lstStyle/>
              <a:p>
                <a:pPr>
                  <a:defRPr sz="1800">
                    <a:solidFill>
                      <a:schemeClr val="accent3"/>
                    </a:solidFill>
                  </a:defRPr>
                </a:pPr>
                <a:endParaRPr lang="en-US"/>
              </a:p>
            </c:txPr>
            <c:dLblPos val="outEnd"/>
            <c:showLegendKey val="0"/>
            <c:showVal val="1"/>
            <c:showCatName val="1"/>
            <c:showSerName val="0"/>
            <c:showPercent val="0"/>
            <c:showBubbleSize val="0"/>
            <c:separator>
</c:separator>
            <c:showLeaderLines val="1"/>
          </c:dLbls>
          <c:cat>
            <c:strRef>
              <c:f>Sheet1!$A$2:$A$4</c:f>
              <c:strCache>
                <c:ptCount val="3"/>
                <c:pt idx="0">
                  <c:v>Right Track</c:v>
                </c:pt>
                <c:pt idx="1">
                  <c:v>Wrong Track</c:v>
                </c:pt>
                <c:pt idx="2">
                  <c:v>DK/NA</c:v>
                </c:pt>
              </c:strCache>
            </c:strRef>
          </c:cat>
          <c:val>
            <c:numRef>
              <c:f>Sheet1!$B$2:$B$4</c:f>
              <c:numCache>
                <c:formatCode>0%</c:formatCode>
                <c:ptCount val="3"/>
                <c:pt idx="0">
                  <c:v>0.6</c:v>
                </c:pt>
                <c:pt idx="1">
                  <c:v>0.28000000000000003</c:v>
                </c:pt>
                <c:pt idx="2">
                  <c:v>0.12</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72294882552278"/>
          <c:y val="4.1558670902492011E-2"/>
          <c:w val="0.62208258559784013"/>
          <c:h val="0.89541227956713232"/>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dPt>
          <c:dPt>
            <c:idx val="1"/>
            <c:invertIfNegative val="0"/>
            <c:bubble3D val="0"/>
            <c:spPr>
              <a:solidFill>
                <a:schemeClr val="accent2">
                  <a:lumMod val="90000"/>
                </a:schemeClr>
              </a:solidFill>
              <a:ln>
                <a:solidFill>
                  <a:schemeClr val="tx1"/>
                </a:solidFill>
              </a:ln>
            </c:spPr>
          </c:dPt>
          <c:dPt>
            <c:idx val="2"/>
            <c:invertIfNegative val="0"/>
            <c:bubble3D val="0"/>
            <c:spPr>
              <a:solidFill>
                <a:schemeClr val="accent1">
                  <a:lumMod val="20000"/>
                  <a:lumOff val="80000"/>
                </a:schemeClr>
              </a:solidFill>
              <a:ln>
                <a:solidFill>
                  <a:schemeClr val="tx1"/>
                </a:solidFill>
              </a:ln>
            </c:spPr>
          </c:dPt>
          <c:dPt>
            <c:idx val="3"/>
            <c:invertIfNegative val="0"/>
            <c:bubble3D val="0"/>
            <c:spPr>
              <a:solidFill>
                <a:schemeClr val="accent5"/>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5"/>
              </a:solidFill>
              <a:ln>
                <a:solidFill>
                  <a:schemeClr val="tx1"/>
                </a:solidFill>
              </a:ln>
            </c:spPr>
          </c:dPt>
          <c:dPt>
            <c:idx val="6"/>
            <c:invertIfNegative val="0"/>
            <c:bubble3D val="0"/>
            <c:spPr>
              <a:solidFill>
                <a:schemeClr val="accent6"/>
              </a:solidFill>
              <a:ln>
                <a:solidFill>
                  <a:schemeClr val="tx1"/>
                </a:solidFill>
              </a:ln>
            </c:spPr>
          </c:dPt>
          <c:dPt>
            <c:idx val="8"/>
            <c:invertIfNegative val="0"/>
            <c:bubble3D val="0"/>
            <c:spPr>
              <a:solidFill>
                <a:schemeClr val="accent6"/>
              </a:solidFill>
              <a:ln>
                <a:solidFill>
                  <a:schemeClr val="tx1"/>
                </a:solidFill>
              </a:ln>
            </c:spPr>
          </c:dPt>
          <c:dPt>
            <c:idx val="9"/>
            <c:invertIfNegative val="0"/>
            <c:bubble3D val="0"/>
            <c:spPr>
              <a:solidFill>
                <a:schemeClr val="accent6"/>
              </a:solidFill>
              <a:ln>
                <a:solidFill>
                  <a:schemeClr val="tx1"/>
                </a:solidFill>
              </a:ln>
            </c:spPr>
          </c:dPt>
          <c:dLbls>
            <c:txPr>
              <a:bodyPr/>
              <a:lstStyle/>
              <a:p>
                <a:pPr>
                  <a:defRPr sz="1800"/>
                </a:pPr>
                <a:endParaRPr lang="en-US"/>
              </a:p>
            </c:txPr>
            <c:showLegendKey val="0"/>
            <c:showVal val="1"/>
            <c:showCatName val="0"/>
            <c:showSerName val="0"/>
            <c:showPercent val="0"/>
            <c:showBubbleSize val="0"/>
            <c:showLeaderLines val="0"/>
          </c:dLbls>
          <c:cat>
            <c:strRef>
              <c:f>Sheet1!$A$2:$A$8</c:f>
              <c:strCache>
                <c:ptCount val="7"/>
                <c:pt idx="0">
                  <c:v>Very concerned</c:v>
                </c:pt>
                <c:pt idx="1">
                  <c:v>Somewhat concerned</c:v>
                </c:pt>
                <c:pt idx="3">
                  <c:v>Not too concerned</c:v>
                </c:pt>
                <c:pt idx="4">
                  <c:v>Not at al concerned</c:v>
                </c:pt>
                <c:pt idx="6">
                  <c:v>DK/NA</c:v>
                </c:pt>
              </c:strCache>
            </c:strRef>
          </c:cat>
          <c:val>
            <c:numRef>
              <c:f>Sheet1!$B$2:$B$8</c:f>
              <c:numCache>
                <c:formatCode>0%</c:formatCode>
                <c:ptCount val="7"/>
                <c:pt idx="0">
                  <c:v>0.28999999999999998</c:v>
                </c:pt>
                <c:pt idx="1">
                  <c:v>0.41</c:v>
                </c:pt>
                <c:pt idx="3">
                  <c:v>0.16</c:v>
                </c:pt>
                <c:pt idx="4">
                  <c:v>0.09</c:v>
                </c:pt>
                <c:pt idx="6">
                  <c:v>0.04</c:v>
                </c:pt>
              </c:numCache>
            </c:numRef>
          </c:val>
        </c:ser>
        <c:dLbls>
          <c:showLegendKey val="0"/>
          <c:showVal val="1"/>
          <c:showCatName val="0"/>
          <c:showSerName val="0"/>
          <c:showPercent val="0"/>
          <c:showBubbleSize val="0"/>
        </c:dLbls>
        <c:gapWidth val="13"/>
        <c:axId val="122478976"/>
        <c:axId val="122480512"/>
      </c:barChart>
      <c:catAx>
        <c:axId val="122478976"/>
        <c:scaling>
          <c:orientation val="maxMin"/>
        </c:scaling>
        <c:delete val="0"/>
        <c:axPos val="l"/>
        <c:numFmt formatCode="General" sourceLinked="1"/>
        <c:majorTickMark val="none"/>
        <c:minorTickMark val="none"/>
        <c:tickLblPos val="nextTo"/>
        <c:spPr>
          <a:ln>
            <a:solidFill>
              <a:schemeClr val="tx1"/>
            </a:solidFill>
          </a:ln>
        </c:spPr>
        <c:txPr>
          <a:bodyPr/>
          <a:lstStyle/>
          <a:p>
            <a:pPr>
              <a:defRPr sz="1800"/>
            </a:pPr>
            <a:endParaRPr lang="en-US"/>
          </a:p>
        </c:txPr>
        <c:crossAx val="122480512"/>
        <c:crosses val="autoZero"/>
        <c:auto val="1"/>
        <c:lblAlgn val="ctr"/>
        <c:lblOffset val="100"/>
        <c:noMultiLvlLbl val="0"/>
      </c:catAx>
      <c:valAx>
        <c:axId val="122480512"/>
        <c:scaling>
          <c:orientation val="minMax"/>
          <c:max val="0.60000000000000009"/>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22478976"/>
        <c:crosses val="max"/>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6123431657622122E-2"/>
          <c:y val="3.4883715123151748E-2"/>
          <c:w val="0.94449036981286194"/>
          <c:h val="0.89541227956713232"/>
        </c:manualLayout>
      </c:layout>
      <c:barChart>
        <c:barDir val="bar"/>
        <c:grouping val="clustered"/>
        <c:varyColors val="0"/>
        <c:ser>
          <c:idx val="0"/>
          <c:order val="0"/>
          <c:tx>
            <c:strRef>
              <c:f>Sheet1!$B$1</c:f>
              <c:strCache>
                <c:ptCount val="1"/>
                <c:pt idx="0">
                  <c:v>Q9</c:v>
                </c:pt>
              </c:strCache>
            </c:strRef>
          </c:tx>
          <c:spPr>
            <a:solidFill>
              <a:schemeClr val="accent2"/>
            </a:solidFill>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spPr>
              <a:solidFill>
                <a:schemeClr val="accent4"/>
              </a:solidFill>
              <a:ln>
                <a:solidFill>
                  <a:schemeClr val="tx1"/>
                </a:solidFill>
              </a:ln>
            </c:spPr>
          </c:dPt>
          <c:dPt>
            <c:idx val="2"/>
            <c:invertIfNegative val="0"/>
            <c:bubble3D val="0"/>
            <c:spPr>
              <a:solidFill>
                <a:schemeClr val="accent6"/>
              </a:solidFill>
              <a:ln>
                <a:solidFill>
                  <a:schemeClr val="tx1"/>
                </a:solidFill>
              </a:ln>
            </c:spPr>
          </c:dPt>
          <c:dPt>
            <c:idx val="3"/>
            <c:invertIfNegative val="0"/>
            <c:bubble3D val="0"/>
          </c:dPt>
          <c:dPt>
            <c:idx val="4"/>
            <c:invertIfNegative val="0"/>
            <c:bubble3D val="0"/>
          </c:dPt>
          <c:dPt>
            <c:idx val="6"/>
            <c:invertIfNegative val="0"/>
            <c:bubble3D val="0"/>
          </c:dPt>
          <c:dPt>
            <c:idx val="9"/>
            <c:invertIfNegative val="0"/>
            <c:bubble3D val="0"/>
          </c:dPt>
          <c:dLbls>
            <c:txPr>
              <a:bodyPr/>
              <a:lstStyle/>
              <a:p>
                <a:pPr>
                  <a:defRPr sz="1800"/>
                </a:pPr>
                <a:endParaRPr lang="en-US"/>
              </a:p>
            </c:txPr>
            <c:showLegendKey val="0"/>
            <c:showVal val="1"/>
            <c:showCatName val="0"/>
            <c:showSerName val="0"/>
            <c:showPercent val="0"/>
            <c:showBubbleSize val="0"/>
            <c:showLeaderLines val="0"/>
          </c:dLbls>
          <c:cat>
            <c:multiLvlStrRef>
              <c:f>Sheet1!$A$2:$A$4</c:f>
            </c:multiLvlStrRef>
          </c:cat>
          <c:val>
            <c:numRef>
              <c:f>Sheet1!$B$2:$B$4</c:f>
              <c:numCache>
                <c:formatCode>0%</c:formatCode>
                <c:ptCount val="3"/>
                <c:pt idx="0">
                  <c:v>0.85</c:v>
                </c:pt>
                <c:pt idx="1">
                  <c:v>0.12</c:v>
                </c:pt>
                <c:pt idx="2">
                  <c:v>0.02</c:v>
                </c:pt>
              </c:numCache>
            </c:numRef>
          </c:val>
        </c:ser>
        <c:dLbls>
          <c:showLegendKey val="0"/>
          <c:showVal val="1"/>
          <c:showCatName val="0"/>
          <c:showSerName val="0"/>
          <c:showPercent val="0"/>
          <c:showBubbleSize val="0"/>
        </c:dLbls>
        <c:gapWidth val="54"/>
        <c:axId val="178602752"/>
        <c:axId val="178605056"/>
      </c:barChart>
      <c:catAx>
        <c:axId val="178602752"/>
        <c:scaling>
          <c:orientation val="maxMin"/>
        </c:scaling>
        <c:delete val="0"/>
        <c:axPos val="l"/>
        <c:numFmt formatCode="General" sourceLinked="1"/>
        <c:majorTickMark val="none"/>
        <c:minorTickMark val="none"/>
        <c:tickLblPos val="nextTo"/>
        <c:spPr>
          <a:ln>
            <a:solidFill>
              <a:schemeClr val="tx1"/>
            </a:solidFill>
          </a:ln>
        </c:spPr>
        <c:txPr>
          <a:bodyPr/>
          <a:lstStyle/>
          <a:p>
            <a:pPr algn="r">
              <a:defRPr sz="1800"/>
            </a:pPr>
            <a:endParaRPr lang="en-US"/>
          </a:p>
        </c:txPr>
        <c:crossAx val="178605056"/>
        <c:crosses val="autoZero"/>
        <c:auto val="1"/>
        <c:lblAlgn val="ctr"/>
        <c:lblOffset val="100"/>
        <c:noMultiLvlLbl val="0"/>
      </c:catAx>
      <c:valAx>
        <c:axId val="178605056"/>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78602752"/>
        <c:crosses val="max"/>
        <c:crossBetween val="between"/>
        <c:majorUnit val="0.2"/>
      </c:valAx>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27459798951416E-2"/>
          <c:y val="4.1558670902492011E-2"/>
          <c:w val="0.89937813132301259"/>
          <c:h val="0.89541227956713232"/>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dPt>
          <c:dPt>
            <c:idx val="1"/>
            <c:invertIfNegative val="0"/>
            <c:bubble3D val="0"/>
            <c:spPr>
              <a:solidFill>
                <a:schemeClr val="accent2">
                  <a:lumMod val="90000"/>
                </a:schemeClr>
              </a:solidFill>
              <a:ln>
                <a:solidFill>
                  <a:schemeClr val="tx1"/>
                </a:solidFill>
              </a:ln>
            </c:spPr>
          </c:dPt>
          <c:dPt>
            <c:idx val="2"/>
            <c:invertIfNegative val="0"/>
            <c:bubble3D val="0"/>
            <c:spPr>
              <a:solidFill>
                <a:schemeClr val="accent1">
                  <a:lumMod val="20000"/>
                  <a:lumOff val="80000"/>
                </a:schemeClr>
              </a:solidFill>
              <a:ln>
                <a:solidFill>
                  <a:schemeClr val="tx1"/>
                </a:solidFill>
              </a:ln>
            </c:spPr>
          </c:dPt>
          <c:dPt>
            <c:idx val="3"/>
            <c:invertIfNegative val="0"/>
            <c:bubble3D val="0"/>
            <c:spPr>
              <a:solidFill>
                <a:schemeClr val="accent5"/>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5"/>
              </a:solidFill>
              <a:ln>
                <a:solidFill>
                  <a:schemeClr val="tx1"/>
                </a:solidFill>
              </a:ln>
            </c:spPr>
          </c:dPt>
          <c:dPt>
            <c:idx val="6"/>
            <c:invertIfNegative val="0"/>
            <c:bubble3D val="0"/>
            <c:spPr>
              <a:solidFill>
                <a:schemeClr val="accent6"/>
              </a:solidFill>
              <a:ln>
                <a:solidFill>
                  <a:schemeClr val="tx1"/>
                </a:solidFill>
              </a:ln>
            </c:spPr>
          </c:dPt>
          <c:dPt>
            <c:idx val="8"/>
            <c:invertIfNegative val="0"/>
            <c:bubble3D val="0"/>
            <c:spPr>
              <a:solidFill>
                <a:schemeClr val="accent6"/>
              </a:solidFill>
              <a:ln>
                <a:solidFill>
                  <a:schemeClr val="tx1"/>
                </a:solidFill>
              </a:ln>
            </c:spPr>
          </c:dPt>
          <c:dPt>
            <c:idx val="9"/>
            <c:invertIfNegative val="0"/>
            <c:bubble3D val="0"/>
            <c:spPr>
              <a:solidFill>
                <a:schemeClr val="accent6"/>
              </a:solidFill>
              <a:ln>
                <a:solidFill>
                  <a:schemeClr val="tx1"/>
                </a:solidFill>
              </a:ln>
            </c:spPr>
          </c:dPt>
          <c:dLbls>
            <c:txPr>
              <a:bodyPr/>
              <a:lstStyle/>
              <a:p>
                <a:pPr>
                  <a:defRPr sz="1500"/>
                </a:pPr>
                <a:endParaRPr lang="en-US"/>
              </a:p>
            </c:txPr>
            <c:showLegendKey val="0"/>
            <c:showVal val="1"/>
            <c:showCatName val="0"/>
            <c:showSerName val="0"/>
            <c:showPercent val="0"/>
            <c:showBubbleSize val="0"/>
            <c:showLeaderLines val="0"/>
          </c:dLbls>
          <c:cat>
            <c:multiLvlStrRef>
              <c:f>Sheet1!$A$2:$A$8</c:f>
            </c:multiLvlStrRef>
          </c:cat>
          <c:val>
            <c:numRef>
              <c:f>Sheet1!$B$2:$B$8</c:f>
              <c:numCache>
                <c:formatCode>0%</c:formatCode>
                <c:ptCount val="7"/>
                <c:pt idx="0">
                  <c:v>0.15</c:v>
                </c:pt>
                <c:pt idx="1">
                  <c:v>0.24</c:v>
                </c:pt>
                <c:pt idx="3">
                  <c:v>0.23</c:v>
                </c:pt>
                <c:pt idx="4">
                  <c:v>0.24</c:v>
                </c:pt>
                <c:pt idx="6">
                  <c:v>0.14000000000000001</c:v>
                </c:pt>
              </c:numCache>
            </c:numRef>
          </c:val>
        </c:ser>
        <c:dLbls>
          <c:showLegendKey val="0"/>
          <c:showVal val="1"/>
          <c:showCatName val="0"/>
          <c:showSerName val="0"/>
          <c:showPercent val="0"/>
          <c:showBubbleSize val="0"/>
        </c:dLbls>
        <c:gapWidth val="13"/>
        <c:axId val="185021952"/>
        <c:axId val="185057280"/>
      </c:barChart>
      <c:catAx>
        <c:axId val="185021952"/>
        <c:scaling>
          <c:orientation val="maxMin"/>
        </c:scaling>
        <c:delete val="0"/>
        <c:axPos val="l"/>
        <c:numFmt formatCode="General" sourceLinked="1"/>
        <c:majorTickMark val="none"/>
        <c:minorTickMark val="none"/>
        <c:tickLblPos val="nextTo"/>
        <c:spPr>
          <a:ln>
            <a:solidFill>
              <a:schemeClr val="tx1"/>
            </a:solidFill>
          </a:ln>
        </c:spPr>
        <c:txPr>
          <a:bodyPr/>
          <a:lstStyle/>
          <a:p>
            <a:pPr>
              <a:defRPr sz="1800"/>
            </a:pPr>
            <a:endParaRPr lang="en-US"/>
          </a:p>
        </c:txPr>
        <c:crossAx val="185057280"/>
        <c:crosses val="autoZero"/>
        <c:auto val="1"/>
        <c:lblAlgn val="ctr"/>
        <c:lblOffset val="100"/>
        <c:noMultiLvlLbl val="0"/>
      </c:catAx>
      <c:valAx>
        <c:axId val="185057280"/>
        <c:scaling>
          <c:orientation val="minMax"/>
          <c:max val="0.60000000000000009"/>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85021952"/>
        <c:crosses val="max"/>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1262720906838"/>
          <c:y val="0.13014648515370075"/>
          <c:w val="0.86010222772158307"/>
          <c:h val="0.66164527153571651"/>
        </c:manualLayout>
      </c:layout>
      <c:lineChart>
        <c:grouping val="standard"/>
        <c:varyColors val="0"/>
        <c:ser>
          <c:idx val="0"/>
          <c:order val="0"/>
          <c:tx>
            <c:strRef>
              <c:f>Sheet1!$B$1</c:f>
              <c:strCache>
                <c:ptCount val="1"/>
                <c:pt idx="0">
                  <c:v>Total Favor</c:v>
                </c:pt>
              </c:strCache>
            </c:strRef>
          </c:tx>
          <c:spPr>
            <a:ln w="38100">
              <a:solidFill>
                <a:schemeClr val="accent1"/>
              </a:solidFill>
            </a:ln>
          </c:spPr>
          <c:marker>
            <c:symbol val="none"/>
          </c:marker>
          <c:dLbls>
            <c:txPr>
              <a:bodyPr/>
              <a:lstStyle/>
              <a:p>
                <a:pPr>
                  <a:defRPr sz="1600"/>
                </a:pPr>
                <a:endParaRPr lang="en-US"/>
              </a:p>
            </c:txPr>
            <c:dLblPos val="t"/>
            <c:showLegendKey val="0"/>
            <c:showVal val="1"/>
            <c:showCatName val="0"/>
            <c:showSerName val="0"/>
            <c:showPercent val="0"/>
            <c:showBubbleSize val="0"/>
            <c:showLeaderLines val="0"/>
          </c:dLbls>
          <c:cat>
            <c:strRef>
              <c:f>Sheet1!$A$2:$A$6</c:f>
              <c:strCache>
                <c:ptCount val="5"/>
                <c:pt idx="0">
                  <c:v>2008</c:v>
                </c:pt>
                <c:pt idx="1">
                  <c:v>2009</c:v>
                </c:pt>
                <c:pt idx="2">
                  <c:v>2010</c:v>
                </c:pt>
                <c:pt idx="3">
                  <c:v>2012*</c:v>
                </c:pt>
                <c:pt idx="4">
                  <c:v>2013</c:v>
                </c:pt>
              </c:strCache>
            </c:strRef>
          </c:cat>
          <c:val>
            <c:numRef>
              <c:f>Sheet1!$B$2:$B$6</c:f>
              <c:numCache>
                <c:formatCode>0%</c:formatCode>
                <c:ptCount val="5"/>
                <c:pt idx="0">
                  <c:v>0.59</c:v>
                </c:pt>
                <c:pt idx="1">
                  <c:v>0.66</c:v>
                </c:pt>
                <c:pt idx="2">
                  <c:v>0.62</c:v>
                </c:pt>
                <c:pt idx="3">
                  <c:v>0.52</c:v>
                </c:pt>
                <c:pt idx="4">
                  <c:v>0.39</c:v>
                </c:pt>
              </c:numCache>
            </c:numRef>
          </c:val>
          <c:smooth val="0"/>
        </c:ser>
        <c:ser>
          <c:idx val="1"/>
          <c:order val="1"/>
          <c:tx>
            <c:strRef>
              <c:f>Sheet1!$C$1</c:f>
              <c:strCache>
                <c:ptCount val="1"/>
                <c:pt idx="0">
                  <c:v>Total Oppose</c:v>
                </c:pt>
              </c:strCache>
            </c:strRef>
          </c:tx>
          <c:spPr>
            <a:ln w="38100">
              <a:solidFill>
                <a:schemeClr val="accent4"/>
              </a:solidFill>
            </a:ln>
          </c:spPr>
          <c:marker>
            <c:symbol val="none"/>
          </c:marker>
          <c:dLbls>
            <c:txPr>
              <a:bodyPr/>
              <a:lstStyle/>
              <a:p>
                <a:pPr>
                  <a:defRPr sz="1600"/>
                </a:pPr>
                <a:endParaRPr lang="en-US"/>
              </a:p>
            </c:txPr>
            <c:dLblPos val="t"/>
            <c:showLegendKey val="0"/>
            <c:showVal val="1"/>
            <c:showCatName val="0"/>
            <c:showSerName val="0"/>
            <c:showPercent val="0"/>
            <c:showBubbleSize val="0"/>
            <c:showLeaderLines val="0"/>
          </c:dLbls>
          <c:cat>
            <c:strRef>
              <c:f>Sheet1!$A$2:$A$6</c:f>
              <c:strCache>
                <c:ptCount val="5"/>
                <c:pt idx="0">
                  <c:v>2008</c:v>
                </c:pt>
                <c:pt idx="1">
                  <c:v>2009</c:v>
                </c:pt>
                <c:pt idx="2">
                  <c:v>2010</c:v>
                </c:pt>
                <c:pt idx="3">
                  <c:v>2012*</c:v>
                </c:pt>
                <c:pt idx="4">
                  <c:v>2013</c:v>
                </c:pt>
              </c:strCache>
            </c:strRef>
          </c:cat>
          <c:val>
            <c:numRef>
              <c:f>Sheet1!$C$2:$C$6</c:f>
              <c:numCache>
                <c:formatCode>0%</c:formatCode>
                <c:ptCount val="5"/>
                <c:pt idx="0">
                  <c:v>0.2</c:v>
                </c:pt>
                <c:pt idx="1">
                  <c:v>0.19</c:v>
                </c:pt>
                <c:pt idx="2">
                  <c:v>0.24</c:v>
                </c:pt>
                <c:pt idx="3">
                  <c:v>0.35</c:v>
                </c:pt>
                <c:pt idx="4">
                  <c:v>0.48</c:v>
                </c:pt>
              </c:numCache>
            </c:numRef>
          </c:val>
          <c:smooth val="0"/>
        </c:ser>
        <c:ser>
          <c:idx val="2"/>
          <c:order val="2"/>
          <c:tx>
            <c:strRef>
              <c:f>Sheet1!$D$1</c:f>
              <c:strCache>
                <c:ptCount val="1"/>
                <c:pt idx="0">
                  <c:v>DK/NA</c:v>
                </c:pt>
              </c:strCache>
            </c:strRef>
          </c:tx>
          <c:spPr>
            <a:ln w="38100">
              <a:solidFill>
                <a:schemeClr val="accent6"/>
              </a:solidFill>
            </a:ln>
          </c:spPr>
          <c:marker>
            <c:symbol val="none"/>
          </c:marker>
          <c:dLbls>
            <c:txPr>
              <a:bodyPr/>
              <a:lstStyle/>
              <a:p>
                <a:pPr>
                  <a:defRPr sz="1600"/>
                </a:pPr>
                <a:endParaRPr lang="en-US"/>
              </a:p>
            </c:txPr>
            <c:dLblPos val="b"/>
            <c:showLegendKey val="0"/>
            <c:showVal val="1"/>
            <c:showCatName val="0"/>
            <c:showSerName val="0"/>
            <c:showPercent val="0"/>
            <c:showBubbleSize val="0"/>
            <c:showLeaderLines val="0"/>
          </c:dLbls>
          <c:cat>
            <c:strRef>
              <c:f>Sheet1!$A$2:$A$6</c:f>
              <c:strCache>
                <c:ptCount val="5"/>
                <c:pt idx="0">
                  <c:v>2008</c:v>
                </c:pt>
                <c:pt idx="1">
                  <c:v>2009</c:v>
                </c:pt>
                <c:pt idx="2">
                  <c:v>2010</c:v>
                </c:pt>
                <c:pt idx="3">
                  <c:v>2012*</c:v>
                </c:pt>
                <c:pt idx="4">
                  <c:v>2013</c:v>
                </c:pt>
              </c:strCache>
            </c:strRef>
          </c:cat>
          <c:val>
            <c:numRef>
              <c:f>Sheet1!$D$2:$D$6</c:f>
              <c:numCache>
                <c:formatCode>0%</c:formatCode>
                <c:ptCount val="5"/>
                <c:pt idx="0">
                  <c:v>0.21</c:v>
                </c:pt>
                <c:pt idx="1">
                  <c:v>0.15</c:v>
                </c:pt>
                <c:pt idx="2">
                  <c:v>0.14000000000000001</c:v>
                </c:pt>
                <c:pt idx="3">
                  <c:v>0.13</c:v>
                </c:pt>
                <c:pt idx="4">
                  <c:v>0.14000000000000001</c:v>
                </c:pt>
              </c:numCache>
            </c:numRef>
          </c:val>
          <c:smooth val="0"/>
        </c:ser>
        <c:dLbls>
          <c:showLegendKey val="0"/>
          <c:showVal val="0"/>
          <c:showCatName val="0"/>
          <c:showSerName val="0"/>
          <c:showPercent val="0"/>
          <c:showBubbleSize val="0"/>
        </c:dLbls>
        <c:marker val="1"/>
        <c:smooth val="0"/>
        <c:axId val="199703168"/>
        <c:axId val="201991296"/>
      </c:lineChart>
      <c:catAx>
        <c:axId val="199703168"/>
        <c:scaling>
          <c:orientation val="minMax"/>
        </c:scaling>
        <c:delete val="0"/>
        <c:axPos val="b"/>
        <c:numFmt formatCode="General" sourceLinked="1"/>
        <c:majorTickMark val="none"/>
        <c:minorTickMark val="none"/>
        <c:tickLblPos val="nextTo"/>
        <c:crossAx val="201991296"/>
        <c:crosses val="autoZero"/>
        <c:auto val="1"/>
        <c:lblAlgn val="ctr"/>
        <c:lblOffset val="100"/>
        <c:noMultiLvlLbl val="0"/>
      </c:catAx>
      <c:valAx>
        <c:axId val="201991296"/>
        <c:scaling>
          <c:orientation val="minMax"/>
        </c:scaling>
        <c:delete val="0"/>
        <c:axPos val="l"/>
        <c:numFmt formatCode="0%" sourceLinked="1"/>
        <c:majorTickMark val="out"/>
        <c:minorTickMark val="none"/>
        <c:tickLblPos val="nextTo"/>
        <c:spPr>
          <a:ln w="9525">
            <a:solidFill>
              <a:schemeClr val="tx1"/>
            </a:solidFill>
          </a:ln>
        </c:spPr>
        <c:txPr>
          <a:bodyPr/>
          <a:lstStyle/>
          <a:p>
            <a:pPr>
              <a:defRPr sz="1000"/>
            </a:pPr>
            <a:endParaRPr lang="en-US"/>
          </a:p>
        </c:txPr>
        <c:crossAx val="199703168"/>
        <c:crosses val="autoZero"/>
        <c:crossBetween val="between"/>
      </c:valAx>
      <c:dTable>
        <c:showHorzBorder val="1"/>
        <c:showVertBorder val="1"/>
        <c:showOutline val="1"/>
        <c:showKeys val="0"/>
        <c:spPr>
          <a:ln w="9525">
            <a:solidFill>
              <a:schemeClr val="tx1"/>
            </a:solidFill>
          </a:ln>
        </c:spPr>
        <c:txPr>
          <a:bodyPr/>
          <a:lstStyle/>
          <a:p>
            <a:pPr rtl="0">
              <a:defRPr sz="1200"/>
            </a:pPr>
            <a:endParaRPr lang="en-US"/>
          </a:p>
        </c:txPr>
      </c:dTable>
      <c:spPr>
        <a:ln w="9525"/>
      </c:spPr>
    </c:plotArea>
    <c:legend>
      <c:legendPos val="t"/>
      <c:layout/>
      <c:overlay val="0"/>
      <c:txPr>
        <a:bodyPr/>
        <a:lstStyle/>
        <a:p>
          <a:pPr>
            <a:defRPr sz="1400"/>
          </a:pPr>
          <a:endParaRPr lang="en-US"/>
        </a:p>
      </c:txPr>
    </c:legend>
    <c:plotVisOnly val="1"/>
    <c:dispBlanksAs val="gap"/>
    <c:showDLblsOverMax val="0"/>
  </c:chart>
  <c:spPr>
    <a:ln w="9525"/>
  </c:spPr>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91262720906838"/>
          <c:y val="0.13014648515370075"/>
          <c:w val="0.86010222772158307"/>
          <c:h val="0.66164527153571651"/>
        </c:manualLayout>
      </c:layout>
      <c:lineChart>
        <c:grouping val="standard"/>
        <c:varyColors val="0"/>
        <c:ser>
          <c:idx val="0"/>
          <c:order val="0"/>
          <c:tx>
            <c:strRef>
              <c:f>Sheet1!$B$1</c:f>
              <c:strCache>
                <c:ptCount val="1"/>
                <c:pt idx="0">
                  <c:v>Strongly Favor</c:v>
                </c:pt>
              </c:strCache>
            </c:strRef>
          </c:tx>
          <c:spPr>
            <a:ln w="38100">
              <a:solidFill>
                <a:schemeClr val="accent1"/>
              </a:solidFill>
            </a:ln>
          </c:spPr>
          <c:marker>
            <c:symbol val="none"/>
          </c:marker>
          <c:dLbls>
            <c:txPr>
              <a:bodyPr/>
              <a:lstStyle/>
              <a:p>
                <a:pPr>
                  <a:defRPr sz="1600"/>
                </a:pPr>
                <a:endParaRPr lang="en-US"/>
              </a:p>
            </c:txPr>
            <c:dLblPos val="t"/>
            <c:showLegendKey val="0"/>
            <c:showVal val="1"/>
            <c:showCatName val="0"/>
            <c:showSerName val="0"/>
            <c:showPercent val="0"/>
            <c:showBubbleSize val="0"/>
            <c:showLeaderLines val="0"/>
          </c:dLbls>
          <c:cat>
            <c:strRef>
              <c:f>Sheet1!$A$2:$A$6</c:f>
              <c:strCache>
                <c:ptCount val="5"/>
                <c:pt idx="0">
                  <c:v>2008</c:v>
                </c:pt>
                <c:pt idx="1">
                  <c:v>2009</c:v>
                </c:pt>
                <c:pt idx="2">
                  <c:v>2010</c:v>
                </c:pt>
                <c:pt idx="3">
                  <c:v>2012*</c:v>
                </c:pt>
                <c:pt idx="4">
                  <c:v>2013</c:v>
                </c:pt>
              </c:strCache>
            </c:strRef>
          </c:cat>
          <c:val>
            <c:numRef>
              <c:f>Sheet1!$B$2:$B$6</c:f>
              <c:numCache>
                <c:formatCode>0%</c:formatCode>
                <c:ptCount val="5"/>
                <c:pt idx="0">
                  <c:v>0.28000000000000003</c:v>
                </c:pt>
                <c:pt idx="1">
                  <c:v>0.33</c:v>
                </c:pt>
                <c:pt idx="2">
                  <c:v>0.36</c:v>
                </c:pt>
                <c:pt idx="3">
                  <c:v>0.19</c:v>
                </c:pt>
                <c:pt idx="4">
                  <c:v>0.15</c:v>
                </c:pt>
              </c:numCache>
            </c:numRef>
          </c:val>
          <c:smooth val="0"/>
        </c:ser>
        <c:ser>
          <c:idx val="1"/>
          <c:order val="1"/>
          <c:tx>
            <c:strRef>
              <c:f>Sheet1!$C$1</c:f>
              <c:strCache>
                <c:ptCount val="1"/>
                <c:pt idx="0">
                  <c:v>Strongly Oppose</c:v>
                </c:pt>
              </c:strCache>
            </c:strRef>
          </c:tx>
          <c:spPr>
            <a:ln w="38100">
              <a:solidFill>
                <a:schemeClr val="accent4"/>
              </a:solidFill>
            </a:ln>
          </c:spPr>
          <c:marker>
            <c:symbol val="none"/>
          </c:marker>
          <c:dLbls>
            <c:dLbl>
              <c:idx val="4"/>
              <c:layout>
                <c:manualLayout>
                  <c:x val="-3.4154714592545272E-2"/>
                  <c:y val="2.8933849946472155E-2"/>
                </c:manualLayout>
              </c:layout>
              <c:dLblPos val="r"/>
              <c:showLegendKey val="0"/>
              <c:showVal val="1"/>
              <c:showCatName val="0"/>
              <c:showSerName val="0"/>
              <c:showPercent val="0"/>
              <c:showBubbleSize val="0"/>
            </c:dLbl>
            <c:txPr>
              <a:bodyPr/>
              <a:lstStyle/>
              <a:p>
                <a:pPr>
                  <a:defRPr sz="1600"/>
                </a:pPr>
                <a:endParaRPr lang="en-US"/>
              </a:p>
            </c:txPr>
            <c:dLblPos val="b"/>
            <c:showLegendKey val="0"/>
            <c:showVal val="1"/>
            <c:showCatName val="0"/>
            <c:showSerName val="0"/>
            <c:showPercent val="0"/>
            <c:showBubbleSize val="0"/>
            <c:showLeaderLines val="0"/>
          </c:dLbls>
          <c:cat>
            <c:strRef>
              <c:f>Sheet1!$A$2:$A$6</c:f>
              <c:strCache>
                <c:ptCount val="5"/>
                <c:pt idx="0">
                  <c:v>2008</c:v>
                </c:pt>
                <c:pt idx="1">
                  <c:v>2009</c:v>
                </c:pt>
                <c:pt idx="2">
                  <c:v>2010</c:v>
                </c:pt>
                <c:pt idx="3">
                  <c:v>2012*</c:v>
                </c:pt>
                <c:pt idx="4">
                  <c:v>2013</c:v>
                </c:pt>
              </c:strCache>
            </c:strRef>
          </c:cat>
          <c:val>
            <c:numRef>
              <c:f>Sheet1!$C$2:$C$6</c:f>
              <c:numCache>
                <c:formatCode>0%</c:formatCode>
                <c:ptCount val="5"/>
                <c:pt idx="0">
                  <c:v>0.09</c:v>
                </c:pt>
                <c:pt idx="1">
                  <c:v>0.08</c:v>
                </c:pt>
                <c:pt idx="2">
                  <c:v>0.14000000000000001</c:v>
                </c:pt>
                <c:pt idx="3">
                  <c:v>0.17</c:v>
                </c:pt>
                <c:pt idx="4">
                  <c:v>0.24</c:v>
                </c:pt>
              </c:numCache>
            </c:numRef>
          </c:val>
          <c:smooth val="0"/>
        </c:ser>
        <c:dLbls>
          <c:showLegendKey val="0"/>
          <c:showVal val="0"/>
          <c:showCatName val="0"/>
          <c:showSerName val="0"/>
          <c:showPercent val="0"/>
          <c:showBubbleSize val="0"/>
        </c:dLbls>
        <c:marker val="1"/>
        <c:smooth val="0"/>
        <c:axId val="203911168"/>
        <c:axId val="203912704"/>
      </c:lineChart>
      <c:catAx>
        <c:axId val="203911168"/>
        <c:scaling>
          <c:orientation val="minMax"/>
        </c:scaling>
        <c:delete val="0"/>
        <c:axPos val="b"/>
        <c:numFmt formatCode="General" sourceLinked="1"/>
        <c:majorTickMark val="none"/>
        <c:minorTickMark val="none"/>
        <c:tickLblPos val="nextTo"/>
        <c:crossAx val="203912704"/>
        <c:crosses val="autoZero"/>
        <c:auto val="1"/>
        <c:lblAlgn val="ctr"/>
        <c:lblOffset val="100"/>
        <c:noMultiLvlLbl val="0"/>
      </c:catAx>
      <c:valAx>
        <c:axId val="203912704"/>
        <c:scaling>
          <c:orientation val="minMax"/>
          <c:max val="0.5"/>
        </c:scaling>
        <c:delete val="0"/>
        <c:axPos val="l"/>
        <c:numFmt formatCode="0%" sourceLinked="1"/>
        <c:majorTickMark val="out"/>
        <c:minorTickMark val="none"/>
        <c:tickLblPos val="nextTo"/>
        <c:spPr>
          <a:ln w="9525">
            <a:solidFill>
              <a:schemeClr val="tx1"/>
            </a:solidFill>
          </a:ln>
        </c:spPr>
        <c:txPr>
          <a:bodyPr/>
          <a:lstStyle/>
          <a:p>
            <a:pPr>
              <a:defRPr sz="1000"/>
            </a:pPr>
            <a:endParaRPr lang="en-US"/>
          </a:p>
        </c:txPr>
        <c:crossAx val="203911168"/>
        <c:crosses val="autoZero"/>
        <c:crossBetween val="between"/>
        <c:majorUnit val="0.1"/>
      </c:valAx>
      <c:dTable>
        <c:showHorzBorder val="1"/>
        <c:showVertBorder val="1"/>
        <c:showOutline val="1"/>
        <c:showKeys val="0"/>
        <c:spPr>
          <a:ln w="9525">
            <a:solidFill>
              <a:schemeClr val="tx1"/>
            </a:solidFill>
          </a:ln>
        </c:spPr>
        <c:txPr>
          <a:bodyPr/>
          <a:lstStyle/>
          <a:p>
            <a:pPr rtl="0">
              <a:defRPr sz="1200"/>
            </a:pPr>
            <a:endParaRPr lang="en-US"/>
          </a:p>
        </c:txPr>
      </c:dTable>
      <c:spPr>
        <a:ln w="9525"/>
      </c:spPr>
    </c:plotArea>
    <c:legend>
      <c:legendPos val="t"/>
      <c:layout/>
      <c:overlay val="0"/>
      <c:txPr>
        <a:bodyPr/>
        <a:lstStyle/>
        <a:p>
          <a:pPr>
            <a:defRPr sz="1400"/>
          </a:pPr>
          <a:endParaRPr lang="en-US"/>
        </a:p>
      </c:txPr>
    </c:legend>
    <c:plotVisOnly val="1"/>
    <c:dispBlanksAs val="gap"/>
    <c:showDLblsOverMax val="0"/>
  </c:chart>
  <c:spPr>
    <a:ln w="9525"/>
  </c:spPr>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87228969374213E-2"/>
          <c:y val="0.10312028483961432"/>
          <c:w val="0.89058098694489918"/>
          <c:h val="0.83439791549761089"/>
        </c:manualLayout>
      </c:layout>
      <c:barChart>
        <c:barDir val="bar"/>
        <c:grouping val="percentStacked"/>
        <c:varyColors val="0"/>
        <c:ser>
          <c:idx val="0"/>
          <c:order val="0"/>
          <c:tx>
            <c:strRef>
              <c:f>Sheet1!$B$1</c:f>
              <c:strCache>
                <c:ptCount val="1"/>
                <c:pt idx="0">
                  <c:v>Strng. Fav.</c:v>
                </c:pt>
              </c:strCache>
            </c:strRef>
          </c:tx>
          <c:spPr>
            <a:solidFill>
              <a:schemeClr val="accent1"/>
            </a:solidFill>
            <a:ln>
              <a:solidFill>
                <a:schemeClr val="tx1"/>
              </a:solidFill>
            </a:ln>
          </c:spPr>
          <c:invertIfNegative val="0"/>
          <c:dLbls>
            <c:txPr>
              <a:bodyPr/>
              <a:lstStyle/>
              <a:p>
                <a:pPr>
                  <a:defRPr sz="1600">
                    <a:solidFill>
                      <a:schemeClr val="accent3"/>
                    </a:solidFill>
                  </a:defRPr>
                </a:pPr>
                <a:endParaRPr lang="en-US"/>
              </a:p>
            </c:txPr>
            <c:dLblPos val="ctr"/>
            <c:showLegendKey val="0"/>
            <c:showVal val="1"/>
            <c:showCatName val="0"/>
            <c:showSerName val="0"/>
            <c:showPercent val="0"/>
            <c:showBubbleSize val="0"/>
            <c:showLeaderLines val="0"/>
          </c:dLbls>
          <c:cat>
            <c:numRef>
              <c:f>Sheet1!$A$2:$A$11</c:f>
              <c:numCache>
                <c:formatCode>General</c:formatCode>
                <c:ptCount val="10"/>
                <c:pt idx="0">
                  <c:v>2013</c:v>
                </c:pt>
                <c:pt idx="2">
                  <c:v>2013</c:v>
                </c:pt>
                <c:pt idx="3">
                  <c:v>2012</c:v>
                </c:pt>
                <c:pt idx="4">
                  <c:v>2010</c:v>
                </c:pt>
                <c:pt idx="6">
                  <c:v>2013</c:v>
                </c:pt>
                <c:pt idx="7">
                  <c:v>2012</c:v>
                </c:pt>
                <c:pt idx="9">
                  <c:v>2013</c:v>
                </c:pt>
              </c:numCache>
            </c:numRef>
          </c:cat>
          <c:val>
            <c:numRef>
              <c:f>Sheet1!$B$2:$B$11</c:f>
              <c:numCache>
                <c:formatCode>General</c:formatCode>
                <c:ptCount val="10"/>
                <c:pt idx="0" formatCode="0%">
                  <c:v>0.6</c:v>
                </c:pt>
                <c:pt idx="2" formatCode="0%">
                  <c:v>0.6</c:v>
                </c:pt>
                <c:pt idx="3" formatCode="0%">
                  <c:v>0.56000000000000005</c:v>
                </c:pt>
                <c:pt idx="4" formatCode="0%">
                  <c:v>0.65</c:v>
                </c:pt>
                <c:pt idx="6" formatCode="0%">
                  <c:v>0.56000000000000005</c:v>
                </c:pt>
                <c:pt idx="7" formatCode="0%">
                  <c:v>0.56000000000000005</c:v>
                </c:pt>
                <c:pt idx="9" formatCode="0%">
                  <c:v>0.52</c:v>
                </c:pt>
              </c:numCache>
            </c:numRef>
          </c:val>
        </c:ser>
        <c:ser>
          <c:idx val="1"/>
          <c:order val="1"/>
          <c:tx>
            <c:strRef>
              <c:f>Sheet1!$C$1</c:f>
              <c:strCache>
                <c:ptCount val="1"/>
                <c:pt idx="0">
                  <c:v>S.W. Fav.</c:v>
                </c:pt>
              </c:strCache>
            </c:strRef>
          </c:tx>
          <c:spPr>
            <a:solidFill>
              <a:schemeClr val="accent2"/>
            </a:solidFill>
            <a:ln w="9525">
              <a:solidFill>
                <a:schemeClr val="tx1"/>
              </a:solidFill>
            </a:ln>
          </c:spPr>
          <c:invertIfNegative val="0"/>
          <c:dLbls>
            <c:txPr>
              <a:bodyPr/>
              <a:lstStyle/>
              <a:p>
                <a:pPr>
                  <a:defRPr sz="1600"/>
                </a:pPr>
                <a:endParaRPr lang="en-US"/>
              </a:p>
            </c:txPr>
            <c:dLblPos val="ctr"/>
            <c:showLegendKey val="0"/>
            <c:showVal val="1"/>
            <c:showCatName val="0"/>
            <c:showSerName val="0"/>
            <c:showPercent val="0"/>
            <c:showBubbleSize val="0"/>
            <c:showLeaderLines val="0"/>
          </c:dLbls>
          <c:cat>
            <c:numRef>
              <c:f>Sheet1!$A$2:$A$11</c:f>
              <c:numCache>
                <c:formatCode>General</c:formatCode>
                <c:ptCount val="10"/>
                <c:pt idx="0">
                  <c:v>2013</c:v>
                </c:pt>
                <c:pt idx="2">
                  <c:v>2013</c:v>
                </c:pt>
                <c:pt idx="3">
                  <c:v>2012</c:v>
                </c:pt>
                <c:pt idx="4">
                  <c:v>2010</c:v>
                </c:pt>
                <c:pt idx="6">
                  <c:v>2013</c:v>
                </c:pt>
                <c:pt idx="7">
                  <c:v>2012</c:v>
                </c:pt>
                <c:pt idx="9">
                  <c:v>2013</c:v>
                </c:pt>
              </c:numCache>
            </c:numRef>
          </c:cat>
          <c:val>
            <c:numRef>
              <c:f>Sheet1!$C$2:$C$11</c:f>
              <c:numCache>
                <c:formatCode>General</c:formatCode>
                <c:ptCount val="10"/>
                <c:pt idx="0" formatCode="0%">
                  <c:v>0.28999999999999998</c:v>
                </c:pt>
                <c:pt idx="2" formatCode="0%">
                  <c:v>0.25</c:v>
                </c:pt>
                <c:pt idx="3" formatCode="0%">
                  <c:v>0.3</c:v>
                </c:pt>
                <c:pt idx="4" formatCode="0%">
                  <c:v>0.16</c:v>
                </c:pt>
                <c:pt idx="6" formatCode="0%">
                  <c:v>0.28999999999999998</c:v>
                </c:pt>
                <c:pt idx="7" formatCode="0%">
                  <c:v>0.28000000000000003</c:v>
                </c:pt>
                <c:pt idx="9" formatCode="0%">
                  <c:v>0.28000000000000003</c:v>
                </c:pt>
              </c:numCache>
            </c:numRef>
          </c:val>
        </c:ser>
        <c:ser>
          <c:idx val="2"/>
          <c:order val="2"/>
          <c:tx>
            <c:strRef>
              <c:f>Sheet1!$D$1</c:f>
              <c:strCache>
                <c:ptCount val="1"/>
                <c:pt idx="0">
                  <c:v>S.W./Strng. Opp.</c:v>
                </c:pt>
              </c:strCache>
            </c:strRef>
          </c:tx>
          <c:spPr>
            <a:solidFill>
              <a:schemeClr val="accent4"/>
            </a:solidFill>
            <a:ln>
              <a:solidFill>
                <a:schemeClr val="tx1"/>
              </a:solidFill>
            </a:ln>
          </c:spPr>
          <c:invertIfNegative val="0"/>
          <c:dLbls>
            <c:txPr>
              <a:bodyPr/>
              <a:lstStyle/>
              <a:p>
                <a:pPr>
                  <a:defRPr sz="1400">
                    <a:solidFill>
                      <a:schemeClr val="accent3"/>
                    </a:solidFill>
                  </a:defRPr>
                </a:pPr>
                <a:endParaRPr lang="en-US"/>
              </a:p>
            </c:txPr>
            <c:dLblPos val="ctr"/>
            <c:showLegendKey val="0"/>
            <c:showVal val="1"/>
            <c:showCatName val="0"/>
            <c:showSerName val="0"/>
            <c:showPercent val="0"/>
            <c:showBubbleSize val="0"/>
            <c:showLeaderLines val="0"/>
          </c:dLbls>
          <c:cat>
            <c:numRef>
              <c:f>Sheet1!$A$2:$A$11</c:f>
              <c:numCache>
                <c:formatCode>General</c:formatCode>
                <c:ptCount val="10"/>
                <c:pt idx="0">
                  <c:v>2013</c:v>
                </c:pt>
                <c:pt idx="2">
                  <c:v>2013</c:v>
                </c:pt>
                <c:pt idx="3">
                  <c:v>2012</c:v>
                </c:pt>
                <c:pt idx="4">
                  <c:v>2010</c:v>
                </c:pt>
                <c:pt idx="6">
                  <c:v>2013</c:v>
                </c:pt>
                <c:pt idx="7">
                  <c:v>2012</c:v>
                </c:pt>
                <c:pt idx="9">
                  <c:v>2013</c:v>
                </c:pt>
              </c:numCache>
            </c:numRef>
          </c:cat>
          <c:val>
            <c:numRef>
              <c:f>Sheet1!$D$2:$D$11</c:f>
              <c:numCache>
                <c:formatCode>General</c:formatCode>
                <c:ptCount val="10"/>
                <c:pt idx="0" formatCode="0%">
                  <c:v>0.09</c:v>
                </c:pt>
                <c:pt idx="2" formatCode="0%">
                  <c:v>0.11</c:v>
                </c:pt>
                <c:pt idx="3" formatCode="0%">
                  <c:v>0.12</c:v>
                </c:pt>
                <c:pt idx="4" formatCode="0%">
                  <c:v>0.13</c:v>
                </c:pt>
                <c:pt idx="6" formatCode="0%">
                  <c:v>0.12</c:v>
                </c:pt>
                <c:pt idx="7" formatCode="0%">
                  <c:v>0.14000000000000001</c:v>
                </c:pt>
                <c:pt idx="9" formatCode="0%">
                  <c:v>0.17</c:v>
                </c:pt>
              </c:numCache>
            </c:numRef>
          </c:val>
        </c:ser>
        <c:ser>
          <c:idx val="3"/>
          <c:order val="3"/>
          <c:tx>
            <c:strRef>
              <c:f>Sheet1!$E$1</c:f>
              <c:strCache>
                <c:ptCount val="1"/>
                <c:pt idx="0">
                  <c:v>DK/NA</c:v>
                </c:pt>
              </c:strCache>
            </c:strRef>
          </c:tx>
          <c:spPr>
            <a:solidFill>
              <a:schemeClr val="accent6"/>
            </a:solidFill>
            <a:ln>
              <a:solidFill>
                <a:schemeClr val="tx1"/>
              </a:solidFill>
            </a:ln>
          </c:spPr>
          <c:invertIfNegative val="0"/>
          <c:dLbls>
            <c:dLbl>
              <c:idx val="2"/>
              <c:layout/>
              <c:dLblPos val="ctr"/>
              <c:showLegendKey val="0"/>
              <c:showVal val="1"/>
              <c:showCatName val="0"/>
              <c:showSerName val="0"/>
              <c:showPercent val="0"/>
              <c:showBubbleSize val="0"/>
            </c:dLbl>
            <c:dLbl>
              <c:idx val="4"/>
              <c:layout/>
              <c:dLblPos val="ctr"/>
              <c:showLegendKey val="0"/>
              <c:showVal val="1"/>
              <c:showCatName val="0"/>
              <c:showSerName val="0"/>
              <c:showPercent val="0"/>
              <c:showBubbleSize val="0"/>
            </c:dLbl>
            <c:txPr>
              <a:bodyPr/>
              <a:lstStyle/>
              <a:p>
                <a:pPr>
                  <a:defRPr sz="1100">
                    <a:solidFill>
                      <a:schemeClr val="accent3"/>
                    </a:solidFill>
                  </a:defRPr>
                </a:pPr>
                <a:endParaRPr lang="en-US"/>
              </a:p>
            </c:txPr>
            <c:dLblPos val="ctr"/>
            <c:showLegendKey val="0"/>
            <c:showVal val="0"/>
            <c:showCatName val="0"/>
            <c:showSerName val="0"/>
            <c:showPercent val="0"/>
            <c:showBubbleSize val="0"/>
          </c:dLbls>
          <c:cat>
            <c:numRef>
              <c:f>Sheet1!$A$2:$A$11</c:f>
              <c:numCache>
                <c:formatCode>General</c:formatCode>
                <c:ptCount val="10"/>
                <c:pt idx="0">
                  <c:v>2013</c:v>
                </c:pt>
                <c:pt idx="2">
                  <c:v>2013</c:v>
                </c:pt>
                <c:pt idx="3">
                  <c:v>2012</c:v>
                </c:pt>
                <c:pt idx="4">
                  <c:v>2010</c:v>
                </c:pt>
                <c:pt idx="6">
                  <c:v>2013</c:v>
                </c:pt>
                <c:pt idx="7">
                  <c:v>2012</c:v>
                </c:pt>
                <c:pt idx="9">
                  <c:v>2013</c:v>
                </c:pt>
              </c:numCache>
            </c:numRef>
          </c:cat>
          <c:val>
            <c:numRef>
              <c:f>Sheet1!$E$2:$E$11</c:f>
              <c:numCache>
                <c:formatCode>General</c:formatCode>
                <c:ptCount val="10"/>
                <c:pt idx="0" formatCode="0%">
                  <c:v>0.02</c:v>
                </c:pt>
                <c:pt idx="2" formatCode="0%">
                  <c:v>0.05</c:v>
                </c:pt>
                <c:pt idx="3" formatCode="0%">
                  <c:v>0.02</c:v>
                </c:pt>
                <c:pt idx="4" formatCode="0%">
                  <c:v>0.06</c:v>
                </c:pt>
                <c:pt idx="6" formatCode="0%">
                  <c:v>0.02</c:v>
                </c:pt>
                <c:pt idx="7" formatCode="0%">
                  <c:v>0.02</c:v>
                </c:pt>
                <c:pt idx="9" formatCode="0%">
                  <c:v>0.03</c:v>
                </c:pt>
              </c:numCache>
            </c:numRef>
          </c:val>
        </c:ser>
        <c:dLbls>
          <c:dLblPos val="ctr"/>
          <c:showLegendKey val="0"/>
          <c:showVal val="1"/>
          <c:showCatName val="0"/>
          <c:showSerName val="0"/>
          <c:showPercent val="0"/>
          <c:showBubbleSize val="0"/>
        </c:dLbls>
        <c:gapWidth val="10"/>
        <c:overlap val="100"/>
        <c:axId val="222906624"/>
        <c:axId val="222912512"/>
      </c:barChart>
      <c:catAx>
        <c:axId val="222906624"/>
        <c:scaling>
          <c:orientation val="maxMin"/>
        </c:scaling>
        <c:delete val="0"/>
        <c:axPos val="l"/>
        <c:numFmt formatCode="General" sourceLinked="1"/>
        <c:majorTickMark val="none"/>
        <c:minorTickMark val="none"/>
        <c:tickLblPos val="nextTo"/>
        <c:spPr>
          <a:ln>
            <a:solidFill>
              <a:schemeClr val="tx1"/>
            </a:solidFill>
          </a:ln>
        </c:spPr>
        <c:txPr>
          <a:bodyPr/>
          <a:lstStyle/>
          <a:p>
            <a:pPr algn="r">
              <a:defRPr sz="1500"/>
            </a:pPr>
            <a:endParaRPr lang="en-US"/>
          </a:p>
        </c:txPr>
        <c:crossAx val="222912512"/>
        <c:crosses val="autoZero"/>
        <c:auto val="1"/>
        <c:lblAlgn val="ctr"/>
        <c:lblOffset val="100"/>
        <c:noMultiLvlLbl val="0"/>
      </c:catAx>
      <c:valAx>
        <c:axId val="222912512"/>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222906624"/>
        <c:crosses val="max"/>
        <c:crossBetween val="between"/>
        <c:majorUnit val="0.2"/>
      </c:valAx>
    </c:plotArea>
    <c:legend>
      <c:legendPos val="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85906267774231"/>
          <c:y val="0.13581978906477371"/>
          <c:w val="0.87027055594475033"/>
          <c:h val="0.66164527153571651"/>
        </c:manualLayout>
      </c:layout>
      <c:lineChart>
        <c:grouping val="standard"/>
        <c:varyColors val="0"/>
        <c:ser>
          <c:idx val="0"/>
          <c:order val="0"/>
          <c:tx>
            <c:strRef>
              <c:f>Sheet1!$B$1</c:f>
              <c:strCache>
                <c:ptCount val="1"/>
                <c:pt idx="0">
                  <c:v>Right track</c:v>
                </c:pt>
              </c:strCache>
            </c:strRef>
          </c:tx>
          <c:spPr>
            <a:ln w="38100">
              <a:solidFill>
                <a:schemeClr val="accent1"/>
              </a:solidFill>
            </a:ln>
          </c:spPr>
          <c:marker>
            <c:symbol val="none"/>
          </c:marker>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2012</c:v>
                </c:pt>
                <c:pt idx="10">
                  <c:v>2013</c:v>
                </c:pt>
              </c:numCache>
            </c:numRef>
          </c:cat>
          <c:val>
            <c:numRef>
              <c:f>Sheet1!$B$2:$B$12</c:f>
              <c:numCache>
                <c:formatCode>0%</c:formatCode>
                <c:ptCount val="11"/>
                <c:pt idx="0">
                  <c:v>0.59</c:v>
                </c:pt>
                <c:pt idx="1">
                  <c:v>0.52</c:v>
                </c:pt>
                <c:pt idx="2">
                  <c:v>0.61</c:v>
                </c:pt>
                <c:pt idx="3">
                  <c:v>0.53</c:v>
                </c:pt>
                <c:pt idx="4">
                  <c:v>0.59</c:v>
                </c:pt>
                <c:pt idx="5">
                  <c:v>0.55000000000000004</c:v>
                </c:pt>
                <c:pt idx="6">
                  <c:v>0.47</c:v>
                </c:pt>
                <c:pt idx="7">
                  <c:v>0.54</c:v>
                </c:pt>
                <c:pt idx="8">
                  <c:v>0.45</c:v>
                </c:pt>
                <c:pt idx="9">
                  <c:v>0.52</c:v>
                </c:pt>
                <c:pt idx="10">
                  <c:v>0.6</c:v>
                </c:pt>
              </c:numCache>
            </c:numRef>
          </c:val>
          <c:smooth val="0"/>
        </c:ser>
        <c:ser>
          <c:idx val="1"/>
          <c:order val="1"/>
          <c:tx>
            <c:strRef>
              <c:f>Sheet1!$C$1</c:f>
              <c:strCache>
                <c:ptCount val="1"/>
                <c:pt idx="0">
                  <c:v>Wrong track</c:v>
                </c:pt>
              </c:strCache>
            </c:strRef>
          </c:tx>
          <c:spPr>
            <a:ln w="38100">
              <a:solidFill>
                <a:schemeClr val="accent4"/>
              </a:solidFill>
            </a:ln>
          </c:spPr>
          <c:marker>
            <c:symbol val="none"/>
          </c:marker>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2012</c:v>
                </c:pt>
                <c:pt idx="10">
                  <c:v>2013</c:v>
                </c:pt>
              </c:numCache>
            </c:numRef>
          </c:cat>
          <c:val>
            <c:numRef>
              <c:f>Sheet1!$C$2:$C$12</c:f>
              <c:numCache>
                <c:formatCode>0%</c:formatCode>
                <c:ptCount val="11"/>
                <c:pt idx="0">
                  <c:v>0.23</c:v>
                </c:pt>
                <c:pt idx="1">
                  <c:v>0.4</c:v>
                </c:pt>
                <c:pt idx="2">
                  <c:v>0.32</c:v>
                </c:pt>
                <c:pt idx="3">
                  <c:v>0.34</c:v>
                </c:pt>
                <c:pt idx="4">
                  <c:v>0.28999999999999998</c:v>
                </c:pt>
                <c:pt idx="5">
                  <c:v>0.32</c:v>
                </c:pt>
                <c:pt idx="6">
                  <c:v>0.36</c:v>
                </c:pt>
                <c:pt idx="7">
                  <c:v>0.3</c:v>
                </c:pt>
                <c:pt idx="8">
                  <c:v>0.4</c:v>
                </c:pt>
                <c:pt idx="9">
                  <c:v>0.38</c:v>
                </c:pt>
                <c:pt idx="10">
                  <c:v>0.28000000000000003</c:v>
                </c:pt>
              </c:numCache>
            </c:numRef>
          </c:val>
          <c:smooth val="0"/>
        </c:ser>
        <c:ser>
          <c:idx val="2"/>
          <c:order val="2"/>
          <c:tx>
            <c:strRef>
              <c:f>Sheet1!$D$1</c:f>
              <c:strCache>
                <c:ptCount val="1"/>
                <c:pt idx="0">
                  <c:v>DK/NA</c:v>
                </c:pt>
              </c:strCache>
            </c:strRef>
          </c:tx>
          <c:spPr>
            <a:ln w="38100">
              <a:solidFill>
                <a:schemeClr val="accent6"/>
              </a:solidFill>
            </a:ln>
          </c:spPr>
          <c:marker>
            <c:symbol val="none"/>
          </c:marker>
          <c:dLbls>
            <c:txPr>
              <a:bodyPr/>
              <a:lstStyle/>
              <a:p>
                <a:pPr>
                  <a:defRPr sz="1400"/>
                </a:pPr>
                <a:endParaRPr lang="en-US"/>
              </a:p>
            </c:txPr>
            <c:dLblPos val="t"/>
            <c:showLegendKey val="0"/>
            <c:showVal val="1"/>
            <c:showCatName val="0"/>
            <c:showSerName val="0"/>
            <c:showPercent val="0"/>
            <c:showBubbleSize val="0"/>
            <c:showLeaderLines val="0"/>
          </c:dLbls>
          <c:cat>
            <c:numRef>
              <c:f>Sheet1!$A$2:$A$12</c:f>
              <c:numCache>
                <c:formatCode>General</c:formatCode>
                <c:ptCount val="11"/>
                <c:pt idx="0">
                  <c:v>2002</c:v>
                </c:pt>
                <c:pt idx="1">
                  <c:v>2003</c:v>
                </c:pt>
                <c:pt idx="2">
                  <c:v>2004</c:v>
                </c:pt>
                <c:pt idx="3">
                  <c:v>2005</c:v>
                </c:pt>
                <c:pt idx="4">
                  <c:v>2006</c:v>
                </c:pt>
                <c:pt idx="5">
                  <c:v>2007</c:v>
                </c:pt>
                <c:pt idx="6">
                  <c:v>2008</c:v>
                </c:pt>
                <c:pt idx="7">
                  <c:v>2009</c:v>
                </c:pt>
                <c:pt idx="8">
                  <c:v>2010</c:v>
                </c:pt>
                <c:pt idx="9">
                  <c:v>2012</c:v>
                </c:pt>
                <c:pt idx="10">
                  <c:v>2013</c:v>
                </c:pt>
              </c:numCache>
            </c:numRef>
          </c:cat>
          <c:val>
            <c:numRef>
              <c:f>Sheet1!$D$2:$D$12</c:f>
              <c:numCache>
                <c:formatCode>0%</c:formatCode>
                <c:ptCount val="11"/>
                <c:pt idx="0">
                  <c:v>0.18</c:v>
                </c:pt>
                <c:pt idx="1">
                  <c:v>0.08</c:v>
                </c:pt>
                <c:pt idx="2">
                  <c:v>7.0000000000000007E-2</c:v>
                </c:pt>
                <c:pt idx="3">
                  <c:v>0.13</c:v>
                </c:pt>
                <c:pt idx="4">
                  <c:v>0.12</c:v>
                </c:pt>
                <c:pt idx="5">
                  <c:v>0.13</c:v>
                </c:pt>
                <c:pt idx="6">
                  <c:v>0.17</c:v>
                </c:pt>
                <c:pt idx="7">
                  <c:v>0.16</c:v>
                </c:pt>
                <c:pt idx="8">
                  <c:v>0.15</c:v>
                </c:pt>
                <c:pt idx="9">
                  <c:v>0.11</c:v>
                </c:pt>
                <c:pt idx="10">
                  <c:v>0.12</c:v>
                </c:pt>
              </c:numCache>
            </c:numRef>
          </c:val>
          <c:smooth val="0"/>
        </c:ser>
        <c:dLbls>
          <c:showLegendKey val="0"/>
          <c:showVal val="0"/>
          <c:showCatName val="0"/>
          <c:showSerName val="0"/>
          <c:showPercent val="0"/>
          <c:showBubbleSize val="0"/>
        </c:dLbls>
        <c:marker val="1"/>
        <c:smooth val="0"/>
        <c:axId val="91103232"/>
        <c:axId val="91104768"/>
      </c:lineChart>
      <c:catAx>
        <c:axId val="91103232"/>
        <c:scaling>
          <c:orientation val="minMax"/>
        </c:scaling>
        <c:delete val="0"/>
        <c:axPos val="b"/>
        <c:numFmt formatCode="General" sourceLinked="1"/>
        <c:majorTickMark val="none"/>
        <c:minorTickMark val="none"/>
        <c:tickLblPos val="nextTo"/>
        <c:crossAx val="91104768"/>
        <c:crosses val="autoZero"/>
        <c:auto val="1"/>
        <c:lblAlgn val="ctr"/>
        <c:lblOffset val="100"/>
        <c:noMultiLvlLbl val="0"/>
      </c:catAx>
      <c:valAx>
        <c:axId val="91104768"/>
        <c:scaling>
          <c:orientation val="minMax"/>
        </c:scaling>
        <c:delete val="0"/>
        <c:axPos val="l"/>
        <c:numFmt formatCode="0%" sourceLinked="1"/>
        <c:majorTickMark val="out"/>
        <c:minorTickMark val="none"/>
        <c:tickLblPos val="nextTo"/>
        <c:spPr>
          <a:ln w="9525">
            <a:solidFill>
              <a:schemeClr val="tx1"/>
            </a:solidFill>
          </a:ln>
        </c:spPr>
        <c:txPr>
          <a:bodyPr/>
          <a:lstStyle/>
          <a:p>
            <a:pPr>
              <a:defRPr sz="1000"/>
            </a:pPr>
            <a:endParaRPr lang="en-US"/>
          </a:p>
        </c:txPr>
        <c:crossAx val="91103232"/>
        <c:crosses val="autoZero"/>
        <c:crossBetween val="between"/>
      </c:valAx>
      <c:dTable>
        <c:showHorzBorder val="1"/>
        <c:showVertBorder val="1"/>
        <c:showOutline val="1"/>
        <c:showKeys val="0"/>
        <c:spPr>
          <a:ln w="9525">
            <a:solidFill>
              <a:schemeClr val="tx1"/>
            </a:solidFill>
          </a:ln>
        </c:spPr>
        <c:txPr>
          <a:bodyPr/>
          <a:lstStyle/>
          <a:p>
            <a:pPr rtl="0">
              <a:defRPr sz="1200"/>
            </a:pPr>
            <a:endParaRPr lang="en-US"/>
          </a:p>
        </c:txPr>
      </c:dTable>
      <c:spPr>
        <a:ln w="9525"/>
      </c:spPr>
    </c:plotArea>
    <c:legend>
      <c:legendPos val="t"/>
      <c:layout>
        <c:manualLayout>
          <c:xMode val="edge"/>
          <c:yMode val="edge"/>
          <c:x val="0.33251218280528955"/>
          <c:y val="1.9856563688755401E-2"/>
          <c:w val="0.45620417988202161"/>
          <c:h val="6.0941558492321718E-2"/>
        </c:manualLayout>
      </c:layout>
      <c:overlay val="0"/>
      <c:txPr>
        <a:bodyPr/>
        <a:lstStyle/>
        <a:p>
          <a:pPr>
            <a:defRPr sz="1400"/>
          </a:pPr>
          <a:endParaRPr lang="en-US"/>
        </a:p>
      </c:txPr>
    </c:legend>
    <c:plotVisOnly val="1"/>
    <c:dispBlanksAs val="gap"/>
    <c:showDLblsOverMax val="0"/>
  </c:chart>
  <c:spPr>
    <a:ln w="9525"/>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87228969374213E-2"/>
          <c:y val="0.10312028483961432"/>
          <c:w val="0.89058098694489918"/>
          <c:h val="0.83439791549761089"/>
        </c:manualLayout>
      </c:layout>
      <c:barChart>
        <c:barDir val="bar"/>
        <c:grouping val="percentStacked"/>
        <c:varyColors val="0"/>
        <c:ser>
          <c:idx val="0"/>
          <c:order val="0"/>
          <c:tx>
            <c:strRef>
              <c:f>Sheet1!$B$1</c:f>
              <c:strCache>
                <c:ptCount val="1"/>
                <c:pt idx="0">
                  <c:v>Strng. Supp.</c:v>
                </c:pt>
              </c:strCache>
            </c:strRef>
          </c:tx>
          <c:spPr>
            <a:solidFill>
              <a:schemeClr val="accent1"/>
            </a:solidFill>
            <a:ln>
              <a:solidFill>
                <a:schemeClr val="tx1"/>
              </a:solidFill>
            </a:ln>
          </c:spPr>
          <c:invertIfNegative val="0"/>
          <c:dLbls>
            <c:txPr>
              <a:bodyPr/>
              <a:lstStyle/>
              <a:p>
                <a:pPr>
                  <a:defRPr sz="1400">
                    <a:solidFill>
                      <a:schemeClr val="accent3"/>
                    </a:solidFill>
                  </a:defRPr>
                </a:pPr>
                <a:endParaRPr lang="en-US"/>
              </a:p>
            </c:txPr>
            <c:dLblPos val="ctr"/>
            <c:showLegendKey val="0"/>
            <c:showVal val="1"/>
            <c:showCatName val="0"/>
            <c:showSerName val="0"/>
            <c:showPercent val="0"/>
            <c:showBubbleSize val="0"/>
            <c:showLeaderLines val="0"/>
          </c:dLbls>
          <c:cat>
            <c:numRef>
              <c:f>Sheet1!$A$2:$A$18</c:f>
              <c:numCache>
                <c:formatCode>General</c:formatCode>
                <c:ptCount val="17"/>
                <c:pt idx="0">
                  <c:v>2013</c:v>
                </c:pt>
                <c:pt idx="1">
                  <c:v>2012</c:v>
                </c:pt>
                <c:pt idx="2">
                  <c:v>2010</c:v>
                </c:pt>
                <c:pt idx="4">
                  <c:v>2013</c:v>
                </c:pt>
                <c:pt idx="5">
                  <c:v>2012</c:v>
                </c:pt>
                <c:pt idx="7">
                  <c:v>2013</c:v>
                </c:pt>
                <c:pt idx="8">
                  <c:v>2012</c:v>
                </c:pt>
                <c:pt idx="9">
                  <c:v>2010</c:v>
                </c:pt>
                <c:pt idx="11">
                  <c:v>2013</c:v>
                </c:pt>
                <c:pt idx="12">
                  <c:v>2012</c:v>
                </c:pt>
                <c:pt idx="13">
                  <c:v>2010</c:v>
                </c:pt>
                <c:pt idx="15">
                  <c:v>2013</c:v>
                </c:pt>
                <c:pt idx="16">
                  <c:v>2012</c:v>
                </c:pt>
              </c:numCache>
            </c:numRef>
          </c:cat>
          <c:val>
            <c:numRef>
              <c:f>Sheet1!$B$2:$B$18</c:f>
              <c:numCache>
                <c:formatCode>0%</c:formatCode>
                <c:ptCount val="17"/>
                <c:pt idx="0">
                  <c:v>0.43</c:v>
                </c:pt>
                <c:pt idx="1">
                  <c:v>0.37</c:v>
                </c:pt>
                <c:pt idx="2">
                  <c:v>0.41</c:v>
                </c:pt>
                <c:pt idx="4">
                  <c:v>0.42</c:v>
                </c:pt>
                <c:pt idx="5">
                  <c:v>0.4</c:v>
                </c:pt>
                <c:pt idx="7">
                  <c:v>0.4</c:v>
                </c:pt>
                <c:pt idx="8">
                  <c:v>0.45</c:v>
                </c:pt>
                <c:pt idx="9">
                  <c:v>0.39</c:v>
                </c:pt>
                <c:pt idx="11">
                  <c:v>0.39</c:v>
                </c:pt>
                <c:pt idx="12">
                  <c:v>0.37</c:v>
                </c:pt>
                <c:pt idx="13">
                  <c:v>0.35</c:v>
                </c:pt>
                <c:pt idx="15">
                  <c:v>0.38</c:v>
                </c:pt>
                <c:pt idx="16">
                  <c:v>0.35</c:v>
                </c:pt>
              </c:numCache>
            </c:numRef>
          </c:val>
        </c:ser>
        <c:ser>
          <c:idx val="1"/>
          <c:order val="1"/>
          <c:tx>
            <c:strRef>
              <c:f>Sheet1!$C$1</c:f>
              <c:strCache>
                <c:ptCount val="1"/>
                <c:pt idx="0">
                  <c:v>S.W. Supp.</c:v>
                </c:pt>
              </c:strCache>
            </c:strRef>
          </c:tx>
          <c:spPr>
            <a:solidFill>
              <a:schemeClr val="accent2"/>
            </a:solidFill>
            <a:ln w="9525">
              <a:solidFill>
                <a:schemeClr val="tx1"/>
              </a:solidFill>
            </a:ln>
          </c:spPr>
          <c:invertIfNegative val="0"/>
          <c:dLbls>
            <c:txPr>
              <a:bodyPr/>
              <a:lstStyle/>
              <a:p>
                <a:pPr>
                  <a:defRPr sz="1400"/>
                </a:pPr>
                <a:endParaRPr lang="en-US"/>
              </a:p>
            </c:txPr>
            <c:dLblPos val="ctr"/>
            <c:showLegendKey val="0"/>
            <c:showVal val="1"/>
            <c:showCatName val="0"/>
            <c:showSerName val="0"/>
            <c:showPercent val="0"/>
            <c:showBubbleSize val="0"/>
            <c:showLeaderLines val="0"/>
          </c:dLbls>
          <c:cat>
            <c:numRef>
              <c:f>Sheet1!$A$2:$A$18</c:f>
              <c:numCache>
                <c:formatCode>General</c:formatCode>
                <c:ptCount val="17"/>
                <c:pt idx="0">
                  <c:v>2013</c:v>
                </c:pt>
                <c:pt idx="1">
                  <c:v>2012</c:v>
                </c:pt>
                <c:pt idx="2">
                  <c:v>2010</c:v>
                </c:pt>
                <c:pt idx="4">
                  <c:v>2013</c:v>
                </c:pt>
                <c:pt idx="5">
                  <c:v>2012</c:v>
                </c:pt>
                <c:pt idx="7">
                  <c:v>2013</c:v>
                </c:pt>
                <c:pt idx="8">
                  <c:v>2012</c:v>
                </c:pt>
                <c:pt idx="9">
                  <c:v>2010</c:v>
                </c:pt>
                <c:pt idx="11">
                  <c:v>2013</c:v>
                </c:pt>
                <c:pt idx="12">
                  <c:v>2012</c:v>
                </c:pt>
                <c:pt idx="13">
                  <c:v>2010</c:v>
                </c:pt>
                <c:pt idx="15">
                  <c:v>2013</c:v>
                </c:pt>
                <c:pt idx="16">
                  <c:v>2012</c:v>
                </c:pt>
              </c:numCache>
            </c:numRef>
          </c:cat>
          <c:val>
            <c:numRef>
              <c:f>Sheet1!$C$2:$C$18</c:f>
              <c:numCache>
                <c:formatCode>0%</c:formatCode>
                <c:ptCount val="17"/>
                <c:pt idx="0">
                  <c:v>0.35</c:v>
                </c:pt>
                <c:pt idx="1">
                  <c:v>0.35</c:v>
                </c:pt>
                <c:pt idx="2">
                  <c:v>0.36</c:v>
                </c:pt>
                <c:pt idx="4">
                  <c:v>0.35</c:v>
                </c:pt>
                <c:pt idx="5">
                  <c:v>0.42</c:v>
                </c:pt>
                <c:pt idx="7">
                  <c:v>0.38</c:v>
                </c:pt>
                <c:pt idx="8">
                  <c:v>0.38</c:v>
                </c:pt>
                <c:pt idx="9">
                  <c:v>0.36</c:v>
                </c:pt>
                <c:pt idx="11">
                  <c:v>0.34</c:v>
                </c:pt>
                <c:pt idx="12">
                  <c:v>0.38</c:v>
                </c:pt>
                <c:pt idx="13">
                  <c:v>0.41</c:v>
                </c:pt>
                <c:pt idx="15">
                  <c:v>0.37</c:v>
                </c:pt>
                <c:pt idx="16">
                  <c:v>0.35</c:v>
                </c:pt>
              </c:numCache>
            </c:numRef>
          </c:val>
        </c:ser>
        <c:ser>
          <c:idx val="2"/>
          <c:order val="2"/>
          <c:tx>
            <c:strRef>
              <c:f>Sheet1!$D$1</c:f>
              <c:strCache>
                <c:ptCount val="1"/>
                <c:pt idx="0">
                  <c:v>DK/NA</c:v>
                </c:pt>
              </c:strCache>
            </c:strRef>
          </c:tx>
          <c:spPr>
            <a:solidFill>
              <a:schemeClr val="accent6"/>
            </a:solidFill>
            <a:ln>
              <a:solidFill>
                <a:schemeClr val="tx1"/>
              </a:solidFill>
            </a:ln>
          </c:spPr>
          <c:invertIfNegative val="0"/>
          <c:dLbls>
            <c:dLbl>
              <c:idx val="9"/>
              <c:layout/>
              <c:spPr/>
              <c:txPr>
                <a:bodyPr/>
                <a:lstStyle/>
                <a:p>
                  <a:pPr>
                    <a:defRPr sz="1000"/>
                  </a:pPr>
                  <a:endParaRPr lang="en-US"/>
                </a:p>
              </c:txPr>
              <c:dLblPos val="ctr"/>
              <c:showLegendKey val="0"/>
              <c:showVal val="1"/>
              <c:showCatName val="0"/>
              <c:showSerName val="0"/>
              <c:showPercent val="0"/>
              <c:showBubbleSize val="0"/>
            </c:dLbl>
            <c:dLblPos val="ctr"/>
            <c:showLegendKey val="0"/>
            <c:showVal val="0"/>
            <c:showCatName val="0"/>
            <c:showSerName val="0"/>
            <c:showPercent val="0"/>
            <c:showBubbleSize val="0"/>
          </c:dLbls>
          <c:cat>
            <c:numRef>
              <c:f>Sheet1!$A$2:$A$18</c:f>
              <c:numCache>
                <c:formatCode>General</c:formatCode>
                <c:ptCount val="17"/>
                <c:pt idx="0">
                  <c:v>2013</c:v>
                </c:pt>
                <c:pt idx="1">
                  <c:v>2012</c:v>
                </c:pt>
                <c:pt idx="2">
                  <c:v>2010</c:v>
                </c:pt>
                <c:pt idx="4">
                  <c:v>2013</c:v>
                </c:pt>
                <c:pt idx="5">
                  <c:v>2012</c:v>
                </c:pt>
                <c:pt idx="7">
                  <c:v>2013</c:v>
                </c:pt>
                <c:pt idx="8">
                  <c:v>2012</c:v>
                </c:pt>
                <c:pt idx="9">
                  <c:v>2010</c:v>
                </c:pt>
                <c:pt idx="11">
                  <c:v>2013</c:v>
                </c:pt>
                <c:pt idx="12">
                  <c:v>2012</c:v>
                </c:pt>
                <c:pt idx="13">
                  <c:v>2010</c:v>
                </c:pt>
                <c:pt idx="15">
                  <c:v>2013</c:v>
                </c:pt>
                <c:pt idx="16">
                  <c:v>2012</c:v>
                </c:pt>
              </c:numCache>
            </c:numRef>
          </c:cat>
          <c:val>
            <c:numRef>
              <c:f>Sheet1!$D$2:$D$18</c:f>
              <c:numCache>
                <c:formatCode>0%</c:formatCode>
                <c:ptCount val="17"/>
                <c:pt idx="0">
                  <c:v>0.02</c:v>
                </c:pt>
                <c:pt idx="1">
                  <c:v>0.02</c:v>
                </c:pt>
                <c:pt idx="2">
                  <c:v>0.01</c:v>
                </c:pt>
                <c:pt idx="4">
                  <c:v>0.01</c:v>
                </c:pt>
                <c:pt idx="5">
                  <c:v>0.02</c:v>
                </c:pt>
                <c:pt idx="7">
                  <c:v>0.02</c:v>
                </c:pt>
                <c:pt idx="8">
                  <c:v>0.02</c:v>
                </c:pt>
                <c:pt idx="9">
                  <c:v>0.05</c:v>
                </c:pt>
                <c:pt idx="11">
                  <c:v>0.02</c:v>
                </c:pt>
                <c:pt idx="12">
                  <c:v>0.02</c:v>
                </c:pt>
                <c:pt idx="13">
                  <c:v>0.03</c:v>
                </c:pt>
                <c:pt idx="15">
                  <c:v>0.03</c:v>
                </c:pt>
                <c:pt idx="16">
                  <c:v>0.02</c:v>
                </c:pt>
              </c:numCache>
            </c:numRef>
          </c:val>
        </c:ser>
        <c:ser>
          <c:idx val="3"/>
          <c:order val="3"/>
          <c:tx>
            <c:strRef>
              <c:f>Sheet1!$E$1</c:f>
              <c:strCache>
                <c:ptCount val="1"/>
                <c:pt idx="0">
                  <c:v>S.W. Opp.</c:v>
                </c:pt>
              </c:strCache>
            </c:strRef>
          </c:tx>
          <c:spPr>
            <a:solidFill>
              <a:schemeClr val="accent5"/>
            </a:solidFill>
            <a:ln>
              <a:solidFill>
                <a:schemeClr val="tx1"/>
              </a:solidFill>
            </a:ln>
          </c:spPr>
          <c:invertIfNegative val="0"/>
          <c:dLbls>
            <c:dLbl>
              <c:idx val="8"/>
              <c:spPr/>
              <c:txPr>
                <a:bodyPr/>
                <a:lstStyle/>
                <a:p>
                  <a:pPr>
                    <a:defRPr sz="1000"/>
                  </a:pPr>
                  <a:endParaRPr lang="en-US"/>
                </a:p>
              </c:txPr>
              <c:dLblPos val="ctr"/>
              <c:showLegendKey val="0"/>
              <c:showVal val="1"/>
              <c:showCatName val="0"/>
              <c:showSerName val="0"/>
              <c:showPercent val="0"/>
              <c:showBubbleSize val="0"/>
            </c:dLbl>
            <c:txPr>
              <a:bodyPr/>
              <a:lstStyle/>
              <a:p>
                <a:pPr>
                  <a:defRPr sz="1400"/>
                </a:pPr>
                <a:endParaRPr lang="en-US"/>
              </a:p>
            </c:txPr>
            <c:dLblPos val="ctr"/>
            <c:showLegendKey val="0"/>
            <c:showVal val="1"/>
            <c:showCatName val="0"/>
            <c:showSerName val="0"/>
            <c:showPercent val="0"/>
            <c:showBubbleSize val="0"/>
            <c:showLeaderLines val="0"/>
          </c:dLbls>
          <c:cat>
            <c:numRef>
              <c:f>Sheet1!$A$2:$A$18</c:f>
              <c:numCache>
                <c:formatCode>General</c:formatCode>
                <c:ptCount val="17"/>
                <c:pt idx="0">
                  <c:v>2013</c:v>
                </c:pt>
                <c:pt idx="1">
                  <c:v>2012</c:v>
                </c:pt>
                <c:pt idx="2">
                  <c:v>2010</c:v>
                </c:pt>
                <c:pt idx="4">
                  <c:v>2013</c:v>
                </c:pt>
                <c:pt idx="5">
                  <c:v>2012</c:v>
                </c:pt>
                <c:pt idx="7">
                  <c:v>2013</c:v>
                </c:pt>
                <c:pt idx="8">
                  <c:v>2012</c:v>
                </c:pt>
                <c:pt idx="9">
                  <c:v>2010</c:v>
                </c:pt>
                <c:pt idx="11">
                  <c:v>2013</c:v>
                </c:pt>
                <c:pt idx="12">
                  <c:v>2012</c:v>
                </c:pt>
                <c:pt idx="13">
                  <c:v>2010</c:v>
                </c:pt>
                <c:pt idx="15">
                  <c:v>2013</c:v>
                </c:pt>
                <c:pt idx="16">
                  <c:v>2012</c:v>
                </c:pt>
              </c:numCache>
            </c:numRef>
          </c:cat>
          <c:val>
            <c:numRef>
              <c:f>Sheet1!$E$2:$E$18</c:f>
              <c:numCache>
                <c:formatCode>0%</c:formatCode>
                <c:ptCount val="17"/>
                <c:pt idx="0">
                  <c:v>0.09</c:v>
                </c:pt>
                <c:pt idx="1">
                  <c:v>0.12</c:v>
                </c:pt>
                <c:pt idx="2">
                  <c:v>0.14000000000000001</c:v>
                </c:pt>
                <c:pt idx="4">
                  <c:v>0.1</c:v>
                </c:pt>
                <c:pt idx="5">
                  <c:v>7.0000000000000007E-2</c:v>
                </c:pt>
                <c:pt idx="7">
                  <c:v>0.1</c:v>
                </c:pt>
                <c:pt idx="8">
                  <c:v>0.05</c:v>
                </c:pt>
                <c:pt idx="9">
                  <c:v>0.09</c:v>
                </c:pt>
                <c:pt idx="11">
                  <c:v>0.1</c:v>
                </c:pt>
                <c:pt idx="12">
                  <c:v>0.13</c:v>
                </c:pt>
                <c:pt idx="13">
                  <c:v>0.09</c:v>
                </c:pt>
                <c:pt idx="15">
                  <c:v>0.1</c:v>
                </c:pt>
                <c:pt idx="16">
                  <c:v>0.15</c:v>
                </c:pt>
              </c:numCache>
            </c:numRef>
          </c:val>
        </c:ser>
        <c:ser>
          <c:idx val="4"/>
          <c:order val="4"/>
          <c:tx>
            <c:strRef>
              <c:f>Sheet1!$F$1</c:f>
              <c:strCache>
                <c:ptCount val="1"/>
                <c:pt idx="0">
                  <c:v>Strng. Opp.</c:v>
                </c:pt>
              </c:strCache>
            </c:strRef>
          </c:tx>
          <c:spPr>
            <a:solidFill>
              <a:schemeClr val="accent4"/>
            </a:solidFill>
            <a:ln>
              <a:solidFill>
                <a:schemeClr val="tx1"/>
              </a:solidFill>
            </a:ln>
          </c:spPr>
          <c:invertIfNegative val="0"/>
          <c:dLbls>
            <c:txPr>
              <a:bodyPr/>
              <a:lstStyle/>
              <a:p>
                <a:pPr>
                  <a:defRPr sz="1400">
                    <a:solidFill>
                      <a:schemeClr val="accent3"/>
                    </a:solidFill>
                  </a:defRPr>
                </a:pPr>
                <a:endParaRPr lang="en-US"/>
              </a:p>
            </c:txPr>
            <c:dLblPos val="ctr"/>
            <c:showLegendKey val="0"/>
            <c:showVal val="1"/>
            <c:showCatName val="0"/>
            <c:showSerName val="0"/>
            <c:showPercent val="0"/>
            <c:showBubbleSize val="0"/>
            <c:showLeaderLines val="0"/>
          </c:dLbls>
          <c:cat>
            <c:numRef>
              <c:f>Sheet1!$A$2:$A$18</c:f>
              <c:numCache>
                <c:formatCode>General</c:formatCode>
                <c:ptCount val="17"/>
                <c:pt idx="0">
                  <c:v>2013</c:v>
                </c:pt>
                <c:pt idx="1">
                  <c:v>2012</c:v>
                </c:pt>
                <c:pt idx="2">
                  <c:v>2010</c:v>
                </c:pt>
                <c:pt idx="4">
                  <c:v>2013</c:v>
                </c:pt>
                <c:pt idx="5">
                  <c:v>2012</c:v>
                </c:pt>
                <c:pt idx="7">
                  <c:v>2013</c:v>
                </c:pt>
                <c:pt idx="8">
                  <c:v>2012</c:v>
                </c:pt>
                <c:pt idx="9">
                  <c:v>2010</c:v>
                </c:pt>
                <c:pt idx="11">
                  <c:v>2013</c:v>
                </c:pt>
                <c:pt idx="12">
                  <c:v>2012</c:v>
                </c:pt>
                <c:pt idx="13">
                  <c:v>2010</c:v>
                </c:pt>
                <c:pt idx="15">
                  <c:v>2013</c:v>
                </c:pt>
                <c:pt idx="16">
                  <c:v>2012</c:v>
                </c:pt>
              </c:numCache>
            </c:numRef>
          </c:cat>
          <c:val>
            <c:numRef>
              <c:f>Sheet1!$F$2:$F$18</c:f>
              <c:numCache>
                <c:formatCode>0%</c:formatCode>
                <c:ptCount val="17"/>
                <c:pt idx="0">
                  <c:v>0.12</c:v>
                </c:pt>
                <c:pt idx="1">
                  <c:v>0.13</c:v>
                </c:pt>
                <c:pt idx="2">
                  <c:v>0.08</c:v>
                </c:pt>
                <c:pt idx="4">
                  <c:v>0.11</c:v>
                </c:pt>
                <c:pt idx="5">
                  <c:v>0.09</c:v>
                </c:pt>
                <c:pt idx="7">
                  <c:v>0.1</c:v>
                </c:pt>
                <c:pt idx="8">
                  <c:v>0.1</c:v>
                </c:pt>
                <c:pt idx="9">
                  <c:v>0.11</c:v>
                </c:pt>
                <c:pt idx="11">
                  <c:v>0.15</c:v>
                </c:pt>
                <c:pt idx="12">
                  <c:v>0.1</c:v>
                </c:pt>
                <c:pt idx="13">
                  <c:v>0.12</c:v>
                </c:pt>
                <c:pt idx="15">
                  <c:v>0.12</c:v>
                </c:pt>
                <c:pt idx="16">
                  <c:v>0.13</c:v>
                </c:pt>
              </c:numCache>
            </c:numRef>
          </c:val>
        </c:ser>
        <c:dLbls>
          <c:dLblPos val="ctr"/>
          <c:showLegendKey val="0"/>
          <c:showVal val="1"/>
          <c:showCatName val="0"/>
          <c:showSerName val="0"/>
          <c:showPercent val="0"/>
          <c:showBubbleSize val="0"/>
        </c:dLbls>
        <c:gapWidth val="21"/>
        <c:overlap val="100"/>
        <c:axId val="102474496"/>
        <c:axId val="102476032"/>
      </c:barChart>
      <c:catAx>
        <c:axId val="102474496"/>
        <c:scaling>
          <c:orientation val="maxMin"/>
        </c:scaling>
        <c:delete val="0"/>
        <c:axPos val="l"/>
        <c:numFmt formatCode="General" sourceLinked="1"/>
        <c:majorTickMark val="none"/>
        <c:minorTickMark val="none"/>
        <c:tickLblPos val="nextTo"/>
        <c:spPr>
          <a:ln>
            <a:solidFill>
              <a:schemeClr val="tx1"/>
            </a:solidFill>
          </a:ln>
        </c:spPr>
        <c:txPr>
          <a:bodyPr/>
          <a:lstStyle/>
          <a:p>
            <a:pPr algn="r">
              <a:defRPr sz="1500"/>
            </a:pPr>
            <a:endParaRPr lang="en-US"/>
          </a:p>
        </c:txPr>
        <c:crossAx val="102476032"/>
        <c:crosses val="autoZero"/>
        <c:auto val="1"/>
        <c:lblAlgn val="ctr"/>
        <c:lblOffset val="100"/>
        <c:noMultiLvlLbl val="0"/>
      </c:catAx>
      <c:valAx>
        <c:axId val="102476032"/>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02474496"/>
        <c:crosses val="max"/>
        <c:crossBetween val="between"/>
        <c:majorUnit val="0.2"/>
      </c:valAx>
    </c:plotArea>
    <c:legend>
      <c:legendPos val="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026739097880315"/>
          <c:y val="3.8152610441767078E-2"/>
          <c:w val="0.6669934772297198"/>
          <c:h val="0.90963855421686768"/>
        </c:manualLayout>
      </c:layout>
      <c:barChart>
        <c:barDir val="bar"/>
        <c:grouping val="percentStacked"/>
        <c:varyColors val="0"/>
        <c:ser>
          <c:idx val="0"/>
          <c:order val="0"/>
          <c:tx>
            <c:strRef>
              <c:f>Sheet1!$B$1</c:f>
              <c:strCache>
                <c:ptCount val="1"/>
                <c:pt idx="0">
                  <c:v>Strng. Sup.</c:v>
                </c:pt>
              </c:strCache>
            </c:strRef>
          </c:tx>
          <c:spPr>
            <a:solidFill>
              <a:schemeClr val="accent1"/>
            </a:solidFill>
            <a:ln w="12626">
              <a:solidFill>
                <a:schemeClr val="tx1"/>
              </a:solidFill>
              <a:prstDash val="solid"/>
            </a:ln>
          </c:spPr>
          <c:invertIfNegative val="0"/>
          <c:dLbls>
            <c:spPr>
              <a:noFill/>
              <a:ln w="25250">
                <a:noFill/>
              </a:ln>
            </c:spPr>
            <c:txPr>
              <a:bodyPr/>
              <a:lstStyle/>
              <a:p>
                <a:pPr>
                  <a:defRPr sz="16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*Wind</c:v>
                </c:pt>
                <c:pt idx="1">
                  <c:v>*Solar</c:v>
                </c:pt>
                <c:pt idx="2">
                  <c:v>Hydropower</c:v>
                </c:pt>
                <c:pt idx="3">
                  <c:v>Natural gas</c:v>
                </c:pt>
                <c:pt idx="4">
                  <c:v>Nuclear</c:v>
                </c:pt>
                <c:pt idx="5">
                  <c:v>*Biomass</c:v>
                </c:pt>
                <c:pt idx="6">
                  <c:v>Coal</c:v>
                </c:pt>
              </c:strCache>
            </c:strRef>
          </c:cat>
          <c:val>
            <c:numRef>
              <c:f>Sheet1!$B$2:$B$8</c:f>
              <c:numCache>
                <c:formatCode>0%</c:formatCode>
                <c:ptCount val="7"/>
                <c:pt idx="0">
                  <c:v>0.64</c:v>
                </c:pt>
                <c:pt idx="1">
                  <c:v>0.59</c:v>
                </c:pt>
                <c:pt idx="2">
                  <c:v>0.48</c:v>
                </c:pt>
                <c:pt idx="3">
                  <c:v>0.38</c:v>
                </c:pt>
                <c:pt idx="4">
                  <c:v>0.22</c:v>
                </c:pt>
                <c:pt idx="5">
                  <c:v>0.19</c:v>
                </c:pt>
                <c:pt idx="6">
                  <c:v>0.18</c:v>
                </c:pt>
              </c:numCache>
            </c:numRef>
          </c:val>
        </c:ser>
        <c:ser>
          <c:idx val="1"/>
          <c:order val="1"/>
          <c:tx>
            <c:strRef>
              <c:f>Sheet1!$C$1</c:f>
              <c:strCache>
                <c:ptCount val="1"/>
                <c:pt idx="0">
                  <c:v>S.W. Sup.</c:v>
                </c:pt>
              </c:strCache>
            </c:strRef>
          </c:tx>
          <c:spPr>
            <a:solidFill>
              <a:schemeClr val="accent2"/>
            </a:solidFill>
            <a:ln w="12626">
              <a:solidFill>
                <a:schemeClr val="tx1"/>
              </a:solidFill>
              <a:prstDash val="solid"/>
            </a:ln>
          </c:spPr>
          <c:invertIfNegative val="0"/>
          <c:dLbls>
            <c:spPr>
              <a:noFill/>
              <a:ln w="25250">
                <a:noFill/>
              </a:ln>
            </c:spPr>
            <c:txPr>
              <a:bodyPr/>
              <a:lstStyle/>
              <a:p>
                <a:pPr>
                  <a:defRPr sz="1699"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*Wind</c:v>
                </c:pt>
                <c:pt idx="1">
                  <c:v>*Solar</c:v>
                </c:pt>
                <c:pt idx="2">
                  <c:v>Hydropower</c:v>
                </c:pt>
                <c:pt idx="3">
                  <c:v>Natural gas</c:v>
                </c:pt>
                <c:pt idx="4">
                  <c:v>Nuclear</c:v>
                </c:pt>
                <c:pt idx="5">
                  <c:v>*Biomass</c:v>
                </c:pt>
                <c:pt idx="6">
                  <c:v>Coal</c:v>
                </c:pt>
              </c:strCache>
            </c:strRef>
          </c:cat>
          <c:val>
            <c:numRef>
              <c:f>Sheet1!$C$2:$C$8</c:f>
              <c:numCache>
                <c:formatCode>0%</c:formatCode>
                <c:ptCount val="7"/>
                <c:pt idx="0">
                  <c:v>0.2</c:v>
                </c:pt>
                <c:pt idx="1">
                  <c:v>0.28000000000000003</c:v>
                </c:pt>
                <c:pt idx="2">
                  <c:v>0.38</c:v>
                </c:pt>
                <c:pt idx="3">
                  <c:v>0.47</c:v>
                </c:pt>
                <c:pt idx="4">
                  <c:v>0.3</c:v>
                </c:pt>
                <c:pt idx="5">
                  <c:v>0.27</c:v>
                </c:pt>
                <c:pt idx="6">
                  <c:v>0.36</c:v>
                </c:pt>
              </c:numCache>
            </c:numRef>
          </c:val>
        </c:ser>
        <c:ser>
          <c:idx val="2"/>
          <c:order val="2"/>
          <c:tx>
            <c:strRef>
              <c:f>Sheet1!$D$1</c:f>
              <c:strCache>
                <c:ptCount val="1"/>
                <c:pt idx="0">
                  <c:v>S.W. Opp.</c:v>
                </c:pt>
              </c:strCache>
            </c:strRef>
          </c:tx>
          <c:spPr>
            <a:solidFill>
              <a:schemeClr val="accent5"/>
            </a:solidFill>
            <a:ln w="12626">
              <a:solidFill>
                <a:schemeClr val="tx1"/>
              </a:solidFill>
              <a:prstDash val="solid"/>
            </a:ln>
          </c:spPr>
          <c:invertIfNegative val="0"/>
          <c:dLbls>
            <c:dLbl>
              <c:idx val="0"/>
              <c:spPr>
                <a:noFill/>
                <a:ln w="25250">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1"/>
              <c:spPr>
                <a:noFill/>
                <a:ln w="25250">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2"/>
              <c:spPr>
                <a:noFill/>
                <a:ln w="25250">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pPr>
              <a:noFill/>
              <a:ln w="25250">
                <a:noFill/>
              </a:ln>
            </c:spPr>
            <c:txPr>
              <a:bodyPr/>
              <a:lstStyle/>
              <a:p>
                <a:pPr>
                  <a:defRPr sz="17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*Wind</c:v>
                </c:pt>
                <c:pt idx="1">
                  <c:v>*Solar</c:v>
                </c:pt>
                <c:pt idx="2">
                  <c:v>Hydropower</c:v>
                </c:pt>
                <c:pt idx="3">
                  <c:v>Natural gas</c:v>
                </c:pt>
                <c:pt idx="4">
                  <c:v>Nuclear</c:v>
                </c:pt>
                <c:pt idx="5">
                  <c:v>*Biomass</c:v>
                </c:pt>
                <c:pt idx="6">
                  <c:v>Coal</c:v>
                </c:pt>
              </c:strCache>
            </c:strRef>
          </c:cat>
          <c:val>
            <c:numRef>
              <c:f>Sheet1!$D$2:$D$8</c:f>
              <c:numCache>
                <c:formatCode>0%</c:formatCode>
                <c:ptCount val="7"/>
                <c:pt idx="0">
                  <c:v>0.06</c:v>
                </c:pt>
                <c:pt idx="1">
                  <c:v>0.06</c:v>
                </c:pt>
                <c:pt idx="2">
                  <c:v>0.06</c:v>
                </c:pt>
                <c:pt idx="3">
                  <c:v>0.12</c:v>
                </c:pt>
                <c:pt idx="4">
                  <c:v>0.21</c:v>
                </c:pt>
                <c:pt idx="5">
                  <c:v>0.1</c:v>
                </c:pt>
                <c:pt idx="6">
                  <c:v>0.26</c:v>
                </c:pt>
              </c:numCache>
            </c:numRef>
          </c:val>
        </c:ser>
        <c:ser>
          <c:idx val="3"/>
          <c:order val="3"/>
          <c:tx>
            <c:strRef>
              <c:f>Sheet1!$E$1</c:f>
              <c:strCache>
                <c:ptCount val="1"/>
                <c:pt idx="0">
                  <c:v>Strng. Opp.</c:v>
                </c:pt>
              </c:strCache>
            </c:strRef>
          </c:tx>
          <c:spPr>
            <a:solidFill>
              <a:schemeClr val="accent4"/>
            </a:solidFill>
            <a:ln w="12626">
              <a:solidFill>
                <a:schemeClr val="tx1"/>
              </a:solidFill>
              <a:prstDash val="solid"/>
            </a:ln>
          </c:spPr>
          <c:invertIfNegative val="0"/>
          <c:dLbls>
            <c:dLbl>
              <c:idx val="0"/>
              <c:spPr>
                <a:noFill/>
                <a:ln w="25250">
                  <a:noFill/>
                </a:ln>
              </c:spPr>
              <c:txPr>
                <a:bodyPr/>
                <a:lstStyle/>
                <a:p>
                  <a:pPr>
                    <a:defRPr sz="11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1"/>
              <c:delete val="1"/>
            </c:dLbl>
            <c:dLbl>
              <c:idx val="2"/>
              <c:delete val="1"/>
            </c:dLbl>
            <c:dLbl>
              <c:idx val="3"/>
              <c:delete val="1"/>
            </c:dLbl>
            <c:dLbl>
              <c:idx val="4"/>
              <c:spPr>
                <a:noFill/>
                <a:ln w="25250">
                  <a:noFill/>
                </a:ln>
              </c:spPr>
              <c:txPr>
                <a:bodyPr/>
                <a:lstStyle/>
                <a:p>
                  <a:pPr>
                    <a:defRPr sz="16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5"/>
              <c:spPr>
                <a:noFill/>
                <a:ln w="25250">
                  <a:noFill/>
                </a:ln>
              </c:spPr>
              <c:txPr>
                <a:bodyPr/>
                <a:lstStyle/>
                <a:p>
                  <a:pPr>
                    <a:defRPr sz="9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dLbl>
              <c:idx val="6"/>
              <c:spPr>
                <a:noFill/>
                <a:ln w="25250">
                  <a:noFill/>
                </a:ln>
              </c:spPr>
              <c:txPr>
                <a:bodyPr/>
                <a:lstStyle/>
                <a:p>
                  <a:pPr>
                    <a:defRPr sz="16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dLbl>
            <c:spPr>
              <a:noFill/>
              <a:ln w="25250">
                <a:noFill/>
              </a:ln>
            </c:spPr>
            <c:txPr>
              <a:bodyPr/>
              <a:lstStyle/>
              <a:p>
                <a:pPr>
                  <a:defRPr sz="1599" b="0" i="0" u="none" strike="noStrike" baseline="0">
                    <a:solidFill>
                      <a:srgbClr val="FFFFFF"/>
                    </a:solidFill>
                    <a:latin typeface="Arial"/>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*Wind</c:v>
                </c:pt>
                <c:pt idx="1">
                  <c:v>*Solar</c:v>
                </c:pt>
                <c:pt idx="2">
                  <c:v>Hydropower</c:v>
                </c:pt>
                <c:pt idx="3">
                  <c:v>Natural gas</c:v>
                </c:pt>
                <c:pt idx="4">
                  <c:v>Nuclear</c:v>
                </c:pt>
                <c:pt idx="5">
                  <c:v>*Biomass</c:v>
                </c:pt>
                <c:pt idx="6">
                  <c:v>Coal</c:v>
                </c:pt>
              </c:strCache>
            </c:strRef>
          </c:cat>
          <c:val>
            <c:numRef>
              <c:f>Sheet1!$E$2:$E$8</c:f>
              <c:numCache>
                <c:formatCode>0%</c:formatCode>
                <c:ptCount val="7"/>
                <c:pt idx="0">
                  <c:v>7.0000000000000007E-2</c:v>
                </c:pt>
                <c:pt idx="1">
                  <c:v>0.04</c:v>
                </c:pt>
                <c:pt idx="2">
                  <c:v>0.02</c:v>
                </c:pt>
                <c:pt idx="3">
                  <c:v>0.02</c:v>
                </c:pt>
                <c:pt idx="4">
                  <c:v>0.21</c:v>
                </c:pt>
                <c:pt idx="5">
                  <c:v>0.05</c:v>
                </c:pt>
                <c:pt idx="6">
                  <c:v>0.15</c:v>
                </c:pt>
              </c:numCache>
            </c:numRef>
          </c:val>
        </c:ser>
        <c:ser>
          <c:idx val="5"/>
          <c:order val="4"/>
          <c:tx>
            <c:strRef>
              <c:f>Sheet1!$F$1</c:f>
              <c:strCache>
                <c:ptCount val="1"/>
                <c:pt idx="0">
                  <c:v>DK/NA</c:v>
                </c:pt>
              </c:strCache>
            </c:strRef>
          </c:tx>
          <c:spPr>
            <a:solidFill>
              <a:schemeClr val="accent6"/>
            </a:solidFill>
            <a:ln w="12626">
              <a:solidFill>
                <a:schemeClr val="tx1"/>
              </a:solidFill>
              <a:prstDash val="solid"/>
            </a:ln>
          </c:spPr>
          <c:invertIfNegative val="0"/>
          <c:dLbls>
            <c:dLbl>
              <c:idx val="0"/>
              <c:delete val="1"/>
            </c:dLbl>
            <c:dLbl>
              <c:idx val="1"/>
              <c:delete val="1"/>
            </c:dLbl>
            <c:dLbl>
              <c:idx val="2"/>
              <c:spPr>
                <a:noFill/>
                <a:ln w="25250">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3"/>
              <c:delete val="1"/>
            </c:dLbl>
            <c:dLbl>
              <c:idx val="4"/>
              <c:spPr>
                <a:noFill/>
                <a:ln w="25250">
                  <a:noFill/>
                </a:ln>
              </c:spPr>
              <c:txPr>
                <a:bodyPr/>
                <a:lstStyle/>
                <a:p>
                  <a:pPr>
                    <a:defRPr sz="14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5"/>
              <c:spPr>
                <a:noFill/>
                <a:ln w="25250">
                  <a:noFill/>
                </a:ln>
              </c:spPr>
              <c:txPr>
                <a:bodyPr/>
                <a:lstStyle/>
                <a:p>
                  <a:pPr>
                    <a:defRPr sz="1699"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dLbl>
              <c:idx val="6"/>
              <c:spPr>
                <a:noFill/>
                <a:ln w="25250">
                  <a:noFill/>
                </a:ln>
              </c:spPr>
              <c:txPr>
                <a:bodyPr/>
                <a:lstStyle/>
                <a:p>
                  <a:pPr>
                    <a:defRPr sz="120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dLbl>
            <c:spPr>
              <a:noFill/>
              <a:ln w="25250">
                <a:noFill/>
              </a:ln>
            </c:spPr>
            <c:txPr>
              <a:bodyPr/>
              <a:lstStyle/>
              <a:p>
                <a:pPr>
                  <a:defRPr sz="1599"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strRef>
              <c:f>Sheet1!$A$2:$A$8</c:f>
              <c:strCache>
                <c:ptCount val="7"/>
                <c:pt idx="0">
                  <c:v>*Wind</c:v>
                </c:pt>
                <c:pt idx="1">
                  <c:v>*Solar</c:v>
                </c:pt>
                <c:pt idx="2">
                  <c:v>Hydropower</c:v>
                </c:pt>
                <c:pt idx="3">
                  <c:v>Natural gas</c:v>
                </c:pt>
                <c:pt idx="4">
                  <c:v>Nuclear</c:v>
                </c:pt>
                <c:pt idx="5">
                  <c:v>*Biomass</c:v>
                </c:pt>
                <c:pt idx="6">
                  <c:v>Coal</c:v>
                </c:pt>
              </c:strCache>
            </c:strRef>
          </c:cat>
          <c:val>
            <c:numRef>
              <c:f>Sheet1!$F$2:$F$8</c:f>
              <c:numCache>
                <c:formatCode>0%</c:formatCode>
                <c:ptCount val="7"/>
                <c:pt idx="0">
                  <c:v>0.03</c:v>
                </c:pt>
                <c:pt idx="1">
                  <c:v>0.02</c:v>
                </c:pt>
                <c:pt idx="2">
                  <c:v>0.06</c:v>
                </c:pt>
                <c:pt idx="3">
                  <c:v>0.03</c:v>
                </c:pt>
                <c:pt idx="4">
                  <c:v>0.06</c:v>
                </c:pt>
                <c:pt idx="5">
                  <c:v>0.38</c:v>
                </c:pt>
                <c:pt idx="6">
                  <c:v>0.05</c:v>
                </c:pt>
              </c:numCache>
            </c:numRef>
          </c:val>
        </c:ser>
        <c:dLbls>
          <c:showLegendKey val="0"/>
          <c:showVal val="1"/>
          <c:showCatName val="0"/>
          <c:showSerName val="0"/>
          <c:showPercent val="0"/>
          <c:showBubbleSize val="0"/>
        </c:dLbls>
        <c:gapWidth val="58"/>
        <c:overlap val="100"/>
        <c:axId val="102804864"/>
        <c:axId val="102818944"/>
      </c:barChart>
      <c:catAx>
        <c:axId val="102804864"/>
        <c:scaling>
          <c:orientation val="maxMin"/>
        </c:scaling>
        <c:delete val="0"/>
        <c:axPos val="l"/>
        <c:numFmt formatCode="General" sourceLinked="1"/>
        <c:majorTickMark val="none"/>
        <c:minorTickMark val="none"/>
        <c:tickLblPos val="nextTo"/>
        <c:spPr>
          <a:ln w="3155">
            <a:solidFill>
              <a:schemeClr val="tx1"/>
            </a:solidFill>
            <a:prstDash val="solid"/>
          </a:ln>
        </c:spPr>
        <c:txPr>
          <a:bodyPr rot="0" vert="horz"/>
          <a:lstStyle/>
          <a:p>
            <a:pPr rtl="0">
              <a:defRPr sz="2000" b="0" i="0" u="none" strike="noStrike" baseline="0">
                <a:solidFill>
                  <a:schemeClr val="tx1"/>
                </a:solidFill>
                <a:latin typeface="Arial"/>
                <a:ea typeface="Arial"/>
                <a:cs typeface="Arial"/>
              </a:defRPr>
            </a:pPr>
            <a:endParaRPr lang="en-US"/>
          </a:p>
        </c:txPr>
        <c:crossAx val="102818944"/>
        <c:crosses val="autoZero"/>
        <c:auto val="1"/>
        <c:lblAlgn val="ctr"/>
        <c:lblOffset val="100"/>
        <c:tickLblSkip val="1"/>
        <c:tickMarkSkip val="1"/>
        <c:noMultiLvlLbl val="0"/>
      </c:catAx>
      <c:valAx>
        <c:axId val="102818944"/>
        <c:scaling>
          <c:orientation val="minMax"/>
          <c:max val="1"/>
        </c:scaling>
        <c:delete val="0"/>
        <c:axPos val="b"/>
        <c:numFmt formatCode="0%" sourceLinked="1"/>
        <c:majorTickMark val="out"/>
        <c:minorTickMark val="none"/>
        <c:tickLblPos val="nextTo"/>
        <c:spPr>
          <a:ln w="3155">
            <a:solidFill>
              <a:schemeClr val="tx1"/>
            </a:solidFill>
            <a:prstDash val="solid"/>
          </a:ln>
        </c:spPr>
        <c:txPr>
          <a:bodyPr rot="0" vert="horz"/>
          <a:lstStyle/>
          <a:p>
            <a:pPr>
              <a:defRPr sz="820" b="0" i="0" u="none" strike="noStrike" baseline="0">
                <a:solidFill>
                  <a:schemeClr val="tx1"/>
                </a:solidFill>
                <a:latin typeface="Arial"/>
                <a:ea typeface="Arial"/>
                <a:cs typeface="Arial"/>
              </a:defRPr>
            </a:pPr>
            <a:endParaRPr lang="en-US"/>
          </a:p>
        </c:txPr>
        <c:crossAx val="102804864"/>
        <c:crosses val="max"/>
        <c:crossBetween val="between"/>
        <c:majorUnit val="0.2"/>
        <c:minorUnit val="4.0000000000000029E-2"/>
      </c:valAx>
      <c:spPr>
        <a:noFill/>
        <a:ln w="25379">
          <a:noFill/>
        </a:ln>
      </c:spPr>
    </c:plotArea>
    <c:legend>
      <c:legendPos val="r"/>
      <c:legendEntry>
        <c:idx val="4"/>
        <c:txPr>
          <a:bodyPr/>
          <a:lstStyle/>
          <a:p>
            <a:pPr>
              <a:defRPr sz="1199" b="0" i="0" u="none" strike="noStrike" baseline="0">
                <a:solidFill>
                  <a:schemeClr val="tx1"/>
                </a:solidFill>
                <a:latin typeface="Arial"/>
                <a:ea typeface="Arial"/>
                <a:cs typeface="Arial"/>
              </a:defRPr>
            </a:pPr>
            <a:endParaRPr lang="en-US"/>
          </a:p>
        </c:txPr>
      </c:legendEntry>
      <c:layout>
        <c:manualLayout>
          <c:xMode val="edge"/>
          <c:yMode val="edge"/>
          <c:x val="0.30611439718554412"/>
          <c:y val="0"/>
          <c:w val="0.63179357427966931"/>
          <c:h val="5.0200827989284838E-2"/>
        </c:manualLayout>
      </c:layout>
      <c:overlay val="0"/>
      <c:spPr>
        <a:noFill/>
        <a:ln w="25250">
          <a:noFill/>
        </a:ln>
      </c:spPr>
      <c:txPr>
        <a:bodyPr/>
        <a:lstStyle/>
        <a:p>
          <a:pPr>
            <a:defRPr sz="1199" b="0" i="0" u="none" strike="noStrike" baseline="0">
              <a:solidFill>
                <a:schemeClr val="tx1"/>
              </a:solidFill>
              <a:latin typeface="Arial"/>
              <a:ea typeface="Arial"/>
              <a:cs typeface="Arial"/>
            </a:defRPr>
          </a:pPr>
          <a:endParaRPr lang="en-US"/>
        </a:p>
      </c:txPr>
    </c:legend>
    <c:plotVisOnly val="1"/>
    <c:dispBlanksAs val="gap"/>
    <c:showDLblsOverMax val="0"/>
  </c:chart>
  <c:spPr>
    <a:noFill/>
    <a:ln>
      <a:noFill/>
    </a:ln>
  </c:spPr>
  <c:txPr>
    <a:bodyPr/>
    <a:lstStyle/>
    <a:p>
      <a:pPr>
        <a:defRPr sz="1716"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29997219131941"/>
          <c:y val="4.1558670902492011E-2"/>
          <c:w val="0.67950565162354626"/>
          <c:h val="0.89541227956713232"/>
        </c:manualLayout>
      </c:layout>
      <c:barChart>
        <c:barDir val="bar"/>
        <c:grouping val="clustered"/>
        <c:varyColors val="0"/>
        <c:ser>
          <c:idx val="0"/>
          <c:order val="0"/>
          <c:tx>
            <c:strRef>
              <c:f>Sheet1!$B$1</c:f>
              <c:strCache>
                <c:ptCount val="1"/>
                <c:pt idx="0">
                  <c:v>Column1</c:v>
                </c:pt>
              </c:strCache>
            </c:strRef>
          </c:tx>
          <c:spPr>
            <a:solidFill>
              <a:schemeClr val="accent1"/>
            </a:solidFill>
            <a:ln>
              <a:solidFill>
                <a:schemeClr val="tx1"/>
              </a:solidFill>
            </a:ln>
          </c:spPr>
          <c:invertIfNegative val="0"/>
          <c:dPt>
            <c:idx val="0"/>
            <c:invertIfNegative val="0"/>
            <c:bubble3D val="0"/>
          </c:dPt>
          <c:dPt>
            <c:idx val="1"/>
            <c:invertIfNegative val="0"/>
            <c:bubble3D val="0"/>
            <c:spPr>
              <a:solidFill>
                <a:schemeClr val="accent2">
                  <a:lumMod val="90000"/>
                </a:schemeClr>
              </a:solidFill>
              <a:ln>
                <a:solidFill>
                  <a:schemeClr val="tx1"/>
                </a:solidFill>
              </a:ln>
            </c:spPr>
          </c:dPt>
          <c:dPt>
            <c:idx val="2"/>
            <c:invertIfNegative val="0"/>
            <c:bubble3D val="0"/>
            <c:spPr>
              <a:solidFill>
                <a:schemeClr val="accent1">
                  <a:lumMod val="20000"/>
                  <a:lumOff val="80000"/>
                </a:schemeClr>
              </a:solidFill>
              <a:ln>
                <a:solidFill>
                  <a:schemeClr val="tx1"/>
                </a:solidFill>
              </a:ln>
            </c:spPr>
          </c:dPt>
          <c:dPt>
            <c:idx val="3"/>
            <c:invertIfNegative val="0"/>
            <c:bubble3D val="0"/>
            <c:spPr>
              <a:solidFill>
                <a:schemeClr val="accent5"/>
              </a:solidFill>
              <a:ln>
                <a:solidFill>
                  <a:schemeClr val="tx1"/>
                </a:solidFill>
              </a:ln>
            </c:spPr>
          </c:dPt>
          <c:dPt>
            <c:idx val="4"/>
            <c:invertIfNegative val="0"/>
            <c:bubble3D val="0"/>
            <c:spPr>
              <a:solidFill>
                <a:schemeClr val="accent4"/>
              </a:solidFill>
              <a:ln>
                <a:solidFill>
                  <a:schemeClr val="tx1"/>
                </a:solidFill>
              </a:ln>
            </c:spPr>
          </c:dPt>
          <c:dPt>
            <c:idx val="5"/>
            <c:invertIfNegative val="0"/>
            <c:bubble3D val="0"/>
            <c:spPr>
              <a:solidFill>
                <a:schemeClr val="accent5"/>
              </a:solidFill>
              <a:ln>
                <a:solidFill>
                  <a:schemeClr val="tx1"/>
                </a:solidFill>
              </a:ln>
            </c:spPr>
          </c:dPt>
          <c:dPt>
            <c:idx val="6"/>
            <c:invertIfNegative val="0"/>
            <c:bubble3D val="0"/>
            <c:spPr>
              <a:solidFill>
                <a:schemeClr val="accent6"/>
              </a:solidFill>
              <a:ln>
                <a:solidFill>
                  <a:schemeClr val="tx1"/>
                </a:solidFill>
              </a:ln>
            </c:spPr>
          </c:dPt>
          <c:dPt>
            <c:idx val="8"/>
            <c:invertIfNegative val="0"/>
            <c:bubble3D val="0"/>
            <c:spPr>
              <a:solidFill>
                <a:schemeClr val="accent6"/>
              </a:solidFill>
              <a:ln>
                <a:solidFill>
                  <a:schemeClr val="tx1"/>
                </a:solidFill>
              </a:ln>
            </c:spPr>
          </c:dPt>
          <c:dPt>
            <c:idx val="9"/>
            <c:invertIfNegative val="0"/>
            <c:bubble3D val="0"/>
            <c:spPr>
              <a:solidFill>
                <a:schemeClr val="accent6"/>
              </a:solidFill>
              <a:ln>
                <a:solidFill>
                  <a:schemeClr val="tx1"/>
                </a:solidFill>
              </a:ln>
            </c:spPr>
          </c:dPt>
          <c:dLbls>
            <c:txPr>
              <a:bodyPr/>
              <a:lstStyle/>
              <a:p>
                <a:pPr>
                  <a:defRPr sz="1800"/>
                </a:pPr>
                <a:endParaRPr lang="en-US"/>
              </a:p>
            </c:txPr>
            <c:showLegendKey val="0"/>
            <c:showVal val="1"/>
            <c:showCatName val="0"/>
            <c:showSerName val="0"/>
            <c:showPercent val="0"/>
            <c:showBubbleSize val="0"/>
            <c:showLeaderLines val="0"/>
          </c:dLbls>
          <c:cat>
            <c:strRef>
              <c:f>Sheet1!$A$2:$A$8</c:f>
              <c:strCache>
                <c:ptCount val="7"/>
                <c:pt idx="0">
                  <c:v>Strongly favor</c:v>
                </c:pt>
                <c:pt idx="1">
                  <c:v>Somewhat favor</c:v>
                </c:pt>
                <c:pt idx="3">
                  <c:v>Somewhat oppose</c:v>
                </c:pt>
                <c:pt idx="4">
                  <c:v>Strongly oppose</c:v>
                </c:pt>
                <c:pt idx="6">
                  <c:v>Don’t Believe/DK/NA</c:v>
                </c:pt>
              </c:strCache>
            </c:strRef>
          </c:cat>
          <c:val>
            <c:numRef>
              <c:f>Sheet1!$B$2:$B$8</c:f>
              <c:numCache>
                <c:formatCode>0%</c:formatCode>
                <c:ptCount val="7"/>
                <c:pt idx="0">
                  <c:v>0.4</c:v>
                </c:pt>
                <c:pt idx="1">
                  <c:v>0.34</c:v>
                </c:pt>
                <c:pt idx="3">
                  <c:v>0.1</c:v>
                </c:pt>
                <c:pt idx="4">
                  <c:v>0.14000000000000001</c:v>
                </c:pt>
                <c:pt idx="6">
                  <c:v>0.03</c:v>
                </c:pt>
              </c:numCache>
            </c:numRef>
          </c:val>
        </c:ser>
        <c:dLbls>
          <c:showLegendKey val="0"/>
          <c:showVal val="1"/>
          <c:showCatName val="0"/>
          <c:showSerName val="0"/>
          <c:showPercent val="0"/>
          <c:showBubbleSize val="0"/>
        </c:dLbls>
        <c:gapWidth val="13"/>
        <c:axId val="89000960"/>
        <c:axId val="92403968"/>
      </c:barChart>
      <c:catAx>
        <c:axId val="89000960"/>
        <c:scaling>
          <c:orientation val="maxMin"/>
        </c:scaling>
        <c:delete val="0"/>
        <c:axPos val="l"/>
        <c:numFmt formatCode="General" sourceLinked="1"/>
        <c:majorTickMark val="none"/>
        <c:minorTickMark val="none"/>
        <c:tickLblPos val="nextTo"/>
        <c:spPr>
          <a:ln>
            <a:solidFill>
              <a:schemeClr val="tx1"/>
            </a:solidFill>
          </a:ln>
        </c:spPr>
        <c:txPr>
          <a:bodyPr/>
          <a:lstStyle/>
          <a:p>
            <a:pPr>
              <a:defRPr sz="1800"/>
            </a:pPr>
            <a:endParaRPr lang="en-US"/>
          </a:p>
        </c:txPr>
        <c:crossAx val="92403968"/>
        <c:crosses val="autoZero"/>
        <c:auto val="1"/>
        <c:lblAlgn val="ctr"/>
        <c:lblOffset val="100"/>
        <c:noMultiLvlLbl val="0"/>
      </c:catAx>
      <c:valAx>
        <c:axId val="92403968"/>
        <c:scaling>
          <c:orientation val="minMax"/>
          <c:max val="0.60000000000000009"/>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89000960"/>
        <c:crosses val="max"/>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070280747251098"/>
          <c:y val="0.1459496324474561"/>
          <c:w val="0.73960869046794053"/>
          <c:h val="0.791568380701267"/>
        </c:manualLayout>
      </c:layout>
      <c:barChart>
        <c:barDir val="bar"/>
        <c:grouping val="percentStacked"/>
        <c:varyColors val="0"/>
        <c:ser>
          <c:idx val="0"/>
          <c:order val="0"/>
          <c:tx>
            <c:strRef>
              <c:f>Sheet1!$B$1</c:f>
              <c:strCache>
                <c:ptCount val="1"/>
                <c:pt idx="0">
                  <c:v>Strng. Fav.</c:v>
                </c:pt>
              </c:strCache>
            </c:strRef>
          </c:tx>
          <c:spPr>
            <a:solidFill>
              <a:schemeClr val="accent1"/>
            </a:solidFill>
            <a:ln>
              <a:solidFill>
                <a:schemeClr val="tx1"/>
              </a:solidFill>
            </a:ln>
          </c:spPr>
          <c:invertIfNegative val="0"/>
          <c:dLbls>
            <c:txPr>
              <a:bodyPr/>
              <a:lstStyle/>
              <a:p>
                <a:pPr>
                  <a:defRPr sz="1800">
                    <a:solidFill>
                      <a:schemeClr val="accent3"/>
                    </a:solidFill>
                  </a:defRPr>
                </a:pPr>
                <a:endParaRPr lang="en-US"/>
              </a:p>
            </c:txPr>
            <c:dLblPos val="ctr"/>
            <c:showLegendKey val="0"/>
            <c:showVal val="1"/>
            <c:showCatName val="0"/>
            <c:showSerName val="0"/>
            <c:showPercent val="0"/>
            <c:showBubbleSize val="0"/>
            <c:showLeaderLines val="0"/>
          </c:dLbls>
          <c:cat>
            <c:strRef>
              <c:f>Sheet1!$A$2:$A$3</c:f>
              <c:strCache>
                <c:ptCount val="2"/>
                <c:pt idx="0">
                  <c:v>Initial</c:v>
                </c:pt>
                <c:pt idx="1">
                  <c:v>After Cost Info</c:v>
                </c:pt>
              </c:strCache>
            </c:strRef>
          </c:cat>
          <c:val>
            <c:numRef>
              <c:f>Sheet1!$B$2:$B$3</c:f>
              <c:numCache>
                <c:formatCode>0%</c:formatCode>
                <c:ptCount val="2"/>
                <c:pt idx="0">
                  <c:v>0.4</c:v>
                </c:pt>
                <c:pt idx="1">
                  <c:v>0.42</c:v>
                </c:pt>
              </c:numCache>
            </c:numRef>
          </c:val>
        </c:ser>
        <c:ser>
          <c:idx val="1"/>
          <c:order val="1"/>
          <c:tx>
            <c:strRef>
              <c:f>Sheet1!$C$1</c:f>
              <c:strCache>
                <c:ptCount val="1"/>
                <c:pt idx="0">
                  <c:v>S.W. Fav.</c:v>
                </c:pt>
              </c:strCache>
            </c:strRef>
          </c:tx>
          <c:spPr>
            <a:ln>
              <a:solidFill>
                <a:schemeClr val="tx1"/>
              </a:solidFill>
            </a:ln>
          </c:spPr>
          <c:invertIfNegative val="0"/>
          <c:dLbls>
            <c:txPr>
              <a:bodyPr/>
              <a:lstStyle/>
              <a:p>
                <a:pPr>
                  <a:defRPr sz="1800"/>
                </a:pPr>
                <a:endParaRPr lang="en-US"/>
              </a:p>
            </c:txPr>
            <c:dLblPos val="ctr"/>
            <c:showLegendKey val="0"/>
            <c:showVal val="1"/>
            <c:showCatName val="0"/>
            <c:showSerName val="0"/>
            <c:showPercent val="0"/>
            <c:showBubbleSize val="0"/>
            <c:showLeaderLines val="0"/>
          </c:dLbls>
          <c:cat>
            <c:strRef>
              <c:f>Sheet1!$A$2:$A$3</c:f>
              <c:strCache>
                <c:ptCount val="2"/>
                <c:pt idx="0">
                  <c:v>Initial</c:v>
                </c:pt>
                <c:pt idx="1">
                  <c:v>After Cost Info</c:v>
                </c:pt>
              </c:strCache>
            </c:strRef>
          </c:cat>
          <c:val>
            <c:numRef>
              <c:f>Sheet1!$C$2:$C$3</c:f>
              <c:numCache>
                <c:formatCode>0%</c:formatCode>
                <c:ptCount val="2"/>
                <c:pt idx="0">
                  <c:v>0.34</c:v>
                </c:pt>
                <c:pt idx="1">
                  <c:v>0.31</c:v>
                </c:pt>
              </c:numCache>
            </c:numRef>
          </c:val>
        </c:ser>
        <c:ser>
          <c:idx val="2"/>
          <c:order val="2"/>
          <c:tx>
            <c:strRef>
              <c:f>Sheet1!$D$1</c:f>
              <c:strCache>
                <c:ptCount val="1"/>
                <c:pt idx="0">
                  <c:v>Don't Bel./DK/NA</c:v>
                </c:pt>
              </c:strCache>
            </c:strRef>
          </c:tx>
          <c:spPr>
            <a:solidFill>
              <a:schemeClr val="accent6"/>
            </a:solidFill>
            <a:ln>
              <a:solidFill>
                <a:schemeClr val="tx1"/>
              </a:solidFill>
            </a:ln>
          </c:spPr>
          <c:invertIfNegative val="0"/>
          <c:dLbls>
            <c:delete val="1"/>
          </c:dLbls>
          <c:cat>
            <c:strRef>
              <c:f>Sheet1!$A$2:$A$3</c:f>
              <c:strCache>
                <c:ptCount val="2"/>
                <c:pt idx="0">
                  <c:v>Initial</c:v>
                </c:pt>
                <c:pt idx="1">
                  <c:v>After Cost Info</c:v>
                </c:pt>
              </c:strCache>
            </c:strRef>
          </c:cat>
          <c:val>
            <c:numRef>
              <c:f>Sheet1!$D$2:$D$3</c:f>
              <c:numCache>
                <c:formatCode>0%</c:formatCode>
                <c:ptCount val="2"/>
                <c:pt idx="0">
                  <c:v>0.03</c:v>
                </c:pt>
                <c:pt idx="1">
                  <c:v>0.03</c:v>
                </c:pt>
              </c:numCache>
            </c:numRef>
          </c:val>
        </c:ser>
        <c:ser>
          <c:idx val="3"/>
          <c:order val="3"/>
          <c:tx>
            <c:strRef>
              <c:f>Sheet1!$E$1</c:f>
              <c:strCache>
                <c:ptCount val="1"/>
                <c:pt idx="0">
                  <c:v>S.W. Opp.</c:v>
                </c:pt>
              </c:strCache>
            </c:strRef>
          </c:tx>
          <c:spPr>
            <a:solidFill>
              <a:schemeClr val="accent5"/>
            </a:solidFill>
            <a:ln>
              <a:solidFill>
                <a:schemeClr val="tx1"/>
              </a:solidFill>
            </a:ln>
          </c:spPr>
          <c:invertIfNegative val="0"/>
          <c:dLbls>
            <c:dLbl>
              <c:idx val="2"/>
              <c:spPr/>
              <c:txPr>
                <a:bodyPr/>
                <a:lstStyle/>
                <a:p>
                  <a:pPr>
                    <a:defRPr sz="1600">
                      <a:solidFill>
                        <a:schemeClr val="tx1"/>
                      </a:solidFill>
                    </a:defRPr>
                  </a:pPr>
                  <a:endParaRPr lang="en-US"/>
                </a:p>
              </c:txPr>
              <c:dLblPos val="ctr"/>
              <c:showLegendKey val="0"/>
              <c:showVal val="1"/>
              <c:showCatName val="0"/>
              <c:showSerName val="0"/>
              <c:showPercent val="0"/>
              <c:showBubbleSize val="0"/>
            </c:dLbl>
            <c:txPr>
              <a:bodyPr/>
              <a:lstStyle/>
              <a:p>
                <a:pPr>
                  <a:defRPr>
                    <a:solidFill>
                      <a:schemeClr val="tx1"/>
                    </a:solidFill>
                  </a:defRPr>
                </a:pPr>
                <a:endParaRPr lang="en-US"/>
              </a:p>
            </c:txPr>
            <c:dLblPos val="ctr"/>
            <c:showLegendKey val="0"/>
            <c:showVal val="1"/>
            <c:showCatName val="0"/>
            <c:showSerName val="0"/>
            <c:showPercent val="0"/>
            <c:showBubbleSize val="0"/>
            <c:showLeaderLines val="0"/>
          </c:dLbls>
          <c:cat>
            <c:strRef>
              <c:f>Sheet1!$A$2:$A$3</c:f>
              <c:strCache>
                <c:ptCount val="2"/>
                <c:pt idx="0">
                  <c:v>Initial</c:v>
                </c:pt>
                <c:pt idx="1">
                  <c:v>After Cost Info</c:v>
                </c:pt>
              </c:strCache>
            </c:strRef>
          </c:cat>
          <c:val>
            <c:numRef>
              <c:f>Sheet1!$E$2:$E$3</c:f>
              <c:numCache>
                <c:formatCode>0%</c:formatCode>
                <c:ptCount val="2"/>
                <c:pt idx="0">
                  <c:v>0.1</c:v>
                </c:pt>
                <c:pt idx="1">
                  <c:v>0.1</c:v>
                </c:pt>
              </c:numCache>
            </c:numRef>
          </c:val>
        </c:ser>
        <c:ser>
          <c:idx val="4"/>
          <c:order val="4"/>
          <c:tx>
            <c:strRef>
              <c:f>Sheet1!$F$1</c:f>
              <c:strCache>
                <c:ptCount val="1"/>
                <c:pt idx="0">
                  <c:v>Strng. Opp.</c:v>
                </c:pt>
              </c:strCache>
            </c:strRef>
          </c:tx>
          <c:spPr>
            <a:solidFill>
              <a:schemeClr val="accent4"/>
            </a:solidFill>
            <a:ln>
              <a:solidFill>
                <a:schemeClr val="tx1"/>
              </a:solidFill>
            </a:ln>
          </c:spPr>
          <c:invertIfNegative val="0"/>
          <c:dLbls>
            <c:txPr>
              <a:bodyPr/>
              <a:lstStyle/>
              <a:p>
                <a:pPr>
                  <a:defRPr>
                    <a:solidFill>
                      <a:schemeClr val="accent3"/>
                    </a:solidFill>
                  </a:defRPr>
                </a:pPr>
                <a:endParaRPr lang="en-US"/>
              </a:p>
            </c:txPr>
            <c:dLblPos val="ctr"/>
            <c:showLegendKey val="0"/>
            <c:showVal val="1"/>
            <c:showCatName val="0"/>
            <c:showSerName val="0"/>
            <c:showPercent val="0"/>
            <c:showBubbleSize val="0"/>
            <c:showLeaderLines val="0"/>
          </c:dLbls>
          <c:cat>
            <c:strRef>
              <c:f>Sheet1!$A$2:$A$3</c:f>
              <c:strCache>
                <c:ptCount val="2"/>
                <c:pt idx="0">
                  <c:v>Initial</c:v>
                </c:pt>
                <c:pt idx="1">
                  <c:v>After Cost Info</c:v>
                </c:pt>
              </c:strCache>
            </c:strRef>
          </c:cat>
          <c:val>
            <c:numRef>
              <c:f>Sheet1!$F$2:$F$3</c:f>
              <c:numCache>
                <c:formatCode>0%</c:formatCode>
                <c:ptCount val="2"/>
                <c:pt idx="0">
                  <c:v>0.14000000000000001</c:v>
                </c:pt>
                <c:pt idx="1">
                  <c:v>0.14000000000000001</c:v>
                </c:pt>
              </c:numCache>
            </c:numRef>
          </c:val>
        </c:ser>
        <c:dLbls>
          <c:dLblPos val="ctr"/>
          <c:showLegendKey val="0"/>
          <c:showVal val="1"/>
          <c:showCatName val="0"/>
          <c:showSerName val="0"/>
          <c:showPercent val="0"/>
          <c:showBubbleSize val="0"/>
        </c:dLbls>
        <c:gapWidth val="141"/>
        <c:overlap val="100"/>
        <c:axId val="170957440"/>
        <c:axId val="170975616"/>
      </c:barChart>
      <c:catAx>
        <c:axId val="170957440"/>
        <c:scaling>
          <c:orientation val="maxMin"/>
        </c:scaling>
        <c:delete val="0"/>
        <c:axPos val="l"/>
        <c:numFmt formatCode="0%" sourceLinked="1"/>
        <c:majorTickMark val="none"/>
        <c:minorTickMark val="none"/>
        <c:tickLblPos val="nextTo"/>
        <c:spPr>
          <a:ln>
            <a:solidFill>
              <a:schemeClr val="tx1"/>
            </a:solidFill>
          </a:ln>
        </c:spPr>
        <c:txPr>
          <a:bodyPr/>
          <a:lstStyle/>
          <a:p>
            <a:pPr algn="r">
              <a:defRPr sz="1800"/>
            </a:pPr>
            <a:endParaRPr lang="en-US"/>
          </a:p>
        </c:txPr>
        <c:crossAx val="170975616"/>
        <c:crosses val="autoZero"/>
        <c:auto val="1"/>
        <c:lblAlgn val="ctr"/>
        <c:lblOffset val="100"/>
        <c:noMultiLvlLbl val="0"/>
      </c:catAx>
      <c:valAx>
        <c:axId val="170975616"/>
        <c:scaling>
          <c:orientation val="minMax"/>
          <c:max val="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70957440"/>
        <c:crosses val="max"/>
        <c:crossBetween val="between"/>
        <c:majorUnit val="0.2"/>
      </c:valAx>
    </c:plotArea>
    <c:legend>
      <c:legendPos val="t"/>
      <c:layout>
        <c:manualLayout>
          <c:xMode val="edge"/>
          <c:yMode val="edge"/>
          <c:x val="0.21594232694862042"/>
          <c:y val="2.0169804255009156E-3"/>
          <c:w val="0.74389333418067038"/>
          <c:h val="6.7142641828172131E-2"/>
        </c:manualLayout>
      </c:layout>
      <c:overlay val="0"/>
      <c:txPr>
        <a:bodyPr/>
        <a:lstStyle/>
        <a:p>
          <a:pPr>
            <a:defRPr sz="13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6.14035087719298E-2"/>
          <c:y val="2.7624309392265192E-3"/>
          <c:w val="0.90350877192982459"/>
          <c:h val="0.925414364640884"/>
        </c:manualLayout>
      </c:layout>
      <c:barChart>
        <c:barDir val="bar"/>
        <c:grouping val="clustered"/>
        <c:varyColors val="0"/>
        <c:ser>
          <c:idx val="0"/>
          <c:order val="0"/>
          <c:tx>
            <c:strRef>
              <c:f>Sheet1!$B$1</c:f>
              <c:strCache>
                <c:ptCount val="1"/>
              </c:strCache>
            </c:strRef>
          </c:tx>
          <c:spPr>
            <a:solidFill>
              <a:schemeClr val="accent1"/>
            </a:solidFill>
            <a:ln w="9525">
              <a:solidFill>
                <a:schemeClr val="tx1"/>
              </a:solidFill>
              <a:prstDash val="solid"/>
            </a:ln>
          </c:spPr>
          <c:invertIfNegative val="0"/>
          <c:dPt>
            <c:idx val="1"/>
            <c:invertIfNegative val="0"/>
            <c:bubble3D val="0"/>
            <c:spPr>
              <a:solidFill>
                <a:schemeClr val="accent6">
                  <a:lumMod val="20000"/>
                  <a:lumOff val="80000"/>
                </a:schemeClr>
              </a:solidFill>
              <a:ln w="9525">
                <a:solidFill>
                  <a:schemeClr val="tx1"/>
                </a:solidFill>
                <a:prstDash val="solid"/>
              </a:ln>
            </c:spPr>
          </c:dPt>
          <c:dPt>
            <c:idx val="2"/>
            <c:invertIfNegative val="0"/>
            <c:bubble3D val="0"/>
            <c:spPr>
              <a:solidFill>
                <a:schemeClr val="accent4"/>
              </a:solidFill>
              <a:ln w="9525">
                <a:solidFill>
                  <a:schemeClr val="tx1"/>
                </a:solidFill>
                <a:prstDash val="solid"/>
              </a:ln>
            </c:spPr>
          </c:dPt>
          <c:dPt>
            <c:idx val="3"/>
            <c:invertIfNegative val="0"/>
            <c:bubble3D val="0"/>
            <c:spPr>
              <a:solidFill>
                <a:schemeClr val="accent6"/>
              </a:solidFill>
              <a:ln w="9525">
                <a:solidFill>
                  <a:schemeClr val="tx1"/>
                </a:solidFill>
                <a:prstDash val="solid"/>
              </a:ln>
            </c:spPr>
          </c:dPt>
          <c:dLbls>
            <c:spPr>
              <a:noFill/>
              <a:ln w="25613">
                <a:noFill/>
              </a:ln>
            </c:spPr>
            <c:txPr>
              <a:bodyPr/>
              <a:lstStyle/>
              <a:p>
                <a:pPr>
                  <a:defRPr sz="1613"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0.72</c:v>
                </c:pt>
                <c:pt idx="1">
                  <c:v>0.18</c:v>
                </c:pt>
                <c:pt idx="2">
                  <c:v>0.06</c:v>
                </c:pt>
                <c:pt idx="3">
                  <c:v>0.04</c:v>
                </c:pt>
              </c:numCache>
            </c:numRef>
          </c:val>
        </c:ser>
        <c:dLbls>
          <c:showLegendKey val="0"/>
          <c:showVal val="0"/>
          <c:showCatName val="0"/>
          <c:showSerName val="0"/>
          <c:showPercent val="0"/>
          <c:showBubbleSize val="0"/>
        </c:dLbls>
        <c:gapWidth val="20"/>
        <c:axId val="172645760"/>
        <c:axId val="172655744"/>
      </c:barChart>
      <c:catAx>
        <c:axId val="172645760"/>
        <c:scaling>
          <c:orientation val="maxMin"/>
        </c:scaling>
        <c:delete val="0"/>
        <c:axPos val="l"/>
        <c:numFmt formatCode="General" sourceLinked="1"/>
        <c:majorTickMark val="none"/>
        <c:minorTickMark val="none"/>
        <c:tickLblPos val="nextTo"/>
        <c:spPr>
          <a:ln w="3202">
            <a:solidFill>
              <a:schemeClr val="tx1"/>
            </a:solidFill>
            <a:prstDash val="solid"/>
          </a:ln>
        </c:spPr>
        <c:txPr>
          <a:bodyPr rot="0" vert="horz"/>
          <a:lstStyle/>
          <a:p>
            <a:pPr>
              <a:defRPr sz="1613" b="1" i="0" u="none" strike="noStrike" baseline="0">
                <a:solidFill>
                  <a:schemeClr val="tx1"/>
                </a:solidFill>
                <a:latin typeface="Arial"/>
                <a:ea typeface="Arial"/>
                <a:cs typeface="Arial"/>
              </a:defRPr>
            </a:pPr>
            <a:endParaRPr lang="en-US"/>
          </a:p>
        </c:txPr>
        <c:crossAx val="172655744"/>
        <c:crosses val="autoZero"/>
        <c:auto val="1"/>
        <c:lblAlgn val="ctr"/>
        <c:lblOffset val="100"/>
        <c:tickLblSkip val="1"/>
        <c:tickMarkSkip val="1"/>
        <c:noMultiLvlLbl val="0"/>
      </c:catAx>
      <c:valAx>
        <c:axId val="172655744"/>
        <c:scaling>
          <c:orientation val="minMax"/>
          <c:max val="0.8"/>
          <c:min val="0"/>
        </c:scaling>
        <c:delete val="0"/>
        <c:axPos val="b"/>
        <c:numFmt formatCode="0%" sourceLinked="1"/>
        <c:majorTickMark val="out"/>
        <c:minorTickMark val="none"/>
        <c:tickLblPos val="nextTo"/>
        <c:spPr>
          <a:ln w="3202">
            <a:solidFill>
              <a:schemeClr val="tx1"/>
            </a:solidFill>
            <a:prstDash val="solid"/>
          </a:ln>
        </c:spPr>
        <c:txPr>
          <a:bodyPr rot="0" vert="horz"/>
          <a:lstStyle/>
          <a:p>
            <a:pPr>
              <a:defRPr sz="807" b="0" i="0" u="none" strike="noStrike" baseline="0">
                <a:solidFill>
                  <a:schemeClr val="tx1"/>
                </a:solidFill>
                <a:latin typeface="Arial"/>
                <a:ea typeface="Arial"/>
                <a:cs typeface="Arial"/>
              </a:defRPr>
            </a:pPr>
            <a:endParaRPr lang="en-US"/>
          </a:p>
        </c:txPr>
        <c:crossAx val="172645760"/>
        <c:crosses val="max"/>
        <c:crossBetween val="between"/>
        <c:majorUnit val="0.2"/>
      </c:valAx>
      <c:spPr>
        <a:noFill/>
        <a:ln w="25431">
          <a:noFill/>
        </a:ln>
      </c:spPr>
    </c:plotArea>
    <c:plotVisOnly val="1"/>
    <c:dispBlanksAs val="gap"/>
    <c:showDLblsOverMax val="0"/>
  </c:chart>
  <c:spPr>
    <a:noFill/>
    <a:ln>
      <a:noFill/>
    </a:ln>
  </c:spPr>
  <c:txPr>
    <a:bodyPr/>
    <a:lstStyle/>
    <a:p>
      <a:pPr>
        <a:defRPr sz="983"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6.14035087719298E-2"/>
          <c:y val="2.7624309392265192E-3"/>
          <c:w val="0.90350877192982459"/>
          <c:h val="0.925414364640884"/>
        </c:manualLayout>
      </c:layout>
      <c:barChart>
        <c:barDir val="bar"/>
        <c:grouping val="clustered"/>
        <c:varyColors val="0"/>
        <c:ser>
          <c:idx val="0"/>
          <c:order val="0"/>
          <c:tx>
            <c:strRef>
              <c:f>Sheet1!$B$1</c:f>
              <c:strCache>
                <c:ptCount val="1"/>
              </c:strCache>
            </c:strRef>
          </c:tx>
          <c:spPr>
            <a:solidFill>
              <a:schemeClr val="accent1"/>
            </a:solidFill>
            <a:ln w="9525">
              <a:solidFill>
                <a:schemeClr val="tx1"/>
              </a:solidFill>
              <a:prstDash val="solid"/>
            </a:ln>
          </c:spPr>
          <c:invertIfNegative val="0"/>
          <c:dPt>
            <c:idx val="1"/>
            <c:invertIfNegative val="0"/>
            <c:bubble3D val="0"/>
            <c:spPr>
              <a:solidFill>
                <a:schemeClr val="accent6">
                  <a:lumMod val="20000"/>
                  <a:lumOff val="80000"/>
                </a:schemeClr>
              </a:solidFill>
              <a:ln w="9525">
                <a:solidFill>
                  <a:schemeClr val="tx1"/>
                </a:solidFill>
                <a:prstDash val="solid"/>
              </a:ln>
            </c:spPr>
          </c:dPt>
          <c:dPt>
            <c:idx val="2"/>
            <c:invertIfNegative val="0"/>
            <c:bubble3D val="0"/>
            <c:spPr>
              <a:solidFill>
                <a:schemeClr val="accent4"/>
              </a:solidFill>
              <a:ln w="9525">
                <a:solidFill>
                  <a:schemeClr val="tx1"/>
                </a:solidFill>
                <a:prstDash val="solid"/>
              </a:ln>
            </c:spPr>
          </c:dPt>
          <c:dPt>
            <c:idx val="3"/>
            <c:invertIfNegative val="0"/>
            <c:bubble3D val="0"/>
            <c:spPr>
              <a:solidFill>
                <a:schemeClr val="accent6"/>
              </a:solidFill>
              <a:ln w="9525">
                <a:solidFill>
                  <a:schemeClr val="tx1"/>
                </a:solidFill>
                <a:prstDash val="solid"/>
              </a:ln>
            </c:spPr>
          </c:dPt>
          <c:dLbls>
            <c:spPr>
              <a:noFill/>
              <a:ln w="25567">
                <a:noFill/>
              </a:ln>
            </c:spPr>
            <c:txPr>
              <a:bodyPr/>
              <a:lstStyle/>
              <a:p>
                <a:pPr>
                  <a:defRPr sz="1610" b="0"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dLbls>
          <c:cat>
            <c:numRef>
              <c:f>Sheet1!$A$2:$A$5</c:f>
              <c:numCache>
                <c:formatCode>General</c:formatCode>
                <c:ptCount val="4"/>
              </c:numCache>
            </c:numRef>
          </c:cat>
          <c:val>
            <c:numRef>
              <c:f>Sheet1!$B$2:$B$5</c:f>
              <c:numCache>
                <c:formatCode>0%</c:formatCode>
                <c:ptCount val="4"/>
                <c:pt idx="0">
                  <c:v>0.65</c:v>
                </c:pt>
                <c:pt idx="1">
                  <c:v>0.21</c:v>
                </c:pt>
                <c:pt idx="2">
                  <c:v>0.09</c:v>
                </c:pt>
                <c:pt idx="3">
                  <c:v>0.04</c:v>
                </c:pt>
              </c:numCache>
            </c:numRef>
          </c:val>
        </c:ser>
        <c:dLbls>
          <c:showLegendKey val="0"/>
          <c:showVal val="0"/>
          <c:showCatName val="0"/>
          <c:showSerName val="0"/>
          <c:showPercent val="0"/>
          <c:showBubbleSize val="0"/>
        </c:dLbls>
        <c:gapWidth val="20"/>
        <c:axId val="172817024"/>
        <c:axId val="172827008"/>
      </c:barChart>
      <c:catAx>
        <c:axId val="172817024"/>
        <c:scaling>
          <c:orientation val="maxMin"/>
        </c:scaling>
        <c:delete val="0"/>
        <c:axPos val="l"/>
        <c:numFmt formatCode="General" sourceLinked="1"/>
        <c:majorTickMark val="none"/>
        <c:minorTickMark val="none"/>
        <c:tickLblPos val="nextTo"/>
        <c:spPr>
          <a:ln w="3196">
            <a:solidFill>
              <a:schemeClr val="tx1"/>
            </a:solidFill>
            <a:prstDash val="solid"/>
          </a:ln>
        </c:spPr>
        <c:txPr>
          <a:bodyPr rot="0" vert="horz"/>
          <a:lstStyle/>
          <a:p>
            <a:pPr>
              <a:defRPr sz="1610" b="1" i="0" u="none" strike="noStrike" baseline="0">
                <a:solidFill>
                  <a:schemeClr val="tx1"/>
                </a:solidFill>
                <a:latin typeface="Arial"/>
                <a:ea typeface="Arial"/>
                <a:cs typeface="Arial"/>
              </a:defRPr>
            </a:pPr>
            <a:endParaRPr lang="en-US"/>
          </a:p>
        </c:txPr>
        <c:crossAx val="172827008"/>
        <c:crosses val="autoZero"/>
        <c:auto val="1"/>
        <c:lblAlgn val="ctr"/>
        <c:lblOffset val="100"/>
        <c:tickLblSkip val="1"/>
        <c:tickMarkSkip val="1"/>
        <c:noMultiLvlLbl val="0"/>
      </c:catAx>
      <c:valAx>
        <c:axId val="172827008"/>
        <c:scaling>
          <c:orientation val="minMax"/>
          <c:max val="0.8"/>
          <c:min val="0"/>
        </c:scaling>
        <c:delete val="0"/>
        <c:axPos val="b"/>
        <c:numFmt formatCode="0%" sourceLinked="1"/>
        <c:majorTickMark val="out"/>
        <c:minorTickMark val="none"/>
        <c:tickLblPos val="nextTo"/>
        <c:spPr>
          <a:ln w="3196">
            <a:solidFill>
              <a:schemeClr val="tx1"/>
            </a:solidFill>
            <a:prstDash val="solid"/>
          </a:ln>
        </c:spPr>
        <c:txPr>
          <a:bodyPr rot="0" vert="horz"/>
          <a:lstStyle/>
          <a:p>
            <a:pPr>
              <a:defRPr sz="806" b="0" i="0" u="none" strike="noStrike" baseline="0">
                <a:solidFill>
                  <a:schemeClr val="tx1"/>
                </a:solidFill>
                <a:latin typeface="Arial"/>
                <a:ea typeface="Arial"/>
                <a:cs typeface="Arial"/>
              </a:defRPr>
            </a:pPr>
            <a:endParaRPr lang="en-US"/>
          </a:p>
        </c:txPr>
        <c:crossAx val="172817024"/>
        <c:crosses val="max"/>
        <c:crossBetween val="between"/>
        <c:majorUnit val="0.2"/>
      </c:valAx>
      <c:spPr>
        <a:noFill/>
        <a:ln w="25386">
          <a:noFill/>
        </a:ln>
      </c:spPr>
    </c:plotArea>
    <c:plotVisOnly val="1"/>
    <c:dispBlanksAs val="gap"/>
    <c:showDLblsOverMax val="0"/>
  </c:chart>
  <c:spPr>
    <a:noFill/>
    <a:ln>
      <a:noFill/>
    </a:ln>
  </c:spPr>
  <c:txPr>
    <a:bodyPr/>
    <a:lstStyle/>
    <a:p>
      <a:pPr>
        <a:defRPr sz="981"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483779657126784"/>
          <c:y val="3.4883715123151748E-2"/>
          <c:w val="0.43577603258750164"/>
          <c:h val="0.89541227956713232"/>
        </c:manualLayout>
      </c:layout>
      <c:barChart>
        <c:barDir val="bar"/>
        <c:grouping val="clustered"/>
        <c:varyColors val="0"/>
        <c:ser>
          <c:idx val="0"/>
          <c:order val="0"/>
          <c:tx>
            <c:strRef>
              <c:f>Sheet1!$B$1</c:f>
              <c:strCache>
                <c:ptCount val="1"/>
                <c:pt idx="0">
                  <c:v>2013</c:v>
                </c:pt>
              </c:strCache>
            </c:strRef>
          </c:tx>
          <c:spPr>
            <a:solidFill>
              <a:schemeClr val="accent3"/>
            </a:solidFill>
            <a:ln>
              <a:solidFill>
                <a:schemeClr val="tx1"/>
              </a:solidFill>
            </a:ln>
          </c:spPr>
          <c:invertIfNegative val="0"/>
          <c:dPt>
            <c:idx val="0"/>
            <c:invertIfNegative val="0"/>
            <c:bubble3D val="0"/>
            <c:spPr>
              <a:solidFill>
                <a:schemeClr val="accent1"/>
              </a:solidFill>
              <a:ln>
                <a:solidFill>
                  <a:schemeClr val="tx1"/>
                </a:solidFill>
              </a:ln>
            </c:spPr>
          </c:dPt>
          <c:dPt>
            <c:idx val="1"/>
            <c:invertIfNegative val="0"/>
            <c:bubble3D val="0"/>
            <c:spPr>
              <a:solidFill>
                <a:schemeClr val="accent2">
                  <a:lumMod val="75000"/>
                </a:schemeClr>
              </a:solidFill>
              <a:ln>
                <a:solidFill>
                  <a:schemeClr val="tx1"/>
                </a:solidFill>
              </a:ln>
            </c:spPr>
          </c:dPt>
          <c:dPt>
            <c:idx val="2"/>
            <c:invertIfNegative val="0"/>
            <c:bubble3D val="0"/>
            <c:spPr>
              <a:solidFill>
                <a:schemeClr val="accent2">
                  <a:lumMod val="60000"/>
                  <a:lumOff val="40000"/>
                </a:schemeClr>
              </a:solidFill>
              <a:ln>
                <a:solidFill>
                  <a:schemeClr val="tx1"/>
                </a:solidFill>
              </a:ln>
            </c:spPr>
          </c:dPt>
          <c:dPt>
            <c:idx val="3"/>
            <c:invertIfNegative val="0"/>
            <c:bubble3D val="0"/>
            <c:spPr>
              <a:solidFill>
                <a:schemeClr val="accent2">
                  <a:lumMod val="20000"/>
                  <a:lumOff val="80000"/>
                </a:schemeClr>
              </a:solidFill>
              <a:ln>
                <a:solidFill>
                  <a:schemeClr val="tx1"/>
                </a:solidFill>
              </a:ln>
            </c:spPr>
          </c:dPt>
          <c:dPt>
            <c:idx val="4"/>
            <c:invertIfNegative val="0"/>
            <c:bubble3D val="0"/>
            <c:spPr>
              <a:solidFill>
                <a:schemeClr val="accent6"/>
              </a:solidFill>
              <a:ln>
                <a:solidFill>
                  <a:schemeClr val="tx1"/>
                </a:solidFill>
              </a:ln>
            </c:spPr>
          </c:dPt>
          <c:dPt>
            <c:idx val="6"/>
            <c:invertIfNegative val="0"/>
            <c:bubble3D val="0"/>
          </c:dPt>
          <c:dPt>
            <c:idx val="9"/>
            <c:invertIfNegative val="0"/>
            <c:bubble3D val="0"/>
          </c:dPt>
          <c:dLbls>
            <c:txPr>
              <a:bodyPr/>
              <a:lstStyle/>
              <a:p>
                <a:pPr>
                  <a:defRPr sz="1800"/>
                </a:pPr>
                <a:endParaRPr lang="en-US"/>
              </a:p>
            </c:txPr>
            <c:showLegendKey val="0"/>
            <c:showVal val="1"/>
            <c:showCatName val="0"/>
            <c:showSerName val="0"/>
            <c:showPercent val="0"/>
            <c:showBubbleSize val="0"/>
            <c:showLeaderLines val="0"/>
          </c:dLbls>
          <c:cat>
            <c:strRef>
              <c:f>Sheet1!$A$2:$A$6</c:f>
              <c:strCache>
                <c:ptCount val="5"/>
                <c:pt idx="0">
                  <c:v>Environmental laws need to be made tougher</c:v>
                </c:pt>
                <c:pt idx="1">
                  <c:v>Environmental laws are tough enough but they need better enforcement</c:v>
                </c:pt>
                <c:pt idx="2">
                  <c:v>Both environmental laws and enforcement are at the right levels</c:v>
                </c:pt>
                <c:pt idx="3">
                  <c:v>Environmental laws are too tough and should be loosened up</c:v>
                </c:pt>
                <c:pt idx="4">
                  <c:v>DK/NA</c:v>
                </c:pt>
              </c:strCache>
            </c:strRef>
          </c:cat>
          <c:val>
            <c:numRef>
              <c:f>Sheet1!$B$2:$B$6</c:f>
              <c:numCache>
                <c:formatCode>0%</c:formatCode>
                <c:ptCount val="5"/>
                <c:pt idx="0">
                  <c:v>0.22</c:v>
                </c:pt>
                <c:pt idx="1">
                  <c:v>0.45</c:v>
                </c:pt>
                <c:pt idx="2">
                  <c:v>0.18</c:v>
                </c:pt>
                <c:pt idx="3">
                  <c:v>0.11</c:v>
                </c:pt>
                <c:pt idx="4">
                  <c:v>0.05</c:v>
                </c:pt>
              </c:numCache>
            </c:numRef>
          </c:val>
        </c:ser>
        <c:dLbls>
          <c:showLegendKey val="0"/>
          <c:showVal val="1"/>
          <c:showCatName val="0"/>
          <c:showSerName val="0"/>
          <c:showPercent val="0"/>
          <c:showBubbleSize val="0"/>
        </c:dLbls>
        <c:gapWidth val="54"/>
        <c:axId val="157297664"/>
        <c:axId val="158341760"/>
      </c:barChart>
      <c:catAx>
        <c:axId val="157297664"/>
        <c:scaling>
          <c:orientation val="maxMin"/>
        </c:scaling>
        <c:delete val="0"/>
        <c:axPos val="l"/>
        <c:numFmt formatCode="General" sourceLinked="1"/>
        <c:majorTickMark val="none"/>
        <c:minorTickMark val="none"/>
        <c:tickLblPos val="nextTo"/>
        <c:spPr>
          <a:ln>
            <a:solidFill>
              <a:schemeClr val="tx1"/>
            </a:solidFill>
          </a:ln>
        </c:spPr>
        <c:txPr>
          <a:bodyPr/>
          <a:lstStyle/>
          <a:p>
            <a:pPr algn="r">
              <a:defRPr sz="1800"/>
            </a:pPr>
            <a:endParaRPr lang="en-US"/>
          </a:p>
        </c:txPr>
        <c:crossAx val="158341760"/>
        <c:crosses val="autoZero"/>
        <c:auto val="1"/>
        <c:lblAlgn val="ctr"/>
        <c:lblOffset val="100"/>
        <c:noMultiLvlLbl val="0"/>
      </c:catAx>
      <c:valAx>
        <c:axId val="158341760"/>
        <c:scaling>
          <c:orientation val="minMax"/>
          <c:max val="0.75000000000000011"/>
          <c:min val="0"/>
        </c:scaling>
        <c:delete val="0"/>
        <c:axPos val="b"/>
        <c:numFmt formatCode="0%" sourceLinked="1"/>
        <c:majorTickMark val="out"/>
        <c:minorTickMark val="none"/>
        <c:tickLblPos val="nextTo"/>
        <c:spPr>
          <a:ln w="9525">
            <a:solidFill>
              <a:schemeClr val="tx1"/>
            </a:solidFill>
          </a:ln>
        </c:spPr>
        <c:txPr>
          <a:bodyPr/>
          <a:lstStyle/>
          <a:p>
            <a:pPr>
              <a:defRPr sz="900"/>
            </a:pPr>
            <a:endParaRPr lang="en-US"/>
          </a:p>
        </c:txPr>
        <c:crossAx val="157297664"/>
        <c:crosses val="max"/>
        <c:crossBetween val="between"/>
        <c:majorUnit val="0.15000000000000002"/>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0530" name="Rectangle 2"/>
          <p:cNvSpPr>
            <a:spLocks noGrp="1" noChangeArrowheads="1"/>
          </p:cNvSpPr>
          <p:nvPr>
            <p:ph type="hdr" sz="quarter"/>
          </p:nvPr>
        </p:nvSpPr>
        <p:spPr bwMode="auto">
          <a:xfrm>
            <a:off x="3" y="6"/>
            <a:ext cx="3659131" cy="512665"/>
          </a:xfrm>
          <a:prstGeom prst="rect">
            <a:avLst/>
          </a:prstGeom>
          <a:noFill/>
          <a:ln w="9525">
            <a:noFill/>
            <a:miter lim="800000"/>
            <a:headEnd/>
            <a:tailEnd/>
          </a:ln>
        </p:spPr>
        <p:txBody>
          <a:bodyPr vert="horz" wrap="square" lIns="97982" tIns="48991" rIns="97982" bIns="48991" numCol="1" anchor="t" anchorCtr="0" compatLnSpc="1">
            <a:prstTxWarp prst="textNoShape">
              <a:avLst/>
            </a:prstTxWarp>
          </a:bodyPr>
          <a:lstStyle>
            <a:lvl1pPr>
              <a:defRPr sz="1300" b="1">
                <a:latin typeface="Arial" pitchFamily="34" charset="0"/>
              </a:defRPr>
            </a:lvl1pPr>
          </a:lstStyle>
          <a:p>
            <a:pPr>
              <a:defRPr/>
            </a:pPr>
            <a:r>
              <a:rPr lang="en-US"/>
              <a:t>Minnesota Environmental Partnership</a:t>
            </a:r>
            <a:br>
              <a:rPr lang="en-US"/>
            </a:br>
            <a:r>
              <a:rPr lang="en-US"/>
              <a:t>2012 Polling</a:t>
            </a:r>
          </a:p>
        </p:txBody>
      </p:sp>
      <p:sp>
        <p:nvSpPr>
          <p:cNvPr id="1430531" name="Rectangle 3"/>
          <p:cNvSpPr>
            <a:spLocks noGrp="1" noChangeArrowheads="1"/>
          </p:cNvSpPr>
          <p:nvPr>
            <p:ph type="dt" sz="quarter" idx="1"/>
          </p:nvPr>
        </p:nvSpPr>
        <p:spPr bwMode="auto">
          <a:xfrm>
            <a:off x="4022889" y="6"/>
            <a:ext cx="3078047" cy="512665"/>
          </a:xfrm>
          <a:prstGeom prst="rect">
            <a:avLst/>
          </a:prstGeom>
          <a:noFill/>
          <a:ln w="9525">
            <a:noFill/>
            <a:miter lim="800000"/>
            <a:headEnd/>
            <a:tailEnd/>
          </a:ln>
        </p:spPr>
        <p:txBody>
          <a:bodyPr vert="horz" wrap="square" lIns="97982" tIns="48991" rIns="97982" bIns="48991" numCol="1" anchor="t" anchorCtr="0" compatLnSpc="1">
            <a:prstTxWarp prst="textNoShape">
              <a:avLst/>
            </a:prstTxWarp>
          </a:bodyPr>
          <a:lstStyle>
            <a:lvl1pPr algn="r">
              <a:defRPr sz="1300" b="0">
                <a:latin typeface="Arial" pitchFamily="34" charset="0"/>
              </a:defRPr>
            </a:lvl1pPr>
          </a:lstStyle>
          <a:p>
            <a:pPr>
              <a:defRPr/>
            </a:pPr>
            <a:r>
              <a:rPr lang="en-US"/>
              <a:t>CONFIDENTIAL – DO NOT COPY</a:t>
            </a:r>
          </a:p>
        </p:txBody>
      </p:sp>
      <p:sp>
        <p:nvSpPr>
          <p:cNvPr id="1430533" name="Rectangle 5"/>
          <p:cNvSpPr>
            <a:spLocks noGrp="1" noChangeArrowheads="1"/>
          </p:cNvSpPr>
          <p:nvPr>
            <p:ph type="sldNum" sz="quarter" idx="3"/>
          </p:nvPr>
        </p:nvSpPr>
        <p:spPr bwMode="auto">
          <a:xfrm>
            <a:off x="4022889" y="9718671"/>
            <a:ext cx="3078047" cy="512665"/>
          </a:xfrm>
          <a:prstGeom prst="rect">
            <a:avLst/>
          </a:prstGeom>
          <a:noFill/>
          <a:ln w="9525">
            <a:noFill/>
            <a:miter lim="800000"/>
            <a:headEnd/>
            <a:tailEnd/>
          </a:ln>
        </p:spPr>
        <p:txBody>
          <a:bodyPr vert="horz" wrap="square" lIns="97982" tIns="48991" rIns="97982" bIns="48991" numCol="1" anchor="b" anchorCtr="0" compatLnSpc="1">
            <a:prstTxWarp prst="textNoShape">
              <a:avLst/>
            </a:prstTxWarp>
          </a:bodyPr>
          <a:lstStyle>
            <a:lvl1pPr algn="r">
              <a:defRPr sz="1300" b="0">
                <a:latin typeface="Arial" pitchFamily="34" charset="0"/>
              </a:defRPr>
            </a:lvl1pPr>
          </a:lstStyle>
          <a:p>
            <a:pPr>
              <a:defRPr/>
            </a:pPr>
            <a:fld id="{40FEC130-E8AA-442C-9B58-58009152870E}" type="slidenum">
              <a:rPr lang="en-US"/>
              <a:pPr>
                <a:defRPr/>
              </a:pPr>
              <a:t>‹#›</a:t>
            </a:fld>
            <a:endParaRPr lang="en-US" dirty="0"/>
          </a:p>
        </p:txBody>
      </p:sp>
    </p:spTree>
    <p:extLst>
      <p:ext uri="{BB962C8B-B14F-4D97-AF65-F5344CB8AC3E}">
        <p14:creationId xmlns:p14="http://schemas.microsoft.com/office/powerpoint/2010/main" val="980457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6"/>
            <a:ext cx="3078047" cy="512665"/>
          </a:xfrm>
          <a:prstGeom prst="rect">
            <a:avLst/>
          </a:prstGeom>
          <a:noFill/>
          <a:ln w="9525">
            <a:noFill/>
            <a:miter lim="800000"/>
            <a:headEnd/>
            <a:tailEnd/>
          </a:ln>
        </p:spPr>
        <p:txBody>
          <a:bodyPr vert="horz" wrap="square" lIns="98980" tIns="49491" rIns="98980" bIns="49491" numCol="1" anchor="t" anchorCtr="0" compatLnSpc="1">
            <a:prstTxWarp prst="textNoShape">
              <a:avLst/>
            </a:prstTxWarp>
          </a:bodyPr>
          <a:lstStyle>
            <a:lvl1pPr defTabSz="990071">
              <a:defRPr sz="1300" b="0">
                <a:latin typeface="Arial" pitchFamily="34" charset="0"/>
              </a:defRPr>
            </a:lvl1pPr>
          </a:lstStyle>
          <a:p>
            <a:pPr>
              <a:defRPr/>
            </a:pPr>
            <a:endParaRPr lang="en-US"/>
          </a:p>
        </p:txBody>
      </p:sp>
      <p:sp>
        <p:nvSpPr>
          <p:cNvPr id="4099" name="Rectangle 3"/>
          <p:cNvSpPr>
            <a:spLocks noGrp="1" noChangeArrowheads="1"/>
          </p:cNvSpPr>
          <p:nvPr>
            <p:ph type="dt" idx="1"/>
          </p:nvPr>
        </p:nvSpPr>
        <p:spPr bwMode="auto">
          <a:xfrm>
            <a:off x="4022889" y="6"/>
            <a:ext cx="3078047" cy="512665"/>
          </a:xfrm>
          <a:prstGeom prst="rect">
            <a:avLst/>
          </a:prstGeom>
          <a:noFill/>
          <a:ln w="9525">
            <a:noFill/>
            <a:miter lim="800000"/>
            <a:headEnd/>
            <a:tailEnd/>
          </a:ln>
        </p:spPr>
        <p:txBody>
          <a:bodyPr vert="horz" wrap="square" lIns="98980" tIns="49491" rIns="98980" bIns="49491" numCol="1" anchor="t" anchorCtr="0" compatLnSpc="1">
            <a:prstTxWarp prst="textNoShape">
              <a:avLst/>
            </a:prstTxWarp>
          </a:bodyPr>
          <a:lstStyle>
            <a:lvl1pPr algn="r" defTabSz="990071">
              <a:defRPr sz="1300" b="0">
                <a:latin typeface="Arial" pitchFamily="34" charset="0"/>
              </a:defRPr>
            </a:lvl1pPr>
          </a:lstStyle>
          <a:p>
            <a:pPr>
              <a:defRPr/>
            </a:pPr>
            <a:endParaRPr lang="en-US"/>
          </a:p>
        </p:txBody>
      </p:sp>
      <p:sp>
        <p:nvSpPr>
          <p:cNvPr id="125956" name="Rectangle 4"/>
          <p:cNvSpPr>
            <a:spLocks noGrp="1" noRot="1" noChangeAspect="1" noChangeArrowheads="1" noTextEdit="1"/>
          </p:cNvSpPr>
          <p:nvPr>
            <p:ph type="sldImg" idx="2"/>
          </p:nvPr>
        </p:nvSpPr>
        <p:spPr bwMode="auto">
          <a:xfrm>
            <a:off x="992188" y="765175"/>
            <a:ext cx="5118100" cy="38385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10558" y="4861028"/>
            <a:ext cx="5681362" cy="4605538"/>
          </a:xfrm>
          <a:prstGeom prst="rect">
            <a:avLst/>
          </a:prstGeom>
          <a:noFill/>
          <a:ln w="9525">
            <a:noFill/>
            <a:miter lim="800000"/>
            <a:headEnd/>
            <a:tailEnd/>
          </a:ln>
        </p:spPr>
        <p:txBody>
          <a:bodyPr vert="horz" wrap="square" lIns="98980" tIns="49491" rIns="98980" bIns="4949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2" y="9718671"/>
            <a:ext cx="3078047" cy="512665"/>
          </a:xfrm>
          <a:prstGeom prst="rect">
            <a:avLst/>
          </a:prstGeom>
          <a:noFill/>
          <a:ln w="9525">
            <a:noFill/>
            <a:miter lim="800000"/>
            <a:headEnd/>
            <a:tailEnd/>
          </a:ln>
        </p:spPr>
        <p:txBody>
          <a:bodyPr vert="horz" wrap="square" lIns="98980" tIns="49491" rIns="98980" bIns="49491" numCol="1" anchor="b" anchorCtr="0" compatLnSpc="1">
            <a:prstTxWarp prst="textNoShape">
              <a:avLst/>
            </a:prstTxWarp>
          </a:bodyPr>
          <a:lstStyle>
            <a:lvl1pPr defTabSz="990071">
              <a:defRPr sz="1300" b="0">
                <a:latin typeface="Arial"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4022889" y="9718671"/>
            <a:ext cx="3078047" cy="512665"/>
          </a:xfrm>
          <a:prstGeom prst="rect">
            <a:avLst/>
          </a:prstGeom>
          <a:noFill/>
          <a:ln w="9525">
            <a:noFill/>
            <a:miter lim="800000"/>
            <a:headEnd/>
            <a:tailEnd/>
          </a:ln>
        </p:spPr>
        <p:txBody>
          <a:bodyPr vert="horz" wrap="square" lIns="98980" tIns="49491" rIns="98980" bIns="49491" numCol="1" anchor="b" anchorCtr="0" compatLnSpc="1">
            <a:prstTxWarp prst="textNoShape">
              <a:avLst/>
            </a:prstTxWarp>
          </a:bodyPr>
          <a:lstStyle>
            <a:lvl1pPr algn="r" defTabSz="990071">
              <a:defRPr sz="1300" b="0">
                <a:latin typeface="Arial" pitchFamily="34" charset="0"/>
              </a:defRPr>
            </a:lvl1pPr>
          </a:lstStyle>
          <a:p>
            <a:pPr>
              <a:defRPr/>
            </a:pPr>
            <a:fld id="{5C45D950-2572-437F-998F-2E2E4289FC6C}" type="slidenum">
              <a:rPr lang="en-US"/>
              <a:pPr>
                <a:defRPr/>
              </a:pPr>
              <a:t>‹#›</a:t>
            </a:fld>
            <a:endParaRPr lang="en-US"/>
          </a:p>
        </p:txBody>
      </p:sp>
    </p:spTree>
    <p:extLst>
      <p:ext uri="{BB962C8B-B14F-4D97-AF65-F5344CB8AC3E}">
        <p14:creationId xmlns:p14="http://schemas.microsoft.com/office/powerpoint/2010/main" val="10849150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100" kern="1200">
        <a:solidFill>
          <a:schemeClr val="tx1"/>
        </a:solidFill>
        <a:latin typeface="Arial" pitchFamily="34" charset="0"/>
        <a:ea typeface="+mn-ea"/>
        <a:cs typeface="+mn-cs"/>
      </a:defRPr>
    </a:lvl1pPr>
    <a:lvl2pPr marL="455613" algn="l" rtl="0" eaLnBrk="0" fontAlgn="base" hangingPunct="0">
      <a:spcBef>
        <a:spcPct val="30000"/>
      </a:spcBef>
      <a:spcAft>
        <a:spcPct val="0"/>
      </a:spcAft>
      <a:defRPr sz="1100" kern="1200">
        <a:solidFill>
          <a:schemeClr val="tx1"/>
        </a:solidFill>
        <a:latin typeface="Arial" pitchFamily="34" charset="0"/>
        <a:ea typeface="+mn-ea"/>
        <a:cs typeface="+mn-cs"/>
      </a:defRPr>
    </a:lvl2pPr>
    <a:lvl3pPr marL="912813" algn="l" rtl="0" eaLnBrk="0" fontAlgn="base" hangingPunct="0">
      <a:spcBef>
        <a:spcPct val="30000"/>
      </a:spcBef>
      <a:spcAft>
        <a:spcPct val="0"/>
      </a:spcAft>
      <a:defRPr sz="1100" kern="1200">
        <a:solidFill>
          <a:schemeClr val="tx1"/>
        </a:solidFill>
        <a:latin typeface="Arial" pitchFamily="34" charset="0"/>
        <a:ea typeface="+mn-ea"/>
        <a:cs typeface="+mn-cs"/>
      </a:defRPr>
    </a:lvl3pPr>
    <a:lvl4pPr marL="1370013" algn="l" rtl="0" eaLnBrk="0" fontAlgn="base" hangingPunct="0">
      <a:spcBef>
        <a:spcPct val="30000"/>
      </a:spcBef>
      <a:spcAft>
        <a:spcPct val="0"/>
      </a:spcAft>
      <a:defRPr sz="1100" kern="1200">
        <a:solidFill>
          <a:schemeClr val="tx1"/>
        </a:solidFill>
        <a:latin typeface="Arial" pitchFamily="34" charset="0"/>
        <a:ea typeface="+mn-ea"/>
        <a:cs typeface="+mn-cs"/>
      </a:defRPr>
    </a:lvl4pPr>
    <a:lvl5pPr marL="1827213" algn="l" rtl="0" eaLnBrk="0" fontAlgn="base" hangingPunct="0">
      <a:spcBef>
        <a:spcPct val="30000"/>
      </a:spcBef>
      <a:spcAft>
        <a:spcPct val="0"/>
      </a:spcAft>
      <a:defRPr sz="1100" kern="1200">
        <a:solidFill>
          <a:schemeClr val="tx1"/>
        </a:solidFill>
        <a:latin typeface="Arial" pitchFamily="34" charset="0"/>
        <a:ea typeface="+mn-ea"/>
        <a:cs typeface="+mn-cs"/>
      </a:defRPr>
    </a:lvl5pPr>
    <a:lvl6pPr marL="2285355" algn="l" defTabSz="914142" rtl="0" eaLnBrk="1" latinLnBrk="0" hangingPunct="1">
      <a:defRPr sz="1100" kern="1200">
        <a:solidFill>
          <a:schemeClr val="tx1"/>
        </a:solidFill>
        <a:latin typeface="+mn-lt"/>
        <a:ea typeface="+mn-ea"/>
        <a:cs typeface="+mn-cs"/>
      </a:defRPr>
    </a:lvl6pPr>
    <a:lvl7pPr marL="2742426" algn="l" defTabSz="914142" rtl="0" eaLnBrk="1" latinLnBrk="0" hangingPunct="1">
      <a:defRPr sz="1100" kern="1200">
        <a:solidFill>
          <a:schemeClr val="tx1"/>
        </a:solidFill>
        <a:latin typeface="+mn-lt"/>
        <a:ea typeface="+mn-ea"/>
        <a:cs typeface="+mn-cs"/>
      </a:defRPr>
    </a:lvl7pPr>
    <a:lvl8pPr marL="3199498" algn="l" defTabSz="914142" rtl="0" eaLnBrk="1" latinLnBrk="0" hangingPunct="1">
      <a:defRPr sz="1100" kern="1200">
        <a:solidFill>
          <a:schemeClr val="tx1"/>
        </a:solidFill>
        <a:latin typeface="+mn-lt"/>
        <a:ea typeface="+mn-ea"/>
        <a:cs typeface="+mn-cs"/>
      </a:defRPr>
    </a:lvl8pPr>
    <a:lvl9pPr marL="3656569" algn="l" defTabSz="914142"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17" eaLnBrk="0" hangingPunct="0">
              <a:defRPr sz="3100" b="1">
                <a:solidFill>
                  <a:schemeClr val="tx1"/>
                </a:solidFill>
                <a:latin typeface="Arial" charset="0"/>
              </a:defRPr>
            </a:lvl1pPr>
            <a:lvl2pPr marL="742652" indent="-285635" defTabSz="988617" eaLnBrk="0" hangingPunct="0">
              <a:defRPr sz="3100" b="1">
                <a:solidFill>
                  <a:schemeClr val="tx1"/>
                </a:solidFill>
                <a:latin typeface="Arial" charset="0"/>
              </a:defRPr>
            </a:lvl2pPr>
            <a:lvl3pPr marL="1142540" indent="-228506" defTabSz="988617" eaLnBrk="0" hangingPunct="0">
              <a:defRPr sz="3100" b="1">
                <a:solidFill>
                  <a:schemeClr val="tx1"/>
                </a:solidFill>
                <a:latin typeface="Arial" charset="0"/>
              </a:defRPr>
            </a:lvl3pPr>
            <a:lvl4pPr marL="1599558" indent="-228506" defTabSz="988617" eaLnBrk="0" hangingPunct="0">
              <a:defRPr sz="3100" b="1">
                <a:solidFill>
                  <a:schemeClr val="tx1"/>
                </a:solidFill>
                <a:latin typeface="Arial" charset="0"/>
              </a:defRPr>
            </a:lvl4pPr>
            <a:lvl5pPr marL="2056573" indent="-228506" defTabSz="988617" eaLnBrk="0" hangingPunct="0">
              <a:defRPr sz="3100" b="1">
                <a:solidFill>
                  <a:schemeClr val="tx1"/>
                </a:solidFill>
                <a:latin typeface="Arial" charset="0"/>
              </a:defRPr>
            </a:lvl5pPr>
            <a:lvl6pPr marL="2513591" indent="-228506" defTabSz="988617" eaLnBrk="0" fontAlgn="base" hangingPunct="0">
              <a:spcBef>
                <a:spcPct val="0"/>
              </a:spcBef>
              <a:spcAft>
                <a:spcPct val="0"/>
              </a:spcAft>
              <a:defRPr sz="3100" b="1">
                <a:solidFill>
                  <a:schemeClr val="tx1"/>
                </a:solidFill>
                <a:latin typeface="Arial" charset="0"/>
              </a:defRPr>
            </a:lvl6pPr>
            <a:lvl7pPr marL="2970606" indent="-228506" defTabSz="988617" eaLnBrk="0" fontAlgn="base" hangingPunct="0">
              <a:spcBef>
                <a:spcPct val="0"/>
              </a:spcBef>
              <a:spcAft>
                <a:spcPct val="0"/>
              </a:spcAft>
              <a:defRPr sz="3100" b="1">
                <a:solidFill>
                  <a:schemeClr val="tx1"/>
                </a:solidFill>
                <a:latin typeface="Arial" charset="0"/>
              </a:defRPr>
            </a:lvl7pPr>
            <a:lvl8pPr marL="3427622" indent="-228506" defTabSz="988617" eaLnBrk="0" fontAlgn="base" hangingPunct="0">
              <a:spcBef>
                <a:spcPct val="0"/>
              </a:spcBef>
              <a:spcAft>
                <a:spcPct val="0"/>
              </a:spcAft>
              <a:defRPr sz="3100" b="1">
                <a:solidFill>
                  <a:schemeClr val="tx1"/>
                </a:solidFill>
                <a:latin typeface="Arial" charset="0"/>
              </a:defRPr>
            </a:lvl8pPr>
            <a:lvl9pPr marL="3884638" indent="-228506" defTabSz="988617" eaLnBrk="0" fontAlgn="base" hangingPunct="0">
              <a:spcBef>
                <a:spcPct val="0"/>
              </a:spcBef>
              <a:spcAft>
                <a:spcPct val="0"/>
              </a:spcAft>
              <a:defRPr sz="3100" b="1">
                <a:solidFill>
                  <a:schemeClr val="tx1"/>
                </a:solidFill>
                <a:latin typeface="Arial" charset="0"/>
              </a:defRPr>
            </a:lvl9pPr>
          </a:lstStyle>
          <a:p>
            <a:pPr eaLnBrk="1" hangingPunct="1"/>
            <a:fld id="{F3A2207F-A8B3-40F5-A666-A896E975A11D}" type="slidenum">
              <a:rPr lang="en-US" sz="1300" b="0"/>
              <a:pPr eaLnBrk="1" hangingPunct="1"/>
              <a:t>0</a:t>
            </a:fld>
            <a:endParaRPr lang="en-US" sz="1300" b="0"/>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7"/>
          <p:cNvSpPr>
            <a:spLocks noGrp="1" noChangeArrowheads="1"/>
          </p:cNvSpPr>
          <p:nvPr>
            <p:ph type="sldNum" sz="quarter" idx="5"/>
          </p:nvPr>
        </p:nvSpPr>
        <p:spPr>
          <a:noFill/>
        </p:spPr>
        <p:txBody>
          <a:bodyPr/>
          <a:lstStyle>
            <a:lvl1pPr defTabSz="988648" eaLnBrk="0" hangingPunct="0">
              <a:defRPr sz="1700" b="1">
                <a:solidFill>
                  <a:schemeClr val="tx1"/>
                </a:solidFill>
                <a:latin typeface="Arial" charset="0"/>
              </a:defRPr>
            </a:lvl1pPr>
            <a:lvl2pPr marL="794994" indent="-305767" defTabSz="988648" eaLnBrk="0" hangingPunct="0">
              <a:defRPr sz="1700" b="1">
                <a:solidFill>
                  <a:schemeClr val="tx1"/>
                </a:solidFill>
                <a:latin typeface="Arial" charset="0"/>
              </a:defRPr>
            </a:lvl2pPr>
            <a:lvl3pPr marL="1223069" indent="-244614" defTabSz="988648" eaLnBrk="0" hangingPunct="0">
              <a:defRPr sz="1700" b="1">
                <a:solidFill>
                  <a:schemeClr val="tx1"/>
                </a:solidFill>
                <a:latin typeface="Arial" charset="0"/>
              </a:defRPr>
            </a:lvl3pPr>
            <a:lvl4pPr marL="1712296" indent="-244614" defTabSz="988648" eaLnBrk="0" hangingPunct="0">
              <a:defRPr sz="1700" b="1">
                <a:solidFill>
                  <a:schemeClr val="tx1"/>
                </a:solidFill>
                <a:latin typeface="Arial" charset="0"/>
              </a:defRPr>
            </a:lvl4pPr>
            <a:lvl5pPr marL="2201525" indent="-244614" defTabSz="988648" eaLnBrk="0" hangingPunct="0">
              <a:defRPr sz="1700" b="1">
                <a:solidFill>
                  <a:schemeClr val="tx1"/>
                </a:solidFill>
                <a:latin typeface="Arial" charset="0"/>
              </a:defRPr>
            </a:lvl5pPr>
            <a:lvl6pPr marL="2690751" indent="-244614" algn="ctr" defTabSz="988648" eaLnBrk="0" fontAlgn="base" hangingPunct="0">
              <a:spcBef>
                <a:spcPct val="50000"/>
              </a:spcBef>
              <a:spcAft>
                <a:spcPct val="0"/>
              </a:spcAft>
              <a:defRPr sz="1700" b="1">
                <a:solidFill>
                  <a:schemeClr val="tx1"/>
                </a:solidFill>
                <a:latin typeface="Arial" charset="0"/>
              </a:defRPr>
            </a:lvl6pPr>
            <a:lvl7pPr marL="3179979" indent="-244614" algn="ctr" defTabSz="988648" eaLnBrk="0" fontAlgn="base" hangingPunct="0">
              <a:spcBef>
                <a:spcPct val="50000"/>
              </a:spcBef>
              <a:spcAft>
                <a:spcPct val="0"/>
              </a:spcAft>
              <a:defRPr sz="1700" b="1">
                <a:solidFill>
                  <a:schemeClr val="tx1"/>
                </a:solidFill>
                <a:latin typeface="Arial" charset="0"/>
              </a:defRPr>
            </a:lvl7pPr>
            <a:lvl8pPr marL="3669207" indent="-244614" algn="ctr" defTabSz="988648" eaLnBrk="0" fontAlgn="base" hangingPunct="0">
              <a:spcBef>
                <a:spcPct val="50000"/>
              </a:spcBef>
              <a:spcAft>
                <a:spcPct val="0"/>
              </a:spcAft>
              <a:defRPr sz="1700" b="1">
                <a:solidFill>
                  <a:schemeClr val="tx1"/>
                </a:solidFill>
                <a:latin typeface="Arial" charset="0"/>
              </a:defRPr>
            </a:lvl8pPr>
            <a:lvl9pPr marL="4158434" indent="-244614" algn="ctr" defTabSz="988648" eaLnBrk="0" fontAlgn="base" hangingPunct="0">
              <a:spcBef>
                <a:spcPct val="50000"/>
              </a:spcBef>
              <a:spcAft>
                <a:spcPct val="0"/>
              </a:spcAft>
              <a:defRPr sz="1700" b="1">
                <a:solidFill>
                  <a:schemeClr val="tx1"/>
                </a:solidFill>
                <a:latin typeface="Arial" charset="0"/>
              </a:defRPr>
            </a:lvl9pPr>
          </a:lstStyle>
          <a:p>
            <a:pPr eaLnBrk="1" hangingPunct="1"/>
            <a:fld id="{8D14B1BB-D2BA-4E95-8375-805AF4EDB053}" type="slidenum">
              <a:rPr lang="en-US" sz="1300" b="0">
                <a:solidFill>
                  <a:prstClr val="black"/>
                </a:solidFill>
              </a:rPr>
              <a:pPr eaLnBrk="1" hangingPunct="1"/>
              <a:t>34</a:t>
            </a:fld>
            <a:endParaRPr lang="en-US" sz="1300" b="0">
              <a:solidFill>
                <a:prstClr val="black"/>
              </a:solidFill>
            </a:endParaRPr>
          </a:p>
        </p:txBody>
      </p:sp>
      <p:sp>
        <p:nvSpPr>
          <p:cNvPr id="204803" name="Rectangle 2"/>
          <p:cNvSpPr>
            <a:spLocks noGrp="1" noRot="1" noChangeAspect="1" noChangeArrowheads="1" noTextEdit="1"/>
          </p:cNvSpPr>
          <p:nvPr>
            <p:ph type="sldImg"/>
          </p:nvPr>
        </p:nvSpPr>
        <p:spPr>
          <a:xfrm>
            <a:off x="993775" y="766763"/>
            <a:ext cx="5114925" cy="3836987"/>
          </a:xfrm>
          <a:ln/>
        </p:spPr>
      </p:sp>
      <p:sp>
        <p:nvSpPr>
          <p:cNvPr id="204804" name="Rectangle 3"/>
          <p:cNvSpPr>
            <a:spLocks noGrp="1" noChangeArrowheads="1"/>
          </p:cNvSpPr>
          <p:nvPr>
            <p:ph type="body" idx="1"/>
          </p:nvPr>
        </p:nvSpPr>
        <p:spPr>
          <a:noFill/>
        </p:spPr>
        <p:txBody>
          <a:bodyPr lIns="97846" tIns="48922" rIns="97846" bIns="48922"/>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17" eaLnBrk="0" hangingPunct="0">
              <a:defRPr sz="3100" b="1">
                <a:solidFill>
                  <a:schemeClr val="tx1"/>
                </a:solidFill>
                <a:latin typeface="Arial" charset="0"/>
              </a:defRPr>
            </a:lvl1pPr>
            <a:lvl2pPr marL="742652" indent="-285635" defTabSz="988617" eaLnBrk="0" hangingPunct="0">
              <a:defRPr sz="3100" b="1">
                <a:solidFill>
                  <a:schemeClr val="tx1"/>
                </a:solidFill>
                <a:latin typeface="Arial" charset="0"/>
              </a:defRPr>
            </a:lvl2pPr>
            <a:lvl3pPr marL="1142540" indent="-228506" defTabSz="988617" eaLnBrk="0" hangingPunct="0">
              <a:defRPr sz="3100" b="1">
                <a:solidFill>
                  <a:schemeClr val="tx1"/>
                </a:solidFill>
                <a:latin typeface="Arial" charset="0"/>
              </a:defRPr>
            </a:lvl3pPr>
            <a:lvl4pPr marL="1599558" indent="-228506" defTabSz="988617" eaLnBrk="0" hangingPunct="0">
              <a:defRPr sz="3100" b="1">
                <a:solidFill>
                  <a:schemeClr val="tx1"/>
                </a:solidFill>
                <a:latin typeface="Arial" charset="0"/>
              </a:defRPr>
            </a:lvl4pPr>
            <a:lvl5pPr marL="2056573" indent="-228506" defTabSz="988617" eaLnBrk="0" hangingPunct="0">
              <a:defRPr sz="3100" b="1">
                <a:solidFill>
                  <a:schemeClr val="tx1"/>
                </a:solidFill>
                <a:latin typeface="Arial" charset="0"/>
              </a:defRPr>
            </a:lvl5pPr>
            <a:lvl6pPr marL="2513591" indent="-228506" defTabSz="988617" eaLnBrk="0" fontAlgn="base" hangingPunct="0">
              <a:spcBef>
                <a:spcPct val="0"/>
              </a:spcBef>
              <a:spcAft>
                <a:spcPct val="0"/>
              </a:spcAft>
              <a:defRPr sz="3100" b="1">
                <a:solidFill>
                  <a:schemeClr val="tx1"/>
                </a:solidFill>
                <a:latin typeface="Arial" charset="0"/>
              </a:defRPr>
            </a:lvl6pPr>
            <a:lvl7pPr marL="2970606" indent="-228506" defTabSz="988617" eaLnBrk="0" fontAlgn="base" hangingPunct="0">
              <a:spcBef>
                <a:spcPct val="0"/>
              </a:spcBef>
              <a:spcAft>
                <a:spcPct val="0"/>
              </a:spcAft>
              <a:defRPr sz="3100" b="1">
                <a:solidFill>
                  <a:schemeClr val="tx1"/>
                </a:solidFill>
                <a:latin typeface="Arial" charset="0"/>
              </a:defRPr>
            </a:lvl7pPr>
            <a:lvl8pPr marL="3427622" indent="-228506" defTabSz="988617" eaLnBrk="0" fontAlgn="base" hangingPunct="0">
              <a:spcBef>
                <a:spcPct val="0"/>
              </a:spcBef>
              <a:spcAft>
                <a:spcPct val="0"/>
              </a:spcAft>
              <a:defRPr sz="3100" b="1">
                <a:solidFill>
                  <a:schemeClr val="tx1"/>
                </a:solidFill>
                <a:latin typeface="Arial" charset="0"/>
              </a:defRPr>
            </a:lvl8pPr>
            <a:lvl9pPr marL="3884638" indent="-228506" defTabSz="988617" eaLnBrk="0" fontAlgn="base" hangingPunct="0">
              <a:spcBef>
                <a:spcPct val="0"/>
              </a:spcBef>
              <a:spcAft>
                <a:spcPct val="0"/>
              </a:spcAft>
              <a:defRPr sz="3100" b="1">
                <a:solidFill>
                  <a:schemeClr val="tx1"/>
                </a:solidFill>
                <a:latin typeface="Arial" charset="0"/>
              </a:defRPr>
            </a:lvl9pPr>
          </a:lstStyle>
          <a:p>
            <a:pPr eaLnBrk="1" hangingPunct="1"/>
            <a:fld id="{5AE9CB1D-EC66-46B4-AFD7-A6FD7CA61990}" type="slidenum">
              <a:rPr lang="en-US" sz="1300" b="0"/>
              <a:pPr eaLnBrk="1" hangingPunct="1"/>
              <a:t>1</a:t>
            </a:fld>
            <a:endParaRPr lang="en-US" sz="1300" b="0"/>
          </a:p>
        </p:txBody>
      </p:sp>
      <p:sp>
        <p:nvSpPr>
          <p:cNvPr id="128003" name="Rectangle 7"/>
          <p:cNvSpPr txBox="1">
            <a:spLocks noGrp="1" noChangeArrowheads="1"/>
          </p:cNvSpPr>
          <p:nvPr/>
        </p:nvSpPr>
        <p:spPr bwMode="auto">
          <a:xfrm>
            <a:off x="4021349" y="9718671"/>
            <a:ext cx="3079589" cy="512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80" tIns="49491" rIns="98980" bIns="49491" anchor="b"/>
          <a:lstStyle>
            <a:lvl1pPr defTabSz="923925" eaLnBrk="0" hangingPunct="0">
              <a:defRPr sz="3200" b="1">
                <a:solidFill>
                  <a:schemeClr val="tx1"/>
                </a:solidFill>
                <a:latin typeface="Arial" charset="0"/>
              </a:defRPr>
            </a:lvl1pPr>
            <a:lvl2pPr marL="742950" indent="-285750" defTabSz="923925" eaLnBrk="0" hangingPunct="0">
              <a:defRPr sz="3200" b="1">
                <a:solidFill>
                  <a:schemeClr val="tx1"/>
                </a:solidFill>
                <a:latin typeface="Arial" charset="0"/>
              </a:defRPr>
            </a:lvl2pPr>
            <a:lvl3pPr marL="1143000" indent="-228600" defTabSz="923925" eaLnBrk="0" hangingPunct="0">
              <a:defRPr sz="3200" b="1">
                <a:solidFill>
                  <a:schemeClr val="tx1"/>
                </a:solidFill>
                <a:latin typeface="Arial" charset="0"/>
              </a:defRPr>
            </a:lvl3pPr>
            <a:lvl4pPr marL="1600200" indent="-228600" defTabSz="923925" eaLnBrk="0" hangingPunct="0">
              <a:defRPr sz="3200" b="1">
                <a:solidFill>
                  <a:schemeClr val="tx1"/>
                </a:solidFill>
                <a:latin typeface="Arial" charset="0"/>
              </a:defRPr>
            </a:lvl4pPr>
            <a:lvl5pPr marL="2057400" indent="-228600" defTabSz="923925" eaLnBrk="0" hangingPunct="0">
              <a:defRPr sz="3200" b="1">
                <a:solidFill>
                  <a:schemeClr val="tx1"/>
                </a:solidFill>
                <a:latin typeface="Arial" charset="0"/>
              </a:defRPr>
            </a:lvl5pPr>
            <a:lvl6pPr marL="2514600" indent="-228600" defTabSz="923925" eaLnBrk="0" fontAlgn="base" hangingPunct="0">
              <a:spcBef>
                <a:spcPct val="0"/>
              </a:spcBef>
              <a:spcAft>
                <a:spcPct val="0"/>
              </a:spcAft>
              <a:defRPr sz="3200" b="1">
                <a:solidFill>
                  <a:schemeClr val="tx1"/>
                </a:solidFill>
                <a:latin typeface="Arial" charset="0"/>
              </a:defRPr>
            </a:lvl6pPr>
            <a:lvl7pPr marL="2971800" indent="-228600" defTabSz="923925" eaLnBrk="0" fontAlgn="base" hangingPunct="0">
              <a:spcBef>
                <a:spcPct val="0"/>
              </a:spcBef>
              <a:spcAft>
                <a:spcPct val="0"/>
              </a:spcAft>
              <a:defRPr sz="3200" b="1">
                <a:solidFill>
                  <a:schemeClr val="tx1"/>
                </a:solidFill>
                <a:latin typeface="Arial" charset="0"/>
              </a:defRPr>
            </a:lvl7pPr>
            <a:lvl8pPr marL="3429000" indent="-228600" defTabSz="923925" eaLnBrk="0" fontAlgn="base" hangingPunct="0">
              <a:spcBef>
                <a:spcPct val="0"/>
              </a:spcBef>
              <a:spcAft>
                <a:spcPct val="0"/>
              </a:spcAft>
              <a:defRPr sz="3200" b="1">
                <a:solidFill>
                  <a:schemeClr val="tx1"/>
                </a:solidFill>
                <a:latin typeface="Arial" charset="0"/>
              </a:defRPr>
            </a:lvl8pPr>
            <a:lvl9pPr marL="3886200" indent="-228600" defTabSz="923925" eaLnBrk="0" fontAlgn="base" hangingPunct="0">
              <a:spcBef>
                <a:spcPct val="0"/>
              </a:spcBef>
              <a:spcAft>
                <a:spcPct val="0"/>
              </a:spcAft>
              <a:defRPr sz="3200" b="1">
                <a:solidFill>
                  <a:schemeClr val="tx1"/>
                </a:solidFill>
                <a:latin typeface="Arial" charset="0"/>
              </a:defRPr>
            </a:lvl9pPr>
          </a:lstStyle>
          <a:p>
            <a:pPr algn="r" eaLnBrk="1" hangingPunct="1"/>
            <a:fld id="{3C5DC1F4-75F8-4AED-A494-2C1AF4F78273}" type="slidenum">
              <a:rPr lang="en-US" sz="1300" b="0"/>
              <a:pPr algn="r" eaLnBrk="1" hangingPunct="1"/>
              <a:t>1</a:t>
            </a:fld>
            <a:endParaRPr lang="en-US" sz="1300" b="0"/>
          </a:p>
        </p:txBody>
      </p:sp>
      <p:sp>
        <p:nvSpPr>
          <p:cNvPr id="128004" name="Rectangle 2"/>
          <p:cNvSpPr>
            <a:spLocks noGrp="1" noRot="1" noChangeAspect="1" noChangeArrowheads="1" noTextEdit="1"/>
          </p:cNvSpPr>
          <p:nvPr>
            <p:ph type="sldImg"/>
          </p:nvPr>
        </p:nvSpPr>
        <p:spPr>
          <a:xfrm>
            <a:off x="995363" y="768350"/>
            <a:ext cx="5111750" cy="3835400"/>
          </a:xfrm>
          <a:ln/>
        </p:spPr>
      </p:sp>
      <p:sp>
        <p:nvSpPr>
          <p:cNvPr id="128005" name="Rectangle 3"/>
          <p:cNvSpPr>
            <a:spLocks noGrp="1" noChangeArrowheads="1"/>
          </p:cNvSpPr>
          <p:nvPr>
            <p:ph type="body" idx="1"/>
          </p:nvPr>
        </p:nvSpPr>
        <p:spPr>
          <a:xfrm>
            <a:off x="712100" y="4862718"/>
            <a:ext cx="5678280" cy="460215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17" eaLnBrk="0" hangingPunct="0">
              <a:defRPr sz="3100" b="1">
                <a:solidFill>
                  <a:schemeClr val="tx1"/>
                </a:solidFill>
                <a:latin typeface="Arial" charset="0"/>
              </a:defRPr>
            </a:lvl1pPr>
            <a:lvl2pPr marL="742652" indent="-285635" defTabSz="988617" eaLnBrk="0" hangingPunct="0">
              <a:defRPr sz="3100" b="1">
                <a:solidFill>
                  <a:schemeClr val="tx1"/>
                </a:solidFill>
                <a:latin typeface="Arial" charset="0"/>
              </a:defRPr>
            </a:lvl2pPr>
            <a:lvl3pPr marL="1142540" indent="-228506" defTabSz="988617" eaLnBrk="0" hangingPunct="0">
              <a:defRPr sz="3100" b="1">
                <a:solidFill>
                  <a:schemeClr val="tx1"/>
                </a:solidFill>
                <a:latin typeface="Arial" charset="0"/>
              </a:defRPr>
            </a:lvl3pPr>
            <a:lvl4pPr marL="1599558" indent="-228506" defTabSz="988617" eaLnBrk="0" hangingPunct="0">
              <a:defRPr sz="3100" b="1">
                <a:solidFill>
                  <a:schemeClr val="tx1"/>
                </a:solidFill>
                <a:latin typeface="Arial" charset="0"/>
              </a:defRPr>
            </a:lvl4pPr>
            <a:lvl5pPr marL="2056573" indent="-228506" defTabSz="988617" eaLnBrk="0" hangingPunct="0">
              <a:defRPr sz="3100" b="1">
                <a:solidFill>
                  <a:schemeClr val="tx1"/>
                </a:solidFill>
                <a:latin typeface="Arial" charset="0"/>
              </a:defRPr>
            </a:lvl5pPr>
            <a:lvl6pPr marL="2513591" indent="-228506" defTabSz="988617" eaLnBrk="0" fontAlgn="base" hangingPunct="0">
              <a:spcBef>
                <a:spcPct val="0"/>
              </a:spcBef>
              <a:spcAft>
                <a:spcPct val="0"/>
              </a:spcAft>
              <a:defRPr sz="3100" b="1">
                <a:solidFill>
                  <a:schemeClr val="tx1"/>
                </a:solidFill>
                <a:latin typeface="Arial" charset="0"/>
              </a:defRPr>
            </a:lvl6pPr>
            <a:lvl7pPr marL="2970606" indent="-228506" defTabSz="988617" eaLnBrk="0" fontAlgn="base" hangingPunct="0">
              <a:spcBef>
                <a:spcPct val="0"/>
              </a:spcBef>
              <a:spcAft>
                <a:spcPct val="0"/>
              </a:spcAft>
              <a:defRPr sz="3100" b="1">
                <a:solidFill>
                  <a:schemeClr val="tx1"/>
                </a:solidFill>
                <a:latin typeface="Arial" charset="0"/>
              </a:defRPr>
            </a:lvl7pPr>
            <a:lvl8pPr marL="3427622" indent="-228506" defTabSz="988617" eaLnBrk="0" fontAlgn="base" hangingPunct="0">
              <a:spcBef>
                <a:spcPct val="0"/>
              </a:spcBef>
              <a:spcAft>
                <a:spcPct val="0"/>
              </a:spcAft>
              <a:defRPr sz="3100" b="1">
                <a:solidFill>
                  <a:schemeClr val="tx1"/>
                </a:solidFill>
                <a:latin typeface="Arial" charset="0"/>
              </a:defRPr>
            </a:lvl8pPr>
            <a:lvl9pPr marL="3884638" indent="-228506" defTabSz="988617" eaLnBrk="0" fontAlgn="base" hangingPunct="0">
              <a:spcBef>
                <a:spcPct val="0"/>
              </a:spcBef>
              <a:spcAft>
                <a:spcPct val="0"/>
              </a:spcAft>
              <a:defRPr sz="3100" b="1">
                <a:solidFill>
                  <a:schemeClr val="tx1"/>
                </a:solidFill>
                <a:latin typeface="Arial" charset="0"/>
              </a:defRPr>
            </a:lvl9pPr>
          </a:lstStyle>
          <a:p>
            <a:pPr eaLnBrk="1" hangingPunct="1"/>
            <a:fld id="{AB91861E-CF21-4392-9FB7-AA471DC8D57D}" type="slidenum">
              <a:rPr lang="en-US" sz="1300" b="0"/>
              <a:pPr eaLnBrk="1" hangingPunct="1"/>
              <a:t>2</a:t>
            </a:fld>
            <a:endParaRPr lang="en-US" sz="1300" b="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8617" eaLnBrk="0" hangingPunct="0">
              <a:defRPr sz="3100" b="1">
                <a:solidFill>
                  <a:schemeClr val="tx1"/>
                </a:solidFill>
                <a:latin typeface="Arial" charset="0"/>
              </a:defRPr>
            </a:lvl1pPr>
            <a:lvl2pPr marL="742652" indent="-285635" defTabSz="988617" eaLnBrk="0" hangingPunct="0">
              <a:defRPr sz="3100" b="1">
                <a:solidFill>
                  <a:schemeClr val="tx1"/>
                </a:solidFill>
                <a:latin typeface="Arial" charset="0"/>
              </a:defRPr>
            </a:lvl2pPr>
            <a:lvl3pPr marL="1142540" indent="-228506" defTabSz="988617" eaLnBrk="0" hangingPunct="0">
              <a:defRPr sz="3100" b="1">
                <a:solidFill>
                  <a:schemeClr val="tx1"/>
                </a:solidFill>
                <a:latin typeface="Arial" charset="0"/>
              </a:defRPr>
            </a:lvl3pPr>
            <a:lvl4pPr marL="1599558" indent="-228506" defTabSz="988617" eaLnBrk="0" hangingPunct="0">
              <a:defRPr sz="3100" b="1">
                <a:solidFill>
                  <a:schemeClr val="tx1"/>
                </a:solidFill>
                <a:latin typeface="Arial" charset="0"/>
              </a:defRPr>
            </a:lvl4pPr>
            <a:lvl5pPr marL="2056573" indent="-228506" defTabSz="988617" eaLnBrk="0" hangingPunct="0">
              <a:defRPr sz="3100" b="1">
                <a:solidFill>
                  <a:schemeClr val="tx1"/>
                </a:solidFill>
                <a:latin typeface="Arial" charset="0"/>
              </a:defRPr>
            </a:lvl5pPr>
            <a:lvl6pPr marL="2513591" indent="-228506" defTabSz="988617" eaLnBrk="0" fontAlgn="base" hangingPunct="0">
              <a:spcBef>
                <a:spcPct val="0"/>
              </a:spcBef>
              <a:spcAft>
                <a:spcPct val="0"/>
              </a:spcAft>
              <a:defRPr sz="3100" b="1">
                <a:solidFill>
                  <a:schemeClr val="tx1"/>
                </a:solidFill>
                <a:latin typeface="Arial" charset="0"/>
              </a:defRPr>
            </a:lvl6pPr>
            <a:lvl7pPr marL="2970606" indent="-228506" defTabSz="988617" eaLnBrk="0" fontAlgn="base" hangingPunct="0">
              <a:spcBef>
                <a:spcPct val="0"/>
              </a:spcBef>
              <a:spcAft>
                <a:spcPct val="0"/>
              </a:spcAft>
              <a:defRPr sz="3100" b="1">
                <a:solidFill>
                  <a:schemeClr val="tx1"/>
                </a:solidFill>
                <a:latin typeface="Arial" charset="0"/>
              </a:defRPr>
            </a:lvl7pPr>
            <a:lvl8pPr marL="3427622" indent="-228506" defTabSz="988617" eaLnBrk="0" fontAlgn="base" hangingPunct="0">
              <a:spcBef>
                <a:spcPct val="0"/>
              </a:spcBef>
              <a:spcAft>
                <a:spcPct val="0"/>
              </a:spcAft>
              <a:defRPr sz="3100" b="1">
                <a:solidFill>
                  <a:schemeClr val="tx1"/>
                </a:solidFill>
                <a:latin typeface="Arial" charset="0"/>
              </a:defRPr>
            </a:lvl8pPr>
            <a:lvl9pPr marL="3884638" indent="-228506" defTabSz="988617" eaLnBrk="0" fontAlgn="base" hangingPunct="0">
              <a:spcBef>
                <a:spcPct val="0"/>
              </a:spcBef>
              <a:spcAft>
                <a:spcPct val="0"/>
              </a:spcAft>
              <a:defRPr sz="3100" b="1">
                <a:solidFill>
                  <a:schemeClr val="tx1"/>
                </a:solidFill>
                <a:latin typeface="Arial" charset="0"/>
              </a:defRPr>
            </a:lvl9pPr>
          </a:lstStyle>
          <a:p>
            <a:pPr eaLnBrk="1" hangingPunct="1"/>
            <a:fld id="{E9596B5C-E48A-452B-A22A-F548865691BF}" type="slidenum">
              <a:rPr lang="en-US" sz="1300" b="0">
                <a:solidFill>
                  <a:srgbClr val="000000"/>
                </a:solidFill>
              </a:rPr>
              <a:pPr eaLnBrk="1" hangingPunct="1"/>
              <a:t>3</a:t>
            </a:fld>
            <a:endParaRPr lang="en-US" sz="1300" b="0">
              <a:solidFill>
                <a:srgbClr val="000000"/>
              </a:solidFill>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xfrm>
            <a:off x="977900" y="754063"/>
            <a:ext cx="5149850" cy="3862387"/>
          </a:xfrm>
          <a:ln/>
        </p:spPr>
      </p:sp>
      <p:sp>
        <p:nvSpPr>
          <p:cNvPr id="78851" name="Rectangle 3"/>
          <p:cNvSpPr>
            <a:spLocks noGrp="1" noChangeArrowheads="1"/>
          </p:cNvSpPr>
          <p:nvPr>
            <p:ph type="body" idx="1"/>
          </p:nvPr>
        </p:nvSpPr>
        <p:spPr>
          <a:xfrm>
            <a:off x="948402" y="4866971"/>
            <a:ext cx="5205671" cy="46086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26204" y="796834"/>
            <a:ext cx="4848425" cy="3865343"/>
          </a:xfrm>
          <a:ln/>
        </p:spPr>
      </p:sp>
      <p:sp>
        <p:nvSpPr>
          <p:cNvPr id="113667" name="Rectangle 3"/>
          <p:cNvSpPr>
            <a:spLocks noGrp="1" noChangeArrowheads="1"/>
          </p:cNvSpPr>
          <p:nvPr>
            <p:ph type="body" idx="1"/>
          </p:nvPr>
        </p:nvSpPr>
        <p:spPr>
          <a:xfrm>
            <a:off x="932190" y="4889655"/>
            <a:ext cx="5238095" cy="4545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960438" y="744538"/>
            <a:ext cx="5202237" cy="3902075"/>
          </a:xfrm>
          <a:ln/>
        </p:spPr>
      </p:sp>
      <p:sp>
        <p:nvSpPr>
          <p:cNvPr id="115715" name="Rectangle 3"/>
          <p:cNvSpPr>
            <a:spLocks noGrp="1" noChangeArrowheads="1"/>
          </p:cNvSpPr>
          <p:nvPr>
            <p:ph type="body" idx="1"/>
          </p:nvPr>
        </p:nvSpPr>
        <p:spPr>
          <a:xfrm>
            <a:off x="951646" y="4896635"/>
            <a:ext cx="5210534" cy="456333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974725" y="796925"/>
            <a:ext cx="5151438" cy="3865563"/>
          </a:xfrm>
          <a:ln/>
        </p:spPr>
      </p:sp>
      <p:sp>
        <p:nvSpPr>
          <p:cNvPr id="96259" name="Rectangle 3"/>
          <p:cNvSpPr>
            <a:spLocks noGrp="1" noChangeArrowheads="1"/>
          </p:cNvSpPr>
          <p:nvPr>
            <p:ph type="body" idx="1"/>
          </p:nvPr>
        </p:nvSpPr>
        <p:spPr>
          <a:xfrm>
            <a:off x="932192" y="4889656"/>
            <a:ext cx="5238094" cy="45458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mepartnership.org/sites/GREATLAKES/index.asp" TargetMode="External"/><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0.jpeg"/><Relationship Id="rId7" Type="http://schemas.openxmlformats.org/officeDocument/2006/relationships/image" Target="../media/image23.png"/><Relationship Id="rId2" Type="http://schemas.openxmlformats.org/officeDocument/2006/relationships/image" Target="../media/image19.jpeg"/><Relationship Id="rId1" Type="http://schemas.openxmlformats.org/officeDocument/2006/relationships/slideMaster" Target="../slideMasters/slideMaster5.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21.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9.xml"/><Relationship Id="rId4" Type="http://schemas.openxmlformats.org/officeDocument/2006/relationships/image" Target="../media/image1.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www.mepartnership.org/sites/GREATLAKES/index.asp" TargetMode="External"/><Relationship Id="rId2" Type="http://schemas.openxmlformats.org/officeDocument/2006/relationships/image" Target="../media/image3.jpeg"/><Relationship Id="rId1" Type="http://schemas.openxmlformats.org/officeDocument/2006/relationships/slideMaster" Target="../slideMasters/slideMaster10.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0.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3" Type="http://schemas.openxmlformats.org/officeDocument/2006/relationships/hyperlink" Target="http://www.mepartnership.org/sites/GREATLAKES/index.asp" TargetMode="External"/><Relationship Id="rId2" Type="http://schemas.openxmlformats.org/officeDocument/2006/relationships/image" Target="../media/image3.jpeg"/><Relationship Id="rId1" Type="http://schemas.openxmlformats.org/officeDocument/2006/relationships/slideMaster" Target="../slideMasters/slideMaster1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jpe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32" descr="Lake Superi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 y="0"/>
            <a:ext cx="858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9"/>
          <p:cNvSpPr>
            <a:spLocks noChangeArrowheads="1"/>
          </p:cNvSpPr>
          <p:nvPr userDrawn="1"/>
        </p:nvSpPr>
        <p:spPr bwMode="auto">
          <a:xfrm>
            <a:off x="200025" y="0"/>
            <a:ext cx="8953500" cy="6858000"/>
          </a:xfrm>
          <a:prstGeom prst="rect">
            <a:avLst/>
          </a:prstGeom>
          <a:solidFill>
            <a:srgbClr val="1D9DD4">
              <a:alpha val="43921"/>
            </a:srgbClr>
          </a:solidFill>
          <a:ln w="76200">
            <a:noFill/>
            <a:miter lim="800000"/>
            <a:headEnd/>
            <a:tailEnd/>
          </a:ln>
        </p:spPr>
        <p:txBody>
          <a:bodyPr wrap="none" lIns="91414" tIns="45706" rIns="91414" bIns="45706" anchor="ctr"/>
          <a:lstStyle/>
          <a:p>
            <a:pPr>
              <a:defRPr/>
            </a:pPr>
            <a:endParaRPr lang="en-US"/>
          </a:p>
        </p:txBody>
      </p:sp>
      <p:grpSp>
        <p:nvGrpSpPr>
          <p:cNvPr id="6" name="Group 26"/>
          <p:cNvGrpSpPr>
            <a:grpSpLocks/>
          </p:cNvGrpSpPr>
          <p:nvPr userDrawn="1"/>
        </p:nvGrpSpPr>
        <p:grpSpPr bwMode="auto">
          <a:xfrm>
            <a:off x="511175" y="0"/>
            <a:ext cx="1804988" cy="1857375"/>
            <a:chOff x="2390" y="135"/>
            <a:chExt cx="1137" cy="1170"/>
          </a:xfrm>
        </p:grpSpPr>
        <p:pic>
          <p:nvPicPr>
            <p:cNvPr id="7" name="Picture 27" descr="MEP Northeast/Great Lake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5" y="651"/>
              <a:ext cx="97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8"/>
            <p:cNvSpPr txBox="1">
              <a:spLocks noChangeArrowheads="1"/>
            </p:cNvSpPr>
            <p:nvPr userDrawn="1"/>
          </p:nvSpPr>
          <p:spPr bwMode="auto">
            <a:xfrm>
              <a:off x="2390" y="135"/>
              <a:ext cx="1137" cy="553"/>
            </a:xfrm>
            <a:prstGeom prst="rect">
              <a:avLst/>
            </a:prstGeom>
            <a:noFill/>
            <a:ln w="6350">
              <a:noFill/>
              <a:miter lim="800000"/>
              <a:headEnd/>
              <a:tailEnd/>
            </a:ln>
          </p:spPr>
          <p:txBody>
            <a:bodyPr>
              <a:spAutoFit/>
            </a:bodyPr>
            <a:lstStyle/>
            <a:p>
              <a:pPr>
                <a:spcBef>
                  <a:spcPct val="50000"/>
                </a:spcBef>
                <a:defRPr/>
              </a:pPr>
              <a:r>
                <a:rPr lang="en-US" sz="1700"/>
                <a:t>Minnesota</a:t>
              </a:r>
              <a:br>
                <a:rPr lang="en-US" sz="1700"/>
              </a:br>
              <a:r>
                <a:rPr lang="en-US" sz="1700"/>
                <a:t>Environmental</a:t>
              </a:r>
              <a:br>
                <a:rPr lang="en-US" sz="1700"/>
              </a:br>
              <a:r>
                <a:rPr lang="en-US" sz="1700"/>
                <a:t>Partnership</a:t>
              </a:r>
            </a:p>
          </p:txBody>
        </p:sp>
      </p:grpSp>
      <p:grpSp>
        <p:nvGrpSpPr>
          <p:cNvPr id="15" name="Group 14"/>
          <p:cNvGrpSpPr/>
          <p:nvPr userDrawn="1"/>
        </p:nvGrpSpPr>
        <p:grpSpPr>
          <a:xfrm>
            <a:off x="0" y="0"/>
            <a:ext cx="561975" cy="6858000"/>
            <a:chOff x="0" y="0"/>
            <a:chExt cx="561975" cy="6858000"/>
          </a:xfrm>
        </p:grpSpPr>
        <p:sp>
          <p:nvSpPr>
            <p:cNvPr id="4"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p>
          </p:txBody>
        </p:sp>
        <p:sp>
          <p:nvSpPr>
            <p:cNvPr id="5"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p>
          </p:txBody>
        </p:sp>
        <p:sp>
          <p:nvSpPr>
            <p:cNvPr id="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p>
          </p:txBody>
        </p:sp>
      </p:grpSp>
      <p:pic>
        <p:nvPicPr>
          <p:cNvPr id="10" name="Picture 35" descr="FM3-Logo 2"/>
          <p:cNvPicPr>
            <a:picLocks noChangeAspect="1" noChangeArrowheads="1"/>
          </p:cNvPicPr>
          <p:nvPr userDrawn="1"/>
        </p:nvPicPr>
        <p:blipFill>
          <a:blip r:embed="rId5">
            <a:extLst>
              <a:ext uri="{28A0092B-C50C-407E-A947-70E740481C1C}">
                <a14:useLocalDpi xmlns:a14="http://schemas.microsoft.com/office/drawing/2010/main" val="0"/>
              </a:ext>
            </a:extLst>
          </a:blip>
          <a:srcRect t="27693"/>
          <a:stretch>
            <a:fillRect/>
          </a:stretch>
        </p:blipFill>
        <p:spPr bwMode="auto">
          <a:xfrm>
            <a:off x="1446213" y="5803900"/>
            <a:ext cx="35988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userDrawn="1"/>
        </p:nvSpPr>
        <p:spPr bwMode="auto">
          <a:xfrm>
            <a:off x="3611563" y="5068888"/>
            <a:ext cx="2473325" cy="265112"/>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1100" b="0" dirty="0" smtClean="0">
                <a:solidFill>
                  <a:schemeClr val="bg1"/>
                </a:solidFill>
              </a:rPr>
              <a:t>220-3590</a:t>
            </a:r>
            <a:endParaRPr lang="en-US" sz="1100" b="0" dirty="0">
              <a:solidFill>
                <a:schemeClr val="bg1"/>
              </a:solidFill>
            </a:endParaRPr>
          </a:p>
        </p:txBody>
      </p:sp>
      <p:sp>
        <p:nvSpPr>
          <p:cNvPr id="12" name="Text Box 13"/>
          <p:cNvSpPr txBox="1">
            <a:spLocks noChangeArrowheads="1"/>
          </p:cNvSpPr>
          <p:nvPr userDrawn="1"/>
        </p:nvSpPr>
        <p:spPr bwMode="auto">
          <a:xfrm>
            <a:off x="1966913" y="1600200"/>
            <a:ext cx="5661025" cy="2166938"/>
          </a:xfrm>
          <a:prstGeom prst="rect">
            <a:avLst/>
          </a:prstGeom>
          <a:noFill/>
          <a:ln w="9525">
            <a:noFill/>
            <a:miter lim="800000"/>
            <a:headEnd/>
            <a:tailEnd/>
          </a:ln>
        </p:spPr>
        <p:txBody>
          <a:bodyPr lIns="91414" tIns="45706" rIns="91414" bIns="45706">
            <a:spAutoFit/>
          </a:bodyPr>
          <a:lstStyle/>
          <a:p>
            <a:pPr algn="ctr" eaLnBrk="0" hangingPunct="0">
              <a:lnSpc>
                <a:spcPct val="95000"/>
              </a:lnSpc>
              <a:defRPr/>
            </a:pPr>
            <a:r>
              <a:rPr lang="fr-FR" sz="4700" dirty="0" smtClean="0">
                <a:effectLst>
                  <a:outerShdw blurRad="38100" dist="38100" dir="2700000" algn="tl">
                    <a:srgbClr val="000000">
                      <a:alpha val="43137"/>
                    </a:srgbClr>
                  </a:outerShdw>
                </a:effectLst>
                <a:cs typeface="Times New Roman" pitchFamily="18" charset="0"/>
              </a:rPr>
              <a:t>2013 Minnesota </a:t>
            </a:r>
            <a:r>
              <a:rPr lang="fr-FR" sz="4700" dirty="0" err="1">
                <a:effectLst>
                  <a:outerShdw blurRad="38100" dist="38100" dir="2700000" algn="tl">
                    <a:srgbClr val="000000">
                      <a:alpha val="43137"/>
                    </a:srgbClr>
                  </a:outerShdw>
                </a:effectLst>
                <a:cs typeface="Times New Roman" pitchFamily="18" charset="0"/>
              </a:rPr>
              <a:t>Environmental</a:t>
            </a:r>
            <a:r>
              <a:rPr lang="fr-FR" sz="4700" dirty="0">
                <a:effectLst>
                  <a:outerShdw blurRad="38100" dist="38100" dir="2700000" algn="tl">
                    <a:srgbClr val="000000">
                      <a:alpha val="43137"/>
                    </a:srgbClr>
                  </a:outerShdw>
                </a:effectLst>
                <a:cs typeface="Times New Roman" pitchFamily="18" charset="0"/>
              </a:rPr>
              <a:t> </a:t>
            </a:r>
            <a:r>
              <a:rPr lang="fr-FR" sz="4700" dirty="0" err="1">
                <a:effectLst>
                  <a:outerShdw blurRad="38100" dist="38100" dir="2700000" algn="tl">
                    <a:srgbClr val="000000">
                      <a:alpha val="43137"/>
                    </a:srgbClr>
                  </a:outerShdw>
                </a:effectLst>
                <a:cs typeface="Times New Roman" pitchFamily="18" charset="0"/>
              </a:rPr>
              <a:t>Priorities</a:t>
            </a:r>
            <a:r>
              <a:rPr lang="fr-FR" sz="4700" dirty="0">
                <a:effectLst>
                  <a:outerShdw blurRad="38100" dist="38100" dir="2700000" algn="tl">
                    <a:srgbClr val="000000">
                      <a:alpha val="43137"/>
                    </a:srgbClr>
                  </a:outerShdw>
                </a:effectLst>
                <a:cs typeface="Times New Roman" pitchFamily="18" charset="0"/>
              </a:rPr>
              <a:t> Survey</a:t>
            </a:r>
            <a:endParaRPr lang="en-US" sz="4700" dirty="0">
              <a:effectLst>
                <a:outerShdw blurRad="38100" dist="38100" dir="2700000" algn="tl">
                  <a:srgbClr val="000000">
                    <a:alpha val="43137"/>
                  </a:srgbClr>
                </a:outerShdw>
              </a:effectLst>
              <a:cs typeface="Times New Roman" pitchFamily="18" charset="0"/>
            </a:endParaRPr>
          </a:p>
        </p:txBody>
      </p:sp>
      <p:sp>
        <p:nvSpPr>
          <p:cNvPr id="13" name="Text Box 38"/>
          <p:cNvSpPr txBox="1">
            <a:spLocks noChangeArrowheads="1"/>
          </p:cNvSpPr>
          <p:nvPr userDrawn="1"/>
        </p:nvSpPr>
        <p:spPr bwMode="auto">
          <a:xfrm>
            <a:off x="1657350" y="4078288"/>
            <a:ext cx="6381750" cy="708025"/>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2000" b="0" i="1" dirty="0">
                <a:solidFill>
                  <a:schemeClr val="bg1"/>
                </a:solidFill>
              </a:rPr>
              <a:t>Key Findings from Interviews Conducted</a:t>
            </a:r>
            <a:br>
              <a:rPr lang="en-US" sz="2000" b="0" i="1" dirty="0">
                <a:solidFill>
                  <a:schemeClr val="bg1"/>
                </a:solidFill>
              </a:rPr>
            </a:br>
            <a:r>
              <a:rPr lang="en-US" sz="2000" b="0" i="1" dirty="0">
                <a:solidFill>
                  <a:schemeClr val="bg1"/>
                </a:solidFill>
              </a:rPr>
              <a:t> January </a:t>
            </a:r>
            <a:r>
              <a:rPr lang="en-US" sz="2000" b="0" i="1" dirty="0" smtClean="0">
                <a:solidFill>
                  <a:schemeClr val="bg1"/>
                </a:solidFill>
              </a:rPr>
              <a:t>6-8, 2013</a:t>
            </a:r>
            <a:endParaRPr lang="en-US" sz="2000" b="0" i="1" dirty="0">
              <a:solidFill>
                <a:schemeClr val="bg1"/>
              </a:solidFill>
            </a:endParaRPr>
          </a:p>
        </p:txBody>
      </p:sp>
      <p:pic>
        <p:nvPicPr>
          <p:cNvPr id="14" name="Picture 21" descr="pos_logo_stckd_colo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2950" t="32100" r="12251" b="32001"/>
          <a:stretch>
            <a:fillRect/>
          </a:stretch>
        </p:blipFill>
        <p:spPr bwMode="auto">
          <a:xfrm>
            <a:off x="5227638" y="5891213"/>
            <a:ext cx="34020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824048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30185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469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303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87280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59592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9985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449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28771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28287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18780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254" y="274637"/>
            <a:ext cx="8427493" cy="1143000"/>
          </a:xfrm>
          <a:prstGeom prst="rect">
            <a:avLst/>
          </a:prstGeom>
        </p:spPr>
        <p:txBody>
          <a:bodyPr lIns="91414" tIns="45706" rIns="91414" bIns="45706"/>
          <a:lstStyle>
            <a:lvl1pPr>
              <a:defRPr sz="3800" b="1"/>
            </a:lvl1pPr>
          </a:lstStyle>
          <a:p>
            <a:r>
              <a:rPr lang="en-US" dirty="0" smtClean="0"/>
              <a:t>Click to edit Master title style</a:t>
            </a:r>
            <a:endParaRPr lang="en-US" dirty="0"/>
          </a:p>
        </p:txBody>
      </p:sp>
      <p:sp>
        <p:nvSpPr>
          <p:cNvPr id="3" name="Content Placeholder 2"/>
          <p:cNvSpPr>
            <a:spLocks noGrp="1"/>
          </p:cNvSpPr>
          <p:nvPr>
            <p:ph idx="1"/>
          </p:nvPr>
        </p:nvSpPr>
        <p:spPr>
          <a:xfrm>
            <a:off x="358254" y="1129085"/>
            <a:ext cx="8427493" cy="5287618"/>
          </a:xfrm>
          <a:prstGeom prst="rect">
            <a:avLst/>
          </a:prstGeom>
        </p:spPr>
        <p:txBody>
          <a:bodyPr lIns="91414" tIns="45706" rIns="91414" bIns="45706"/>
          <a:lstStyle>
            <a:lvl1pPr marL="341313" indent="-341313">
              <a:buClr>
                <a:schemeClr val="accent1"/>
              </a:buClr>
              <a:buSzPct val="111000"/>
              <a:buFont typeface="Wingdings" pitchFamily="2" charset="2"/>
              <a:buChar char="§"/>
              <a:defRPr sz="2800"/>
            </a:lvl1pPr>
            <a:lvl2pPr marL="741363" indent="-284163">
              <a:buClr>
                <a:schemeClr val="accent1"/>
              </a:buClr>
              <a:buSzPct val="111000"/>
              <a:buFont typeface="Wingdings" pitchFamily="2" charset="2"/>
              <a:buChar char="§"/>
              <a:defRPr sz="2400"/>
            </a:lvl2pPr>
            <a:lvl3pPr marL="1141413" indent="-227013">
              <a:buClr>
                <a:schemeClr val="accent1"/>
              </a:buClr>
              <a:buSzPct val="111000"/>
              <a:buFont typeface="Wingdings" pitchFamily="2" charset="2"/>
              <a:buChar char="§"/>
              <a:defRPr sz="2400"/>
            </a:lvl3pPr>
            <a:lvl4pPr marL="1598613" indent="-227013">
              <a:buClr>
                <a:schemeClr val="accent1"/>
              </a:buClr>
              <a:buSzPct val="111000"/>
              <a:buFont typeface="Wingdings" pitchFamily="2" charset="2"/>
              <a:buChar char="§"/>
              <a:defRPr sz="1800"/>
            </a:lvl4pPr>
            <a:lvl5pPr marL="2055813" indent="-227013">
              <a:buClr>
                <a:schemeClr val="accent1"/>
              </a:buClr>
              <a:buSzPct val="111000"/>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27858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594860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93359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895747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0842205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570991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52122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9110637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08391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113893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633257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2" name="Title 1"/>
          <p:cNvSpPr>
            <a:spLocks noGrp="1"/>
          </p:cNvSpPr>
          <p:nvPr>
            <p:ph type="title"/>
          </p:nvPr>
        </p:nvSpPr>
        <p:spPr>
          <a:xfrm>
            <a:off x="151075" y="274637"/>
            <a:ext cx="8841850" cy="1143000"/>
          </a:xfrm>
          <a:prstGeom prst="rect">
            <a:avLst/>
          </a:prstGeom>
        </p:spPr>
        <p:txBody>
          <a:bodyPr lIns="91414" tIns="45706" rIns="91414" bIns="45706"/>
          <a:lstStyle>
            <a:lvl1pPr>
              <a:defRPr sz="2800" b="1">
                <a:solidFill>
                  <a:schemeClr val="tx1"/>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030538" y="6369158"/>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14946796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131631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089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1459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303601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5150303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070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2235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457168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637934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083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For Language">
    <p:spTree>
      <p:nvGrpSpPr>
        <p:cNvPr id="1" name=""/>
        <p:cNvGrpSpPr/>
        <p:nvPr/>
      </p:nvGrpSpPr>
      <p:grpSpPr>
        <a:xfrm>
          <a:off x="0" y="0"/>
          <a:ext cx="0" cy="0"/>
          <a:chOff x="0" y="0"/>
          <a:chExt cx="0" cy="0"/>
        </a:xfrm>
      </p:grpSpPr>
      <p:sp>
        <p:nvSpPr>
          <p:cNvPr id="2" name="Title 1"/>
          <p:cNvSpPr>
            <a:spLocks noGrp="1"/>
          </p:cNvSpPr>
          <p:nvPr>
            <p:ph type="title"/>
          </p:nvPr>
        </p:nvSpPr>
        <p:spPr>
          <a:xfrm>
            <a:off x="135172" y="194172"/>
            <a:ext cx="8873656" cy="1143000"/>
          </a:xfrm>
          <a:prstGeom prst="rect">
            <a:avLst/>
          </a:prstGeom>
        </p:spPr>
        <p:txBody>
          <a:bodyPr lIns="91414" tIns="45706" rIns="91414" bIns="45706"/>
          <a:lstStyle>
            <a:lvl1pPr>
              <a:defRPr sz="2800" b="1">
                <a:solidFill>
                  <a:schemeClr val="tx1"/>
                </a:solidFill>
                <a:latin typeface="+mj-lt"/>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3030538" y="6361207"/>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42231942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6" name="Picture 3"/>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 name="Rectangle 2"/>
          <p:cNvSpPr/>
          <p:nvPr userDrawn="1"/>
        </p:nvSpPr>
        <p:spPr bwMode="white">
          <a:xfrm>
            <a:off x="47625" y="4419600"/>
            <a:ext cx="3352800" cy="685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2" name="Rectangle 1"/>
          <p:cNvSpPr/>
          <p:nvPr userDrawn="1"/>
        </p:nvSpPr>
        <p:spPr>
          <a:xfrm>
            <a:off x="3429000" y="0"/>
            <a:ext cx="5715000" cy="6858000"/>
          </a:xfrm>
          <a:prstGeom prst="rect">
            <a:avLst/>
          </a:prstGeom>
          <a:solidFill>
            <a:srgbClr val="002060"/>
          </a:solidFill>
          <a:ln w="69850">
            <a:solidFill>
              <a:srgbClr val="921D1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cxnSp>
        <p:nvCxnSpPr>
          <p:cNvPr id="7" name="Straight Connector 6"/>
          <p:cNvCxnSpPr/>
          <p:nvPr userDrawn="1"/>
        </p:nvCxnSpPr>
        <p:spPr bwMode="white">
          <a:xfrm>
            <a:off x="3665220" y="2085975"/>
            <a:ext cx="524256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0" y="4391025"/>
            <a:ext cx="3645413" cy="794005"/>
          </a:xfrm>
          <a:prstGeom prst="rect">
            <a:avLst/>
          </a:prstGeom>
        </p:spPr>
      </p:pic>
    </p:spTree>
    <p:extLst>
      <p:ext uri="{BB962C8B-B14F-4D97-AF65-F5344CB8AC3E}">
        <p14:creationId xmlns:p14="http://schemas.microsoft.com/office/powerpoint/2010/main" val="22573505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POS ">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6013304"/>
            <a:ext cx="9144000" cy="440108"/>
          </a:xfrm>
          <a:prstGeom prst="rect">
            <a:avLst/>
          </a:prstGeom>
        </p:spPr>
        <p:txBody>
          <a:bodyPr anchor="ctr"/>
          <a:lstStyle>
            <a:lvl1pPr marL="0" indent="0">
              <a:buNone/>
              <a:defRPr sz="1000" i="1">
                <a:solidFill>
                  <a:schemeClr val="tx1"/>
                </a:solidFill>
              </a:defRPr>
            </a:lvl1pPr>
          </a:lstStyle>
          <a:p>
            <a:pPr lvl="0"/>
            <a:r>
              <a:rPr lang="en-US" dirty="0" smtClean="0"/>
              <a:t>Click to edit Master text styles</a:t>
            </a:r>
          </a:p>
        </p:txBody>
      </p:sp>
      <p:sp>
        <p:nvSpPr>
          <p:cNvPr id="5" name="Rectangle 85"/>
          <p:cNvSpPr>
            <a:spLocks noChangeArrowheads="1"/>
          </p:cNvSpPr>
          <p:nvPr userDrawn="1"/>
        </p:nvSpPr>
        <p:spPr bwMode="auto">
          <a:xfrm>
            <a:off x="0" y="6472518"/>
            <a:ext cx="9144000" cy="38548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b="0">
              <a:solidFill>
                <a:srgbClr val="000000"/>
              </a:solidFill>
              <a:latin typeface="Arial"/>
            </a:endParaRP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fontAlgn="auto">
              <a:spcBef>
                <a:spcPct val="50000"/>
              </a:spcBef>
              <a:spcAft>
                <a:spcPts val="0"/>
              </a:spcAft>
            </a:pPr>
            <a:fld id="{1748490F-2088-4798-94E4-9235526F0353}" type="slidenum">
              <a:rPr lang="en-US" sz="1000" b="0" i="1">
                <a:solidFill>
                  <a:srgbClr val="FFFFFF"/>
                </a:solidFill>
                <a:latin typeface="Arial" charset="0"/>
              </a:rPr>
              <a:pPr algn="r" fontAlgn="auto">
                <a:spcBef>
                  <a:spcPct val="50000"/>
                </a:spcBef>
                <a:spcAft>
                  <a:spcPts val="0"/>
                </a:spcAft>
              </a:pPr>
              <a:t>‹#›</a:t>
            </a:fld>
            <a:endParaRPr lang="en-US" sz="1000" b="0" i="1" dirty="0">
              <a:solidFill>
                <a:srgbClr val="FFFFFF"/>
              </a:solidFill>
              <a:latin typeface="Arial" charset="0"/>
            </a:endParaRPr>
          </a:p>
        </p:txBody>
      </p:sp>
      <p:sp>
        <p:nvSpPr>
          <p:cNvPr id="8" name="Text Box 74"/>
          <p:cNvSpPr txBox="1">
            <a:spLocks noChangeArrowheads="1"/>
          </p:cNvSpPr>
          <p:nvPr userDrawn="1"/>
        </p:nvSpPr>
        <p:spPr bwMode="auto">
          <a:xfrm>
            <a:off x="1947995" y="6499624"/>
            <a:ext cx="67556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fontAlgn="auto">
              <a:spcBef>
                <a:spcPct val="50000"/>
              </a:spcBef>
              <a:spcAft>
                <a:spcPts val="0"/>
              </a:spcAft>
            </a:pPr>
            <a:r>
              <a:rPr lang="en-US" dirty="0" smtClean="0">
                <a:solidFill>
                  <a:srgbClr val="FFFFFF"/>
                </a:solidFill>
              </a:rPr>
              <a:t>Key Findings: Public Opinion Strategies Election Night Survey</a:t>
            </a:r>
          </a:p>
        </p:txBody>
      </p:sp>
      <p:pic>
        <p:nvPicPr>
          <p:cNvPr id="11" name="Picture 26" descr="pos_logo_stckd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2926" t="22701" r="12544" b="25726"/>
          <a:stretch>
            <a:fillRect/>
          </a:stretch>
        </p:blipFill>
        <p:spPr bwMode="auto">
          <a:xfrm>
            <a:off x="0" y="6454798"/>
            <a:ext cx="1927411" cy="40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180178"/>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FM3">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5950549"/>
            <a:ext cx="9144000"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fontAlgn="auto">
              <a:spcBef>
                <a:spcPct val="50000"/>
              </a:spcBef>
              <a:spcAft>
                <a:spcPts val="0"/>
              </a:spcAft>
            </a:pPr>
            <a:fld id="{1748490F-2088-4798-94E4-9235526F0353}" type="slidenum">
              <a:rPr lang="en-US" sz="1000" b="0" i="1">
                <a:solidFill>
                  <a:srgbClr val="FFFFFF"/>
                </a:solidFill>
                <a:latin typeface="Arial" charset="0"/>
              </a:rPr>
              <a:pPr algn="r" fontAlgn="auto">
                <a:spcBef>
                  <a:spcPct val="50000"/>
                </a:spcBef>
                <a:spcAft>
                  <a:spcPts val="0"/>
                </a:spcAft>
              </a:pPr>
              <a:t>‹#›</a:t>
            </a:fld>
            <a:endParaRPr lang="en-US" sz="1000" b="0" i="1" dirty="0">
              <a:solidFill>
                <a:srgbClr val="FFFFFF"/>
              </a:solidFill>
              <a:latin typeface="Arial" charset="0"/>
            </a:endParaRPr>
          </a:p>
        </p:txBody>
      </p:sp>
    </p:spTree>
    <p:extLst>
      <p:ext uri="{BB962C8B-B14F-4D97-AF65-F5344CB8AC3E}">
        <p14:creationId xmlns:p14="http://schemas.microsoft.com/office/powerpoint/2010/main" val="3238080262"/>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FM3 &amp; POS">
    <p:spTree>
      <p:nvGrpSpPr>
        <p:cNvPr id="1" name=""/>
        <p:cNvGrpSpPr/>
        <p:nvPr/>
      </p:nvGrpSpPr>
      <p:grpSpPr>
        <a:xfrm>
          <a:off x="0" y="0"/>
          <a:ext cx="0" cy="0"/>
          <a:chOff x="0" y="0"/>
          <a:chExt cx="0" cy="0"/>
        </a:xfrm>
      </p:grpSpPr>
      <p:sp>
        <p:nvSpPr>
          <p:cNvPr id="2" name="Title 1"/>
          <p:cNvSpPr>
            <a:spLocks noGrp="1"/>
          </p:cNvSpPr>
          <p:nvPr>
            <p:ph type="title"/>
          </p:nvPr>
        </p:nvSpPr>
        <p:spPr>
          <a:xfrm>
            <a:off x="123825" y="195401"/>
            <a:ext cx="8905875" cy="1143000"/>
          </a:xfrm>
          <a:prstGeom prst="rect">
            <a:avLst/>
          </a:prstGeom>
        </p:spPr>
        <p:txBody>
          <a:bodyPr anchor="t" anchorCtr="1"/>
          <a:lstStyle>
            <a:lvl1pPr>
              <a:defRPr sz="2900" b="1">
                <a:solidFill>
                  <a:schemeClr val="accent1">
                    <a:lumMod val="50000"/>
                  </a:schemeClr>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2019301" y="6438900"/>
            <a:ext cx="6734176" cy="371475"/>
          </a:xfrm>
          <a:prstGeom prst="rect">
            <a:avLst/>
          </a:prstGeom>
        </p:spPr>
        <p:txBody>
          <a:bodyPr anchor="ctr"/>
          <a:lstStyle>
            <a:lvl1pPr marL="0" indent="0" algn="l">
              <a:buNone/>
              <a:defRPr sz="800" i="1">
                <a:solidFill>
                  <a:schemeClr val="accent3"/>
                </a:solidFill>
              </a:defRPr>
            </a:lvl1pPr>
          </a:lstStyle>
          <a:p>
            <a:pPr lvl="0"/>
            <a:endParaRPr lang="en-US" dirty="0"/>
          </a:p>
        </p:txBody>
      </p:sp>
    </p:spTree>
    <p:extLst>
      <p:ext uri="{BB962C8B-B14F-4D97-AF65-F5344CB8AC3E}">
        <p14:creationId xmlns:p14="http://schemas.microsoft.com/office/powerpoint/2010/main" val="495461752"/>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0974" y="152688"/>
            <a:ext cx="8807823" cy="1143000"/>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2160092" y="6382380"/>
            <a:ext cx="6619923" cy="440108"/>
          </a:xfrm>
          <a:prstGeom prst="rect">
            <a:avLst/>
          </a:prstGeom>
        </p:spPr>
        <p:txBody>
          <a:bodyPr anchor="ctr"/>
          <a:lstStyle>
            <a:lvl1pPr marL="0" indent="0">
              <a:buNone/>
              <a:defRPr sz="800" i="1">
                <a:solidFill>
                  <a:schemeClr val="bg1"/>
                </a:solidFill>
              </a:defRPr>
            </a:lvl1pPr>
          </a:lstStyle>
          <a:p>
            <a:pPr lvl="0"/>
            <a:r>
              <a:rPr lang="en-US" dirty="0" smtClean="0"/>
              <a:t>Click to edit Master text styles</a:t>
            </a:r>
          </a:p>
        </p:txBody>
      </p:sp>
    </p:spTree>
    <p:extLst>
      <p:ext uri="{BB962C8B-B14F-4D97-AF65-F5344CB8AC3E}">
        <p14:creationId xmlns:p14="http://schemas.microsoft.com/office/powerpoint/2010/main" val="3030611135"/>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22" y="160842"/>
            <a:ext cx="8776010" cy="890593"/>
          </a:xfrm>
          <a:prstGeom prst="rect">
            <a:avLst/>
          </a:prstGeom>
        </p:spPr>
        <p:txBody>
          <a:bodyPr anchor="ctr" anchorCtr="1">
            <a:noAutofit/>
          </a:bodyPr>
          <a:lstStyle>
            <a:lvl1pPr>
              <a:defRPr sz="3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799" y="941294"/>
            <a:ext cx="8824403" cy="5184869"/>
          </a:xfrm>
          <a:prstGeom prst="rect">
            <a:avLst/>
          </a:prstGeom>
        </p:spPr>
        <p:txBody>
          <a:bodyPr/>
          <a:lstStyle>
            <a:lvl1pPr marL="342900" indent="-342900">
              <a:buClr>
                <a:schemeClr val="bg2">
                  <a:lumMod val="75000"/>
                </a:schemeClr>
              </a:buClr>
              <a:buFont typeface="Wingdings" pitchFamily="2" charset="2"/>
              <a:buChar char="Ø"/>
              <a:defRPr sz="2800"/>
            </a:lvl1pPr>
            <a:lvl2pPr marL="742950" indent="-285750">
              <a:buClr>
                <a:schemeClr val="bg2">
                  <a:lumMod val="75000"/>
                </a:schemeClr>
              </a:buClr>
              <a:buFont typeface="Wingdings" pitchFamily="2" charset="2"/>
              <a:buChar char="Ø"/>
              <a:defRPr sz="2400"/>
            </a:lvl2pPr>
            <a:lvl3pPr marL="1143000" indent="-228600">
              <a:buClr>
                <a:schemeClr val="bg2">
                  <a:lumMod val="75000"/>
                </a:schemeClr>
              </a:buClr>
              <a:buFont typeface="Wingdings" pitchFamily="2" charset="2"/>
              <a:buChar char="Ø"/>
              <a:defRPr sz="2000"/>
            </a:lvl3pPr>
            <a:lvl4pPr marL="1600200" indent="-228600">
              <a:buClr>
                <a:schemeClr val="bg2">
                  <a:lumMod val="75000"/>
                </a:schemeClr>
              </a:buClr>
              <a:buFont typeface="Wingdings" pitchFamily="2" charset="2"/>
              <a:buChar char="Ø"/>
              <a:defRPr sz="1800"/>
            </a:lvl4pPr>
            <a:lvl5pPr marL="2057400" indent="-228600">
              <a:buClr>
                <a:schemeClr val="bg2">
                  <a:lumMod val="75000"/>
                </a:schemeClr>
              </a:buClr>
              <a:buFont typeface="Wingdings" pitchFamily="2" charset="2"/>
              <a:buChar char="Ø"/>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11408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53" y="466284"/>
            <a:ext cx="8002895" cy="5457090"/>
          </a:xfrm>
          <a:prstGeom prst="rect">
            <a:avLst/>
          </a:prstGeom>
        </p:spPr>
        <p:txBody>
          <a:bodyPr/>
          <a:lstStyle>
            <a:lvl1pPr marL="342900" indent="-342900">
              <a:buClr>
                <a:schemeClr val="bg2">
                  <a:lumMod val="75000"/>
                </a:schemeClr>
              </a:buClr>
              <a:buFont typeface="Wingdings" pitchFamily="2" charset="2"/>
              <a:buChar char="Ø"/>
              <a:defRPr/>
            </a:lvl1pPr>
            <a:lvl2pPr marL="742950" indent="-285750">
              <a:buClr>
                <a:schemeClr val="bg2">
                  <a:lumMod val="75000"/>
                </a:schemeClr>
              </a:buClr>
              <a:buFont typeface="Wingdings" pitchFamily="2" charset="2"/>
              <a:buChar char="Ø"/>
              <a:defRPr/>
            </a:lvl2pPr>
            <a:lvl3pPr marL="1143000" indent="-228600">
              <a:buClr>
                <a:schemeClr val="bg2">
                  <a:lumMod val="75000"/>
                </a:schemeClr>
              </a:buClr>
              <a:buFont typeface="Wingdings" pitchFamily="2" charset="2"/>
              <a:buChar char="Ø"/>
              <a:defRPr/>
            </a:lvl3pPr>
            <a:lvl4pPr marL="1600200" indent="-228600">
              <a:buClr>
                <a:schemeClr val="bg2">
                  <a:lumMod val="75000"/>
                </a:schemeClr>
              </a:buClr>
              <a:buFont typeface="Wingdings" pitchFamily="2" charset="2"/>
              <a:buChar char="Ø"/>
              <a:defRPr/>
            </a:lvl4pPr>
            <a:lvl5pPr marL="2057400" indent="-228600">
              <a:buClr>
                <a:schemeClr val="bg2">
                  <a:lumMod val="75000"/>
                </a:schemeClr>
              </a:buClr>
              <a:buFont typeface="Wingdings"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0707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POS ">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6013304"/>
            <a:ext cx="9144000" cy="440108"/>
          </a:xfrm>
          <a:prstGeom prst="rect">
            <a:avLst/>
          </a:prstGeom>
        </p:spPr>
        <p:txBody>
          <a:bodyPr anchor="ctr"/>
          <a:lstStyle>
            <a:lvl1pPr marL="0" indent="0">
              <a:buNone/>
              <a:defRPr sz="1000" i="1">
                <a:solidFill>
                  <a:schemeClr val="tx1"/>
                </a:solidFill>
              </a:defRPr>
            </a:lvl1pPr>
          </a:lstStyle>
          <a:p>
            <a:pPr lvl="0"/>
            <a:r>
              <a:rPr lang="en-US" dirty="0" smtClean="0"/>
              <a:t>Click to edit Master text styles</a:t>
            </a:r>
          </a:p>
        </p:txBody>
      </p:sp>
      <p:sp>
        <p:nvSpPr>
          <p:cNvPr id="5" name="Rectangle 85"/>
          <p:cNvSpPr>
            <a:spLocks noChangeArrowheads="1"/>
          </p:cNvSpPr>
          <p:nvPr userDrawn="1"/>
        </p:nvSpPr>
        <p:spPr bwMode="auto">
          <a:xfrm>
            <a:off x="0" y="6472518"/>
            <a:ext cx="9144000" cy="38548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b="0" i="1">
                <a:solidFill>
                  <a:srgbClr val="FFFFFF"/>
                </a:solidFill>
                <a:latin typeface="Arial" charset="0"/>
              </a:rPr>
              <a:pPr algn="r">
                <a:spcBef>
                  <a:spcPct val="50000"/>
                </a:spcBef>
              </a:pPr>
              <a:t>‹#›</a:t>
            </a:fld>
            <a:endParaRPr lang="en-US" sz="1000" b="0" i="1" dirty="0">
              <a:solidFill>
                <a:srgbClr val="FFFFFF"/>
              </a:solidFill>
              <a:latin typeface="Arial" charset="0"/>
            </a:endParaRPr>
          </a:p>
        </p:txBody>
      </p:sp>
      <p:sp>
        <p:nvSpPr>
          <p:cNvPr id="8" name="Text Box 74"/>
          <p:cNvSpPr txBox="1">
            <a:spLocks noChangeArrowheads="1"/>
          </p:cNvSpPr>
          <p:nvPr userDrawn="1"/>
        </p:nvSpPr>
        <p:spPr bwMode="auto">
          <a:xfrm>
            <a:off x="1947995" y="6499624"/>
            <a:ext cx="67556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dirty="0" smtClean="0">
                <a:solidFill>
                  <a:srgbClr val="FFFFFF"/>
                </a:solidFill>
              </a:rPr>
              <a:t>Key Findings: Public Opinion Strategies Election Night Survey</a:t>
            </a:r>
          </a:p>
        </p:txBody>
      </p:sp>
      <p:pic>
        <p:nvPicPr>
          <p:cNvPr id="11" name="Picture 26" descr="pos_logo_stckd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2926" t="22701" r="12544" b="25726"/>
          <a:stretch>
            <a:fillRect/>
          </a:stretch>
        </p:blipFill>
        <p:spPr bwMode="auto">
          <a:xfrm>
            <a:off x="0" y="6454798"/>
            <a:ext cx="1927411" cy="40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594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M3">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5950549"/>
            <a:ext cx="9144000"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b="0" i="1">
                <a:solidFill>
                  <a:srgbClr val="FFFFFF"/>
                </a:solidFill>
                <a:latin typeface="Arial" charset="0"/>
              </a:rPr>
              <a:pPr algn="r">
                <a:spcBef>
                  <a:spcPct val="50000"/>
                </a:spcBef>
              </a:pPr>
              <a:t>‹#›</a:t>
            </a:fld>
            <a:endParaRPr lang="en-US" sz="1000" b="0" i="1" dirty="0">
              <a:solidFill>
                <a:srgbClr val="FFFFFF"/>
              </a:solidFill>
              <a:latin typeface="Arial" charset="0"/>
            </a:endParaRPr>
          </a:p>
        </p:txBody>
      </p:sp>
    </p:spTree>
    <p:extLst>
      <p:ext uri="{BB962C8B-B14F-4D97-AF65-F5344CB8AC3E}">
        <p14:creationId xmlns:p14="http://schemas.microsoft.com/office/powerpoint/2010/main" val="283492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accent3"/>
        </a:solidFill>
        <a:effectLst/>
      </p:bgPr>
    </p:bg>
    <p:spTree>
      <p:nvGrpSpPr>
        <p:cNvPr id="1" name=""/>
        <p:cNvGrpSpPr/>
        <p:nvPr/>
      </p:nvGrpSpPr>
      <p:grpSpPr>
        <a:xfrm>
          <a:off x="0" y="0"/>
          <a:ext cx="0" cy="0"/>
          <a:chOff x="0" y="0"/>
          <a:chExt cx="0" cy="0"/>
        </a:xfrm>
      </p:grpSpPr>
      <p:sp>
        <p:nvSpPr>
          <p:cNvPr id="26" name="Rectangle 32"/>
          <p:cNvSpPr>
            <a:spLocks noChangeArrowheads="1"/>
          </p:cNvSpPr>
          <p:nvPr userDrawn="1"/>
        </p:nvSpPr>
        <p:spPr bwMode="auto">
          <a:xfrm>
            <a:off x="0" y="6308521"/>
            <a:ext cx="9144000" cy="553679"/>
          </a:xfrm>
          <a:prstGeom prst="rect">
            <a:avLst/>
          </a:prstGeom>
          <a:solidFill>
            <a:schemeClr val="bg2"/>
          </a:solidFill>
          <a:ln w="9525">
            <a:solidFill>
              <a:schemeClr val="bg2"/>
            </a:solidFill>
            <a:miter lim="800000"/>
            <a:headEnd/>
            <a:tailEnd/>
          </a:ln>
          <a:effectLst/>
        </p:spPr>
        <p:txBody>
          <a:bodyPr wrap="none" anchor="ctr"/>
          <a:lstStyle/>
          <a:p>
            <a:pPr algn="ctr"/>
            <a:endParaRPr lang="en-US" sz="2200" b="0" dirty="0">
              <a:solidFill>
                <a:srgbClr val="000000"/>
              </a:solidFill>
              <a:latin typeface="Arial"/>
            </a:endParaRPr>
          </a:p>
        </p:txBody>
      </p:sp>
      <p:pic>
        <p:nvPicPr>
          <p:cNvPr id="3" name="Picture 15" descr="FM3-Logo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1400" y="5436937"/>
            <a:ext cx="5761201" cy="1198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WordArt 5"/>
          <p:cNvSpPr>
            <a:spLocks noChangeArrowheads="1" noChangeShapeType="1" noTextEdit="1"/>
          </p:cNvSpPr>
          <p:nvPr userDrawn="1"/>
        </p:nvSpPr>
        <p:spPr bwMode="auto">
          <a:xfrm>
            <a:off x="2706280" y="1650213"/>
            <a:ext cx="3731441" cy="532164"/>
          </a:xfrm>
          <a:prstGeom prst="rect">
            <a:avLst/>
          </a:prstGeom>
          <a:noFill/>
          <a:effectLst>
            <a:outerShdw blurRad="50800" dist="38100" dir="8100000" algn="tr" rotWithShape="0">
              <a:prstClr val="black">
                <a:alpha val="40000"/>
              </a:prstClr>
            </a:outerShdw>
          </a:effectLst>
        </p:spPr>
        <p:txBody>
          <a:bodyPr wrap="none" fromWordArt="1">
            <a:prstTxWarp prst="textPlain">
              <a:avLst>
                <a:gd name="adj" fmla="val 50000"/>
              </a:avLst>
            </a:prstTxWarp>
          </a:bodyPr>
          <a:lstStyle/>
          <a:p>
            <a:pPr algn="ctr"/>
            <a:r>
              <a:rPr lang="en-US" sz="3600" kern="10" dirty="0">
                <a:ln w="10541" cmpd="sng">
                  <a:solidFill>
                    <a:srgbClr val="C0E4F9"/>
                  </a:solidFill>
                  <a:prstDash val="solid"/>
                </a:ln>
                <a:solidFill>
                  <a:srgbClr val="094E75"/>
                </a:solidFill>
                <a:latin typeface="Tahoma"/>
              </a:rPr>
              <a:t>DAVID </a:t>
            </a:r>
            <a:r>
              <a:rPr lang="en-US" sz="3600" kern="10" dirty="0" smtClean="0">
                <a:ln w="10541" cmpd="sng">
                  <a:solidFill>
                    <a:srgbClr val="C0E4F9"/>
                  </a:solidFill>
                  <a:prstDash val="solid"/>
                </a:ln>
                <a:solidFill>
                  <a:srgbClr val="094E75"/>
                </a:solidFill>
                <a:latin typeface="Tahoma"/>
              </a:rPr>
              <a:t>METZ</a:t>
            </a:r>
            <a:endParaRPr lang="en-US" sz="3600" kern="10" dirty="0">
              <a:ln w="10541" cmpd="sng">
                <a:solidFill>
                  <a:srgbClr val="C0E4F9"/>
                </a:solidFill>
                <a:prstDash val="solid"/>
              </a:ln>
              <a:solidFill>
                <a:srgbClr val="094E75"/>
              </a:solidFill>
              <a:latin typeface="Tahoma"/>
            </a:endParaRPr>
          </a:p>
        </p:txBody>
      </p:sp>
      <p:sp>
        <p:nvSpPr>
          <p:cNvPr id="17" name="Text Box 6"/>
          <p:cNvSpPr txBox="1">
            <a:spLocks noChangeArrowheads="1"/>
          </p:cNvSpPr>
          <p:nvPr userDrawn="1"/>
        </p:nvSpPr>
        <p:spPr bwMode="auto">
          <a:xfrm>
            <a:off x="2590799" y="2398985"/>
            <a:ext cx="3962400" cy="430887"/>
          </a:xfrm>
          <a:prstGeom prst="rect">
            <a:avLst/>
          </a:prstGeom>
          <a:noFill/>
          <a:ln w="9525">
            <a:noFill/>
            <a:miter lim="800000"/>
            <a:headEnd/>
            <a:tailEnd/>
          </a:ln>
          <a:effectLst/>
        </p:spPr>
        <p:txBody>
          <a:bodyPr>
            <a:spAutoFit/>
          </a:bodyPr>
          <a:lstStyle/>
          <a:p>
            <a:pPr algn="ctr"/>
            <a:r>
              <a:rPr lang="en-US" sz="2200" i="1" dirty="0">
                <a:solidFill>
                  <a:srgbClr val="000000"/>
                </a:solidFill>
                <a:latin typeface="Arial"/>
              </a:rPr>
              <a:t>Dave@FM3research.com</a:t>
            </a:r>
          </a:p>
        </p:txBody>
      </p:sp>
      <p:sp>
        <p:nvSpPr>
          <p:cNvPr id="18" name="Text Box 9"/>
          <p:cNvSpPr txBox="1">
            <a:spLocks noChangeArrowheads="1"/>
          </p:cNvSpPr>
          <p:nvPr userDrawn="1"/>
        </p:nvSpPr>
        <p:spPr bwMode="auto">
          <a:xfrm>
            <a:off x="2314663" y="3097186"/>
            <a:ext cx="4514675" cy="1569660"/>
          </a:xfrm>
          <a:prstGeom prst="rect">
            <a:avLst/>
          </a:prstGeom>
          <a:noFill/>
          <a:ln w="9525">
            <a:noFill/>
            <a:miter lim="800000"/>
            <a:headEnd/>
            <a:tailEnd/>
          </a:ln>
          <a:effectLst/>
        </p:spPr>
        <p:txBody>
          <a:bodyPr wrap="square">
            <a:spAutoFit/>
          </a:bodyPr>
          <a:lstStyle/>
          <a:p>
            <a:pPr algn="ctr"/>
            <a:r>
              <a:rPr lang="en-US" sz="2400" i="1" dirty="0">
                <a:solidFill>
                  <a:srgbClr val="000000"/>
                </a:solidFill>
                <a:latin typeface="Arial"/>
              </a:rPr>
              <a:t>1999 Harrison St., Suite 1290</a:t>
            </a:r>
            <a:br>
              <a:rPr lang="en-US" sz="2400" i="1" dirty="0">
                <a:solidFill>
                  <a:srgbClr val="000000"/>
                </a:solidFill>
                <a:latin typeface="Arial"/>
              </a:rPr>
            </a:br>
            <a:r>
              <a:rPr lang="en-US" sz="2400" i="1" dirty="0">
                <a:solidFill>
                  <a:srgbClr val="000000"/>
                </a:solidFill>
                <a:latin typeface="Arial"/>
              </a:rPr>
              <a:t>Oakland, CA 94612</a:t>
            </a:r>
            <a:br>
              <a:rPr lang="en-US" sz="2400" i="1" dirty="0">
                <a:solidFill>
                  <a:srgbClr val="000000"/>
                </a:solidFill>
                <a:latin typeface="Arial"/>
              </a:rPr>
            </a:br>
            <a:r>
              <a:rPr lang="en-US" sz="2400" i="1" dirty="0">
                <a:solidFill>
                  <a:srgbClr val="000000"/>
                </a:solidFill>
                <a:latin typeface="Arial"/>
              </a:rPr>
              <a:t>Phone (510) 451-9521</a:t>
            </a:r>
          </a:p>
          <a:p>
            <a:pPr algn="ctr"/>
            <a:r>
              <a:rPr lang="en-US" sz="2400" i="1" dirty="0">
                <a:solidFill>
                  <a:srgbClr val="000000"/>
                </a:solidFill>
                <a:latin typeface="Arial"/>
              </a:rPr>
              <a:t>Fax (510) 451-0384 </a:t>
            </a:r>
          </a:p>
        </p:txBody>
      </p:sp>
      <p:sp>
        <p:nvSpPr>
          <p:cNvPr id="25" name="Rectangle 30"/>
          <p:cNvSpPr>
            <a:spLocks noChangeArrowheads="1"/>
          </p:cNvSpPr>
          <p:nvPr userDrawn="1"/>
        </p:nvSpPr>
        <p:spPr bwMode="auto">
          <a:xfrm>
            <a:off x="0" y="1"/>
            <a:ext cx="9144000" cy="578839"/>
          </a:xfrm>
          <a:prstGeom prst="rect">
            <a:avLst/>
          </a:prstGeom>
          <a:solidFill>
            <a:schemeClr val="bg2"/>
          </a:solidFill>
          <a:ln w="9525">
            <a:solidFill>
              <a:schemeClr val="bg2"/>
            </a:solidFill>
            <a:miter lim="800000"/>
            <a:headEnd/>
            <a:tailEnd/>
          </a:ln>
          <a:effectLst/>
        </p:spPr>
        <p:txBody>
          <a:bodyPr wrap="none" anchor="ctr"/>
          <a:lstStyle/>
          <a:p>
            <a:pPr algn="ctr"/>
            <a:endParaRPr lang="en-US" sz="2200" b="0" dirty="0">
              <a:solidFill>
                <a:srgbClr val="000000"/>
              </a:solidFill>
              <a:latin typeface="Arial"/>
            </a:endParaRPr>
          </a:p>
        </p:txBody>
      </p:sp>
      <p:sp>
        <p:nvSpPr>
          <p:cNvPr id="2" name="TextBox 1"/>
          <p:cNvSpPr txBox="1"/>
          <p:nvPr userDrawn="1"/>
        </p:nvSpPr>
        <p:spPr>
          <a:xfrm>
            <a:off x="1140902" y="835791"/>
            <a:ext cx="6862195" cy="584775"/>
          </a:xfrm>
          <a:prstGeom prst="rect">
            <a:avLst/>
          </a:prstGeom>
          <a:noFill/>
        </p:spPr>
        <p:txBody>
          <a:bodyPr wrap="square" rtlCol="0">
            <a:spAutoFit/>
          </a:bodyPr>
          <a:lstStyle/>
          <a:p>
            <a:pPr algn="ctr"/>
            <a:r>
              <a:rPr lang="en-US" dirty="0" smtClean="0">
                <a:solidFill>
                  <a:srgbClr val="FFFFFF"/>
                </a:solidFill>
                <a:latin typeface="Tahoma"/>
              </a:rPr>
              <a:t>For more information, contact:</a:t>
            </a:r>
          </a:p>
        </p:txBody>
      </p:sp>
    </p:spTree>
    <p:extLst>
      <p:ext uri="{BB962C8B-B14F-4D97-AF65-F5344CB8AC3E}">
        <p14:creationId xmlns:p14="http://schemas.microsoft.com/office/powerpoint/2010/main" val="2343365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bwMode="auto">
          <a:xfrm>
            <a:off x="0" y="2033867"/>
            <a:ext cx="9144000" cy="2790265"/>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20" name="Rectangle 19"/>
          <p:cNvSpPr/>
          <p:nvPr userDrawn="1"/>
        </p:nvSpPr>
        <p:spPr bwMode="auto">
          <a:xfrm>
            <a:off x="0" y="2068572"/>
            <a:ext cx="9144000" cy="27208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2"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F3A9ACE0-8338-4A67-ABCB-16B3336B55D4}" type="slidenum">
              <a:rPr lang="en-US" sz="1000" b="0"/>
              <a:pPr algn="r">
                <a:spcBef>
                  <a:spcPct val="50000"/>
                </a:spcBef>
                <a:defRPr/>
              </a:pPr>
              <a:t>‹#›</a:t>
            </a:fld>
            <a:endParaRPr lang="en-US" sz="1000" b="0"/>
          </a:p>
        </p:txBody>
      </p:sp>
      <p:sp>
        <p:nvSpPr>
          <p:cNvPr id="4"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4AB536CD-79A1-4A25-9D7D-28A4FA4ABFC5}" type="slidenum">
              <a:rPr lang="en-US" sz="1000" b="0"/>
              <a:pPr algn="r">
                <a:spcBef>
                  <a:spcPct val="50000"/>
                </a:spcBef>
                <a:defRPr/>
              </a:pPr>
              <a:t>‹#›</a:t>
            </a:fld>
            <a:endParaRPr lang="en-US" sz="1000" b="0"/>
          </a:p>
        </p:txBody>
      </p:sp>
      <p:sp>
        <p:nvSpPr>
          <p:cNvPr id="10" name="Title 9"/>
          <p:cNvSpPr>
            <a:spLocks noGrp="1"/>
          </p:cNvSpPr>
          <p:nvPr>
            <p:ph type="title"/>
          </p:nvPr>
        </p:nvSpPr>
        <p:spPr>
          <a:xfrm>
            <a:off x="2711552" y="2245629"/>
            <a:ext cx="6129936" cy="2366741"/>
          </a:xfrm>
          <a:prstGeom prst="rect">
            <a:avLst/>
          </a:prstGeom>
        </p:spPr>
        <p:txBody>
          <a:bodyPr anchor="ctr"/>
          <a:lstStyle>
            <a:lvl1pPr>
              <a:defRPr sz="4800" b="1">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grpSp>
        <p:nvGrpSpPr>
          <p:cNvPr id="16" name="Group 15"/>
          <p:cNvGrpSpPr/>
          <p:nvPr userDrawn="1"/>
        </p:nvGrpSpPr>
        <p:grpSpPr>
          <a:xfrm>
            <a:off x="0" y="0"/>
            <a:ext cx="561975" cy="6858000"/>
            <a:chOff x="0" y="0"/>
            <a:chExt cx="561975" cy="6858000"/>
          </a:xfrm>
        </p:grpSpPr>
        <p:sp>
          <p:nvSpPr>
            <p:cNvPr id="17"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p>
          </p:txBody>
        </p:sp>
        <p:sp>
          <p:nvSpPr>
            <p:cNvPr id="18"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p>
          </p:txBody>
        </p:sp>
        <p:sp>
          <p:nvSpPr>
            <p:cNvPr id="1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p>
          </p:txBody>
        </p:sp>
      </p:grpSp>
      <p:pic>
        <p:nvPicPr>
          <p:cNvPr id="11" name="Picture 4" descr="http://www.mepartnership.org/wp-content/uploads/2012/03/LakeSuperiorSunris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850" y="3627440"/>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http://www.mepartnership.org/wp-content/uploads/2012/03/BikeTrailFall.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82363" y="1795920"/>
            <a:ext cx="2400611"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2866" y="61353"/>
            <a:ext cx="2559604" cy="1410537"/>
            <a:chOff x="2635183" y="446838"/>
            <a:chExt cx="2559604" cy="1410537"/>
          </a:xfrm>
          <a:effectLst>
            <a:outerShdw blurRad="50800" dist="38100" dir="2700000" algn="tl" rotWithShape="0">
              <a:prstClr val="black">
                <a:alpha val="40000"/>
              </a:prstClr>
            </a:outerShdw>
          </a:effectLst>
        </p:grpSpPr>
        <p:sp>
          <p:nvSpPr>
            <p:cNvPr id="14" name="Rectangle 13"/>
            <p:cNvSpPr/>
            <p:nvPr userDrawn="1"/>
          </p:nvSpPr>
          <p:spPr bwMode="auto">
            <a:xfrm>
              <a:off x="2635183" y="448018"/>
              <a:ext cx="2523744" cy="140817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pic>
          <p:nvPicPr>
            <p:cNvPr id="5124" name="Picture 4" descr="http://www.mepartnership.org/wp-content/themes/bones/library/images/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70579" y="446838"/>
              <a:ext cx="2524208" cy="1410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3" name="Picture 2"/>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173850" y="5306548"/>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769616"/>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0722" y="160842"/>
            <a:ext cx="8776010" cy="890593"/>
          </a:xfrm>
          <a:prstGeom prst="rect">
            <a:avLst/>
          </a:prstGeom>
        </p:spPr>
        <p:txBody>
          <a:bodyPr anchor="ctr" anchorCtr="1">
            <a:noAutofit/>
          </a:bodyPr>
          <a:lstStyle>
            <a:lvl1pPr>
              <a:defRPr sz="3000" b="1">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9799" y="941294"/>
            <a:ext cx="8824403" cy="5184869"/>
          </a:xfrm>
          <a:prstGeom prst="rect">
            <a:avLst/>
          </a:prstGeom>
        </p:spPr>
        <p:txBody>
          <a:bodyPr/>
          <a:lstStyle>
            <a:lvl1pPr marL="342900" indent="-342900">
              <a:buClr>
                <a:schemeClr val="bg2">
                  <a:lumMod val="75000"/>
                </a:schemeClr>
              </a:buClr>
              <a:buFont typeface="Wingdings" pitchFamily="2" charset="2"/>
              <a:buChar char="Ø"/>
              <a:defRPr sz="2800"/>
            </a:lvl1pPr>
            <a:lvl2pPr marL="742950" indent="-285750">
              <a:buClr>
                <a:schemeClr val="bg2">
                  <a:lumMod val="75000"/>
                </a:schemeClr>
              </a:buClr>
              <a:buFont typeface="Wingdings" pitchFamily="2" charset="2"/>
              <a:buChar char="Ø"/>
              <a:defRPr sz="2400"/>
            </a:lvl2pPr>
            <a:lvl3pPr marL="1143000" indent="-228600">
              <a:buClr>
                <a:schemeClr val="bg2">
                  <a:lumMod val="75000"/>
                </a:schemeClr>
              </a:buClr>
              <a:buFont typeface="Wingdings" pitchFamily="2" charset="2"/>
              <a:buChar char="Ø"/>
              <a:defRPr sz="2000"/>
            </a:lvl3pPr>
            <a:lvl4pPr marL="1600200" indent="-228600">
              <a:buClr>
                <a:schemeClr val="bg2">
                  <a:lumMod val="75000"/>
                </a:schemeClr>
              </a:buClr>
              <a:buFont typeface="Wingdings" pitchFamily="2" charset="2"/>
              <a:buChar char="Ø"/>
              <a:defRPr sz="1800"/>
            </a:lvl4pPr>
            <a:lvl5pPr marL="2057400" indent="-228600">
              <a:buClr>
                <a:schemeClr val="bg2">
                  <a:lumMod val="75000"/>
                </a:schemeClr>
              </a:buClr>
              <a:buFont typeface="Wingdings" pitchFamily="2" charset="2"/>
              <a:buChar char="Ø"/>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52519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ONLY">
    <p:spTree>
      <p:nvGrpSpPr>
        <p:cNvPr id="1" name=""/>
        <p:cNvGrpSpPr/>
        <p:nvPr/>
      </p:nvGrpSpPr>
      <p:grpSpPr>
        <a:xfrm>
          <a:off x="0" y="0"/>
          <a:ext cx="0" cy="0"/>
          <a:chOff x="0" y="0"/>
          <a:chExt cx="0" cy="0"/>
        </a:xfrm>
      </p:grpSpPr>
      <p:sp>
        <p:nvSpPr>
          <p:cNvPr id="3" name="Content Placeholder 2"/>
          <p:cNvSpPr>
            <a:spLocks noGrp="1"/>
          </p:cNvSpPr>
          <p:nvPr>
            <p:ph idx="1"/>
          </p:nvPr>
        </p:nvSpPr>
        <p:spPr>
          <a:xfrm>
            <a:off x="570553" y="466284"/>
            <a:ext cx="8002895" cy="5457090"/>
          </a:xfrm>
          <a:prstGeom prst="rect">
            <a:avLst/>
          </a:prstGeom>
        </p:spPr>
        <p:txBody>
          <a:bodyPr/>
          <a:lstStyle>
            <a:lvl1pPr marL="342900" indent="-342900">
              <a:buClr>
                <a:schemeClr val="bg2">
                  <a:lumMod val="75000"/>
                </a:schemeClr>
              </a:buClr>
              <a:buFont typeface="Wingdings" pitchFamily="2" charset="2"/>
              <a:buChar char="Ø"/>
              <a:defRPr/>
            </a:lvl1pPr>
            <a:lvl2pPr marL="742950" indent="-285750">
              <a:buClr>
                <a:schemeClr val="bg2">
                  <a:lumMod val="75000"/>
                </a:schemeClr>
              </a:buClr>
              <a:buFont typeface="Wingdings" pitchFamily="2" charset="2"/>
              <a:buChar char="Ø"/>
              <a:defRPr/>
            </a:lvl2pPr>
            <a:lvl3pPr marL="1143000" indent="-228600">
              <a:buClr>
                <a:schemeClr val="bg2">
                  <a:lumMod val="75000"/>
                </a:schemeClr>
              </a:buClr>
              <a:buFont typeface="Wingdings" pitchFamily="2" charset="2"/>
              <a:buChar char="Ø"/>
              <a:defRPr/>
            </a:lvl3pPr>
            <a:lvl4pPr marL="1600200" indent="-228600">
              <a:buClr>
                <a:schemeClr val="bg2">
                  <a:lumMod val="75000"/>
                </a:schemeClr>
              </a:buClr>
              <a:buFont typeface="Wingdings" pitchFamily="2" charset="2"/>
              <a:buChar char="Ø"/>
              <a:defRPr/>
            </a:lvl4pPr>
            <a:lvl5pPr marL="2057400" indent="-228600">
              <a:buClr>
                <a:schemeClr val="bg2">
                  <a:lumMod val="75000"/>
                </a:schemeClr>
              </a:buClr>
              <a:buFont typeface="Wingdings" pitchFamily="2" charset="2"/>
              <a:buChar char="Ø"/>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6229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POS ">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6013304"/>
            <a:ext cx="9144000" cy="440108"/>
          </a:xfrm>
          <a:prstGeom prst="rect">
            <a:avLst/>
          </a:prstGeom>
        </p:spPr>
        <p:txBody>
          <a:bodyPr anchor="ctr"/>
          <a:lstStyle>
            <a:lvl1pPr marL="0" indent="0">
              <a:buNone/>
              <a:defRPr sz="1000" i="1">
                <a:solidFill>
                  <a:schemeClr val="tx1"/>
                </a:solidFill>
              </a:defRPr>
            </a:lvl1pPr>
          </a:lstStyle>
          <a:p>
            <a:pPr lvl="0"/>
            <a:r>
              <a:rPr lang="en-US" dirty="0" smtClean="0"/>
              <a:t>Click to edit Master text styles</a:t>
            </a:r>
          </a:p>
        </p:txBody>
      </p:sp>
      <p:sp>
        <p:nvSpPr>
          <p:cNvPr id="5" name="Rectangle 85"/>
          <p:cNvSpPr>
            <a:spLocks noChangeArrowheads="1"/>
          </p:cNvSpPr>
          <p:nvPr userDrawn="1"/>
        </p:nvSpPr>
        <p:spPr bwMode="auto">
          <a:xfrm>
            <a:off x="0" y="6472518"/>
            <a:ext cx="9144000" cy="38548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b="0" i="1">
                <a:solidFill>
                  <a:srgbClr val="FFFFFF"/>
                </a:solidFill>
                <a:latin typeface="Arial" charset="0"/>
              </a:rPr>
              <a:pPr algn="r">
                <a:spcBef>
                  <a:spcPct val="50000"/>
                </a:spcBef>
              </a:pPr>
              <a:t>‹#›</a:t>
            </a:fld>
            <a:endParaRPr lang="en-US" sz="1000" b="0" i="1" dirty="0">
              <a:solidFill>
                <a:srgbClr val="FFFFFF"/>
              </a:solidFill>
              <a:latin typeface="Arial" charset="0"/>
            </a:endParaRPr>
          </a:p>
        </p:txBody>
      </p:sp>
      <p:sp>
        <p:nvSpPr>
          <p:cNvPr id="8" name="Text Box 74"/>
          <p:cNvSpPr txBox="1">
            <a:spLocks noChangeArrowheads="1"/>
          </p:cNvSpPr>
          <p:nvPr userDrawn="1"/>
        </p:nvSpPr>
        <p:spPr bwMode="auto">
          <a:xfrm>
            <a:off x="1947995" y="6499624"/>
            <a:ext cx="675564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b="1">
                <a:solidFill>
                  <a:schemeClr val="tx1"/>
                </a:solidFill>
                <a:latin typeface="Arial" charset="0"/>
              </a:defRPr>
            </a:lvl1pPr>
            <a:lvl2pPr marL="742950" indent="-285750">
              <a:defRPr sz="1600" b="1">
                <a:solidFill>
                  <a:schemeClr val="tx1"/>
                </a:solidFill>
                <a:latin typeface="Arial" charset="0"/>
              </a:defRPr>
            </a:lvl2pPr>
            <a:lvl3pPr marL="1143000" indent="-228600">
              <a:defRPr sz="1600" b="1">
                <a:solidFill>
                  <a:schemeClr val="tx1"/>
                </a:solidFill>
                <a:latin typeface="Arial" charset="0"/>
              </a:defRPr>
            </a:lvl3pPr>
            <a:lvl4pPr marL="1600200" indent="-228600">
              <a:defRPr sz="1600" b="1">
                <a:solidFill>
                  <a:schemeClr val="tx1"/>
                </a:solidFill>
                <a:latin typeface="Arial" charset="0"/>
              </a:defRPr>
            </a:lvl4pPr>
            <a:lvl5pPr marL="2057400" indent="-228600">
              <a:defRPr sz="1600" b="1">
                <a:solidFill>
                  <a:schemeClr val="tx1"/>
                </a:solidFill>
                <a:latin typeface="Arial" charset="0"/>
              </a:defRPr>
            </a:lvl5pPr>
            <a:lvl6pPr marL="2514600" indent="-228600" eaLnBrk="0" fontAlgn="base" hangingPunct="0">
              <a:spcBef>
                <a:spcPct val="0"/>
              </a:spcBef>
              <a:spcAft>
                <a:spcPct val="0"/>
              </a:spcAft>
              <a:defRPr sz="1600" b="1">
                <a:solidFill>
                  <a:schemeClr val="tx1"/>
                </a:solidFill>
                <a:latin typeface="Arial" charset="0"/>
              </a:defRPr>
            </a:lvl6pPr>
            <a:lvl7pPr marL="2971800" indent="-228600" eaLnBrk="0" fontAlgn="base" hangingPunct="0">
              <a:spcBef>
                <a:spcPct val="0"/>
              </a:spcBef>
              <a:spcAft>
                <a:spcPct val="0"/>
              </a:spcAft>
              <a:defRPr sz="1600" b="1">
                <a:solidFill>
                  <a:schemeClr val="tx1"/>
                </a:solidFill>
                <a:latin typeface="Arial" charset="0"/>
              </a:defRPr>
            </a:lvl7pPr>
            <a:lvl8pPr marL="3429000" indent="-228600" eaLnBrk="0" fontAlgn="base" hangingPunct="0">
              <a:spcBef>
                <a:spcPct val="0"/>
              </a:spcBef>
              <a:spcAft>
                <a:spcPct val="0"/>
              </a:spcAft>
              <a:defRPr sz="1600" b="1">
                <a:solidFill>
                  <a:schemeClr val="tx1"/>
                </a:solidFill>
                <a:latin typeface="Arial" charset="0"/>
              </a:defRPr>
            </a:lvl8pPr>
            <a:lvl9pPr marL="3886200" indent="-228600" eaLnBrk="0" fontAlgn="base" hangingPunct="0">
              <a:spcBef>
                <a:spcPct val="0"/>
              </a:spcBef>
              <a:spcAft>
                <a:spcPct val="0"/>
              </a:spcAft>
              <a:defRPr sz="1600" b="1">
                <a:solidFill>
                  <a:schemeClr val="tx1"/>
                </a:solidFill>
                <a:latin typeface="Arial" charset="0"/>
              </a:defRPr>
            </a:lvl9pPr>
          </a:lstStyle>
          <a:p>
            <a:pPr>
              <a:spcBef>
                <a:spcPct val="50000"/>
              </a:spcBef>
            </a:pPr>
            <a:r>
              <a:rPr lang="en-US" dirty="0" smtClean="0">
                <a:solidFill>
                  <a:srgbClr val="FFFFFF"/>
                </a:solidFill>
              </a:rPr>
              <a:t>Key Findings: Public Opinion Strategies Election Night Survey</a:t>
            </a:r>
          </a:p>
        </p:txBody>
      </p:sp>
      <p:pic>
        <p:nvPicPr>
          <p:cNvPr id="11" name="Picture 26" descr="pos_logo_stckd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2926" t="22701" r="12544" b="25726"/>
          <a:stretch>
            <a:fillRect/>
          </a:stretch>
        </p:blipFill>
        <p:spPr bwMode="auto">
          <a:xfrm>
            <a:off x="0" y="6454798"/>
            <a:ext cx="1927411" cy="403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02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FM3">
    <p:bg>
      <p:bgPr>
        <a:solidFill>
          <a:schemeClr val="bg1"/>
        </a:solidFill>
        <a:effectLst/>
      </p:bgPr>
    </p:bg>
    <p:spTree>
      <p:nvGrpSpPr>
        <p:cNvPr id="1" name=""/>
        <p:cNvGrpSpPr/>
        <p:nvPr/>
      </p:nvGrpSpPr>
      <p:grpSpPr>
        <a:xfrm>
          <a:off x="0" y="0"/>
          <a:ext cx="0" cy="0"/>
          <a:chOff x="0" y="0"/>
          <a:chExt cx="0" cy="0"/>
        </a:xfrm>
      </p:grpSpPr>
      <p:sp>
        <p:nvSpPr>
          <p:cNvPr id="10" name="Rectangle 85"/>
          <p:cNvSpPr>
            <a:spLocks noChangeArrowheads="1"/>
          </p:cNvSpPr>
          <p:nvPr userDrawn="1"/>
        </p:nvSpPr>
        <p:spPr bwMode="auto">
          <a:xfrm>
            <a:off x="0" y="0"/>
            <a:ext cx="9144000" cy="20072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2200" b="0">
              <a:solidFill>
                <a:srgbClr val="000000"/>
              </a:solidFill>
              <a:latin typeface="Arial"/>
            </a:endParaRPr>
          </a:p>
        </p:txBody>
      </p:sp>
      <p:sp>
        <p:nvSpPr>
          <p:cNvPr id="2" name="Title 1"/>
          <p:cNvSpPr>
            <a:spLocks noGrp="1"/>
          </p:cNvSpPr>
          <p:nvPr>
            <p:ph type="title"/>
          </p:nvPr>
        </p:nvSpPr>
        <p:spPr>
          <a:xfrm>
            <a:off x="146808" y="152530"/>
            <a:ext cx="8850384" cy="904483"/>
          </a:xfrm>
          <a:prstGeom prst="rect">
            <a:avLst/>
          </a:prstGeom>
        </p:spPr>
        <p:txBody>
          <a:bodyPr anchor="t" anchorCtr="1"/>
          <a:lstStyle>
            <a:lvl1pPr>
              <a:defRPr sz="2900" b="1">
                <a:solidFill>
                  <a:schemeClr val="tx1"/>
                </a:solidFill>
              </a:defRPr>
            </a:lvl1pPr>
          </a:lstStyle>
          <a:p>
            <a:r>
              <a:rPr lang="en-US" dirty="0" smtClean="0"/>
              <a:t>Click to edit Master title style</a:t>
            </a:r>
            <a:endParaRPr lang="en-US" dirty="0"/>
          </a:p>
        </p:txBody>
      </p:sp>
      <p:sp>
        <p:nvSpPr>
          <p:cNvPr id="6" name="Text Placeholder 9"/>
          <p:cNvSpPr>
            <a:spLocks noGrp="1"/>
          </p:cNvSpPr>
          <p:nvPr>
            <p:ph type="body" sz="quarter" idx="10"/>
          </p:nvPr>
        </p:nvSpPr>
        <p:spPr>
          <a:xfrm>
            <a:off x="1" y="5950549"/>
            <a:ext cx="9144000" cy="440108"/>
          </a:xfrm>
          <a:prstGeom prst="rect">
            <a:avLst/>
          </a:prstGeom>
        </p:spPr>
        <p:txBody>
          <a:bodyPr anchor="ctr"/>
          <a:lstStyle>
            <a:lvl1pPr marL="0" indent="0">
              <a:buNone/>
              <a:defRPr sz="800" i="1">
                <a:solidFill>
                  <a:schemeClr val="tx1"/>
                </a:solidFill>
              </a:defRPr>
            </a:lvl1pPr>
          </a:lstStyle>
          <a:p>
            <a:pPr lvl="0"/>
            <a:r>
              <a:rPr lang="en-US" dirty="0" smtClean="0"/>
              <a:t>Click to edit Master text styles</a:t>
            </a:r>
          </a:p>
        </p:txBody>
      </p:sp>
      <p:sp>
        <p:nvSpPr>
          <p:cNvPr id="7" name="Text Box 51"/>
          <p:cNvSpPr txBox="1">
            <a:spLocks noChangeArrowheads="1"/>
          </p:cNvSpPr>
          <p:nvPr userDrawn="1"/>
        </p:nvSpPr>
        <p:spPr bwMode="auto">
          <a:xfrm>
            <a:off x="8114713" y="6539913"/>
            <a:ext cx="955675" cy="244475"/>
          </a:xfrm>
          <a:prstGeom prst="rect">
            <a:avLst/>
          </a:prstGeom>
          <a:noFill/>
          <a:ln>
            <a:noFill/>
          </a:ln>
          <a:effectLst/>
          <a:extLst>
            <a:ext uri="{909E8E84-426E-40DD-AFC4-6F175D3DCCD1}">
              <a14:hiddenFill xmlns:a14="http://schemas.microsoft.com/office/drawing/2010/main">
                <a:solidFill>
                  <a:srgbClr val="1E2B6D"/>
                </a:solidFill>
              </a14:hiddenFill>
            </a:ext>
            <a:ext uri="{91240B29-F687-4F45-9708-019B960494DF}">
              <a14:hiddenLine xmlns:a14="http://schemas.microsoft.com/office/drawing/2010/main" w="635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spAutoFit/>
          </a:bodyPr>
          <a:lstStyle>
            <a:lvl1pPr algn="l" defTabSz="820738">
              <a:defRPr sz="2400">
                <a:solidFill>
                  <a:schemeClr val="tx1"/>
                </a:solidFill>
                <a:latin typeface="Times New Roman" pitchFamily="18" charset="0"/>
              </a:defRPr>
            </a:lvl1pPr>
            <a:lvl2pPr algn="l" defTabSz="820738">
              <a:defRPr sz="2400">
                <a:solidFill>
                  <a:schemeClr val="tx1"/>
                </a:solidFill>
                <a:latin typeface="Times New Roman" pitchFamily="18" charset="0"/>
              </a:defRPr>
            </a:lvl2pPr>
            <a:lvl3pPr algn="l" defTabSz="820738">
              <a:defRPr sz="2400">
                <a:solidFill>
                  <a:schemeClr val="tx1"/>
                </a:solidFill>
                <a:latin typeface="Times New Roman" pitchFamily="18" charset="0"/>
              </a:defRPr>
            </a:lvl3pPr>
            <a:lvl4pPr algn="l" defTabSz="820738">
              <a:defRPr sz="2400">
                <a:solidFill>
                  <a:schemeClr val="tx1"/>
                </a:solidFill>
                <a:latin typeface="Times New Roman" pitchFamily="18" charset="0"/>
              </a:defRPr>
            </a:lvl4pPr>
            <a:lvl5pPr algn="l" defTabSz="820738">
              <a:defRPr sz="2400">
                <a:solidFill>
                  <a:schemeClr val="tx1"/>
                </a:solidFill>
                <a:latin typeface="Times New Roman" pitchFamily="18" charset="0"/>
              </a:defRPr>
            </a:lvl5pPr>
            <a:lvl6pPr defTabSz="820738" fontAlgn="base">
              <a:spcBef>
                <a:spcPct val="0"/>
              </a:spcBef>
              <a:spcAft>
                <a:spcPct val="0"/>
              </a:spcAft>
              <a:defRPr sz="2400">
                <a:solidFill>
                  <a:schemeClr val="tx1"/>
                </a:solidFill>
                <a:latin typeface="Times New Roman" pitchFamily="18" charset="0"/>
              </a:defRPr>
            </a:lvl6pPr>
            <a:lvl7pPr defTabSz="820738" fontAlgn="base">
              <a:spcBef>
                <a:spcPct val="0"/>
              </a:spcBef>
              <a:spcAft>
                <a:spcPct val="0"/>
              </a:spcAft>
              <a:defRPr sz="2400">
                <a:solidFill>
                  <a:schemeClr val="tx1"/>
                </a:solidFill>
                <a:latin typeface="Times New Roman" pitchFamily="18" charset="0"/>
              </a:defRPr>
            </a:lvl7pPr>
            <a:lvl8pPr defTabSz="820738" fontAlgn="base">
              <a:spcBef>
                <a:spcPct val="0"/>
              </a:spcBef>
              <a:spcAft>
                <a:spcPct val="0"/>
              </a:spcAft>
              <a:defRPr sz="2400">
                <a:solidFill>
                  <a:schemeClr val="tx1"/>
                </a:solidFill>
                <a:latin typeface="Times New Roman" pitchFamily="18" charset="0"/>
              </a:defRPr>
            </a:lvl8pPr>
            <a:lvl9pPr defTabSz="820738" fontAlgn="base">
              <a:spcBef>
                <a:spcPct val="0"/>
              </a:spcBef>
              <a:spcAft>
                <a:spcPct val="0"/>
              </a:spcAft>
              <a:defRPr sz="2400">
                <a:solidFill>
                  <a:schemeClr val="tx1"/>
                </a:solidFill>
                <a:latin typeface="Times New Roman" pitchFamily="18" charset="0"/>
              </a:defRPr>
            </a:lvl9pPr>
          </a:lstStyle>
          <a:p>
            <a:pPr algn="r">
              <a:spcBef>
                <a:spcPct val="50000"/>
              </a:spcBef>
            </a:pPr>
            <a:fld id="{1748490F-2088-4798-94E4-9235526F0353}" type="slidenum">
              <a:rPr lang="en-US" sz="1000" b="0" i="1">
                <a:solidFill>
                  <a:srgbClr val="FFFFFF"/>
                </a:solidFill>
                <a:latin typeface="Arial" charset="0"/>
              </a:rPr>
              <a:pPr algn="r">
                <a:spcBef>
                  <a:spcPct val="50000"/>
                </a:spcBef>
              </a:pPr>
              <a:t>‹#›</a:t>
            </a:fld>
            <a:endParaRPr lang="en-US" sz="1000" b="0" i="1" dirty="0">
              <a:solidFill>
                <a:srgbClr val="FFFFFF"/>
              </a:solidFill>
              <a:latin typeface="Arial" charset="0"/>
            </a:endParaRPr>
          </a:p>
        </p:txBody>
      </p:sp>
    </p:spTree>
    <p:extLst>
      <p:ext uri="{BB962C8B-B14F-4D97-AF65-F5344CB8AC3E}">
        <p14:creationId xmlns:p14="http://schemas.microsoft.com/office/powerpoint/2010/main" val="1059385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3_Blank">
    <p:bg>
      <p:bgPr>
        <a:solidFill>
          <a:schemeClr val="accent3"/>
        </a:solidFill>
        <a:effectLst/>
      </p:bgPr>
    </p:bg>
    <p:spTree>
      <p:nvGrpSpPr>
        <p:cNvPr id="1" name=""/>
        <p:cNvGrpSpPr/>
        <p:nvPr/>
      </p:nvGrpSpPr>
      <p:grpSpPr>
        <a:xfrm>
          <a:off x="0" y="0"/>
          <a:ext cx="0" cy="0"/>
          <a:chOff x="0" y="0"/>
          <a:chExt cx="0" cy="0"/>
        </a:xfrm>
      </p:grpSpPr>
      <p:sp>
        <p:nvSpPr>
          <p:cNvPr id="26" name="Rectangle 32"/>
          <p:cNvSpPr>
            <a:spLocks noChangeArrowheads="1"/>
          </p:cNvSpPr>
          <p:nvPr userDrawn="1"/>
        </p:nvSpPr>
        <p:spPr bwMode="auto">
          <a:xfrm>
            <a:off x="0" y="6308521"/>
            <a:ext cx="9144000" cy="553679"/>
          </a:xfrm>
          <a:prstGeom prst="rect">
            <a:avLst/>
          </a:prstGeom>
          <a:solidFill>
            <a:schemeClr val="bg2"/>
          </a:solidFill>
          <a:ln w="9525">
            <a:solidFill>
              <a:schemeClr val="bg2"/>
            </a:solidFill>
            <a:miter lim="800000"/>
            <a:headEnd/>
            <a:tailEnd/>
          </a:ln>
          <a:effectLst/>
        </p:spPr>
        <p:txBody>
          <a:bodyPr wrap="none" anchor="ctr"/>
          <a:lstStyle/>
          <a:p>
            <a:pPr algn="ctr"/>
            <a:endParaRPr lang="en-US" sz="2200" b="0" dirty="0">
              <a:solidFill>
                <a:srgbClr val="000000"/>
              </a:solidFill>
              <a:latin typeface="Arial"/>
            </a:endParaRPr>
          </a:p>
        </p:txBody>
      </p:sp>
      <p:pic>
        <p:nvPicPr>
          <p:cNvPr id="3" name="Picture 15" descr="FM3-Logo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1400" y="5436937"/>
            <a:ext cx="5761201" cy="119856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WordArt 5"/>
          <p:cNvSpPr>
            <a:spLocks noChangeArrowheads="1" noChangeShapeType="1" noTextEdit="1"/>
          </p:cNvSpPr>
          <p:nvPr userDrawn="1"/>
        </p:nvSpPr>
        <p:spPr bwMode="auto">
          <a:xfrm>
            <a:off x="2706280" y="1650213"/>
            <a:ext cx="3731441" cy="532164"/>
          </a:xfrm>
          <a:prstGeom prst="rect">
            <a:avLst/>
          </a:prstGeom>
          <a:noFill/>
          <a:effectLst>
            <a:outerShdw blurRad="50800" dist="38100" dir="8100000" algn="tr" rotWithShape="0">
              <a:prstClr val="black">
                <a:alpha val="40000"/>
              </a:prstClr>
            </a:outerShdw>
          </a:effectLst>
        </p:spPr>
        <p:txBody>
          <a:bodyPr wrap="none" fromWordArt="1">
            <a:prstTxWarp prst="textPlain">
              <a:avLst>
                <a:gd name="adj" fmla="val 50000"/>
              </a:avLst>
            </a:prstTxWarp>
          </a:bodyPr>
          <a:lstStyle/>
          <a:p>
            <a:pPr algn="ctr"/>
            <a:r>
              <a:rPr lang="en-US" sz="3600" kern="10" dirty="0">
                <a:ln w="10541" cmpd="sng">
                  <a:solidFill>
                    <a:srgbClr val="C0E4F9"/>
                  </a:solidFill>
                  <a:prstDash val="solid"/>
                </a:ln>
                <a:solidFill>
                  <a:srgbClr val="094E75"/>
                </a:solidFill>
                <a:latin typeface="Tahoma"/>
              </a:rPr>
              <a:t>DAVID </a:t>
            </a:r>
            <a:r>
              <a:rPr lang="en-US" sz="3600" kern="10" dirty="0" smtClean="0">
                <a:ln w="10541" cmpd="sng">
                  <a:solidFill>
                    <a:srgbClr val="C0E4F9"/>
                  </a:solidFill>
                  <a:prstDash val="solid"/>
                </a:ln>
                <a:solidFill>
                  <a:srgbClr val="094E75"/>
                </a:solidFill>
                <a:latin typeface="Tahoma"/>
              </a:rPr>
              <a:t>METZ</a:t>
            </a:r>
            <a:endParaRPr lang="en-US" sz="3600" kern="10" dirty="0">
              <a:ln w="10541" cmpd="sng">
                <a:solidFill>
                  <a:srgbClr val="C0E4F9"/>
                </a:solidFill>
                <a:prstDash val="solid"/>
              </a:ln>
              <a:solidFill>
                <a:srgbClr val="094E75"/>
              </a:solidFill>
              <a:latin typeface="Tahoma"/>
            </a:endParaRPr>
          </a:p>
        </p:txBody>
      </p:sp>
      <p:sp>
        <p:nvSpPr>
          <p:cNvPr id="17" name="Text Box 6"/>
          <p:cNvSpPr txBox="1">
            <a:spLocks noChangeArrowheads="1"/>
          </p:cNvSpPr>
          <p:nvPr userDrawn="1"/>
        </p:nvSpPr>
        <p:spPr bwMode="auto">
          <a:xfrm>
            <a:off x="2590799" y="2398985"/>
            <a:ext cx="3962400" cy="430887"/>
          </a:xfrm>
          <a:prstGeom prst="rect">
            <a:avLst/>
          </a:prstGeom>
          <a:noFill/>
          <a:ln w="9525">
            <a:noFill/>
            <a:miter lim="800000"/>
            <a:headEnd/>
            <a:tailEnd/>
          </a:ln>
          <a:effectLst/>
        </p:spPr>
        <p:txBody>
          <a:bodyPr>
            <a:spAutoFit/>
          </a:bodyPr>
          <a:lstStyle/>
          <a:p>
            <a:pPr algn="ctr"/>
            <a:r>
              <a:rPr lang="en-US" sz="2200" i="1" dirty="0">
                <a:solidFill>
                  <a:srgbClr val="000000"/>
                </a:solidFill>
                <a:latin typeface="Arial"/>
              </a:rPr>
              <a:t>Dave@FM3research.com</a:t>
            </a:r>
          </a:p>
        </p:txBody>
      </p:sp>
      <p:sp>
        <p:nvSpPr>
          <p:cNvPr id="18" name="Text Box 9"/>
          <p:cNvSpPr txBox="1">
            <a:spLocks noChangeArrowheads="1"/>
          </p:cNvSpPr>
          <p:nvPr userDrawn="1"/>
        </p:nvSpPr>
        <p:spPr bwMode="auto">
          <a:xfrm>
            <a:off x="2314663" y="3097186"/>
            <a:ext cx="4514675" cy="1569660"/>
          </a:xfrm>
          <a:prstGeom prst="rect">
            <a:avLst/>
          </a:prstGeom>
          <a:noFill/>
          <a:ln w="9525">
            <a:noFill/>
            <a:miter lim="800000"/>
            <a:headEnd/>
            <a:tailEnd/>
          </a:ln>
          <a:effectLst/>
        </p:spPr>
        <p:txBody>
          <a:bodyPr wrap="square">
            <a:spAutoFit/>
          </a:bodyPr>
          <a:lstStyle/>
          <a:p>
            <a:pPr algn="ctr"/>
            <a:r>
              <a:rPr lang="en-US" sz="2400" i="1" dirty="0">
                <a:solidFill>
                  <a:srgbClr val="000000"/>
                </a:solidFill>
                <a:latin typeface="Arial"/>
              </a:rPr>
              <a:t>1999 Harrison St., Suite 1290</a:t>
            </a:r>
            <a:br>
              <a:rPr lang="en-US" sz="2400" i="1" dirty="0">
                <a:solidFill>
                  <a:srgbClr val="000000"/>
                </a:solidFill>
                <a:latin typeface="Arial"/>
              </a:rPr>
            </a:br>
            <a:r>
              <a:rPr lang="en-US" sz="2400" i="1" dirty="0">
                <a:solidFill>
                  <a:srgbClr val="000000"/>
                </a:solidFill>
                <a:latin typeface="Arial"/>
              </a:rPr>
              <a:t>Oakland, CA 94612</a:t>
            </a:r>
            <a:br>
              <a:rPr lang="en-US" sz="2400" i="1" dirty="0">
                <a:solidFill>
                  <a:srgbClr val="000000"/>
                </a:solidFill>
                <a:latin typeface="Arial"/>
              </a:rPr>
            </a:br>
            <a:r>
              <a:rPr lang="en-US" sz="2400" i="1" dirty="0">
                <a:solidFill>
                  <a:srgbClr val="000000"/>
                </a:solidFill>
                <a:latin typeface="Arial"/>
              </a:rPr>
              <a:t>Phone (510) 451-9521</a:t>
            </a:r>
          </a:p>
          <a:p>
            <a:pPr algn="ctr"/>
            <a:r>
              <a:rPr lang="en-US" sz="2400" i="1" dirty="0">
                <a:solidFill>
                  <a:srgbClr val="000000"/>
                </a:solidFill>
                <a:latin typeface="Arial"/>
              </a:rPr>
              <a:t>Fax (510) 451-0384 </a:t>
            </a:r>
          </a:p>
        </p:txBody>
      </p:sp>
      <p:sp>
        <p:nvSpPr>
          <p:cNvPr id="25" name="Rectangle 30"/>
          <p:cNvSpPr>
            <a:spLocks noChangeArrowheads="1"/>
          </p:cNvSpPr>
          <p:nvPr userDrawn="1"/>
        </p:nvSpPr>
        <p:spPr bwMode="auto">
          <a:xfrm>
            <a:off x="0" y="1"/>
            <a:ext cx="9144000" cy="578839"/>
          </a:xfrm>
          <a:prstGeom prst="rect">
            <a:avLst/>
          </a:prstGeom>
          <a:solidFill>
            <a:schemeClr val="bg2"/>
          </a:solidFill>
          <a:ln w="9525">
            <a:solidFill>
              <a:schemeClr val="bg2"/>
            </a:solidFill>
            <a:miter lim="800000"/>
            <a:headEnd/>
            <a:tailEnd/>
          </a:ln>
          <a:effectLst/>
        </p:spPr>
        <p:txBody>
          <a:bodyPr wrap="none" anchor="ctr"/>
          <a:lstStyle/>
          <a:p>
            <a:pPr algn="ctr"/>
            <a:endParaRPr lang="en-US" sz="2200" b="0" dirty="0">
              <a:solidFill>
                <a:srgbClr val="000000"/>
              </a:solidFill>
              <a:latin typeface="Arial"/>
            </a:endParaRPr>
          </a:p>
        </p:txBody>
      </p:sp>
      <p:sp>
        <p:nvSpPr>
          <p:cNvPr id="2" name="TextBox 1"/>
          <p:cNvSpPr txBox="1"/>
          <p:nvPr userDrawn="1"/>
        </p:nvSpPr>
        <p:spPr>
          <a:xfrm>
            <a:off x="1140902" y="835791"/>
            <a:ext cx="6862195" cy="584775"/>
          </a:xfrm>
          <a:prstGeom prst="rect">
            <a:avLst/>
          </a:prstGeom>
          <a:noFill/>
        </p:spPr>
        <p:txBody>
          <a:bodyPr wrap="square" rtlCol="0">
            <a:spAutoFit/>
          </a:bodyPr>
          <a:lstStyle/>
          <a:p>
            <a:pPr algn="ctr"/>
            <a:r>
              <a:rPr lang="en-US" dirty="0" smtClean="0">
                <a:solidFill>
                  <a:srgbClr val="FFFFFF"/>
                </a:solidFill>
                <a:latin typeface="Tahoma"/>
              </a:rPr>
              <a:t>For more information, contact:</a:t>
            </a:r>
          </a:p>
        </p:txBody>
      </p:sp>
    </p:spTree>
    <p:extLst>
      <p:ext uri="{BB962C8B-B14F-4D97-AF65-F5344CB8AC3E}">
        <p14:creationId xmlns:p14="http://schemas.microsoft.com/office/powerpoint/2010/main" val="3828794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2"/>
        </a:solid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0" y="377825"/>
            <a:ext cx="914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3" name="Rectangle 4"/>
          <p:cNvSpPr>
            <a:spLocks noChangeArrowheads="1"/>
          </p:cNvSpPr>
          <p:nvPr userDrawn="1"/>
        </p:nvSpPr>
        <p:spPr bwMode="auto">
          <a:xfrm>
            <a:off x="0" y="533400"/>
            <a:ext cx="9144000" cy="57150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4" name="Rectangle 6"/>
          <p:cNvSpPr>
            <a:spLocks noChangeArrowheads="1"/>
          </p:cNvSpPr>
          <p:nvPr userDrawn="1"/>
        </p:nvSpPr>
        <p:spPr bwMode="auto">
          <a:xfrm>
            <a:off x="0" y="6248400"/>
            <a:ext cx="914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5" name="WordArt 29"/>
          <p:cNvSpPr>
            <a:spLocks noChangeArrowheads="1" noChangeShapeType="1" noTextEdit="1"/>
          </p:cNvSpPr>
          <p:nvPr userDrawn="1"/>
        </p:nvSpPr>
        <p:spPr bwMode="auto">
          <a:xfrm>
            <a:off x="2803525" y="2327275"/>
            <a:ext cx="6072188" cy="1560513"/>
          </a:xfrm>
          <a:prstGeom prst="rect">
            <a:avLst/>
          </a:prstGeom>
        </p:spPr>
        <p:txBody>
          <a:bodyPr wrap="none" fromWordArt="1">
            <a:prstTxWarp prst="textPlain">
              <a:avLst>
                <a:gd name="adj" fmla="val 50000"/>
              </a:avLst>
            </a:prstTxWarp>
          </a:bodyPr>
          <a:lstStyle/>
          <a:p>
            <a:pPr algn="ctr">
              <a:spcBef>
                <a:spcPct val="50000"/>
              </a:spcBef>
            </a:pPr>
            <a:r>
              <a:rPr lang="en-US" sz="2800" kern="10">
                <a:ln w="1905">
                  <a:solidFill>
                    <a:srgbClr val="013473"/>
                  </a:solidFill>
                  <a:round/>
                  <a:headEnd/>
                  <a:tailEnd/>
                </a:ln>
                <a:solidFill>
                  <a:srgbClr val="FFFFFF"/>
                </a:solidFill>
                <a:effectLst>
                  <a:outerShdw dist="17961" dir="2700000" algn="ctr" rotWithShape="0">
                    <a:srgbClr val="000000"/>
                  </a:outerShdw>
                </a:effectLst>
                <a:latin typeface="Swiss911 XCm BT"/>
              </a:rPr>
              <a:t>The Colorado River:</a:t>
            </a:r>
          </a:p>
          <a:p>
            <a:pPr algn="ctr">
              <a:spcBef>
                <a:spcPct val="50000"/>
              </a:spcBef>
            </a:pPr>
            <a:r>
              <a:rPr lang="en-US" sz="2800" kern="10">
                <a:ln w="1905">
                  <a:solidFill>
                    <a:srgbClr val="013473"/>
                  </a:solidFill>
                  <a:round/>
                  <a:headEnd/>
                  <a:tailEnd/>
                </a:ln>
                <a:solidFill>
                  <a:srgbClr val="FFFFFF"/>
                </a:solidFill>
                <a:effectLst>
                  <a:outerShdw dist="17961" dir="2700000" algn="ctr" rotWithShape="0">
                    <a:srgbClr val="000000"/>
                  </a:outerShdw>
                </a:effectLst>
                <a:latin typeface="Swiss911 XCm BT"/>
              </a:rPr>
              <a:t>Key Voter Attitudes</a:t>
            </a:r>
          </a:p>
        </p:txBody>
      </p:sp>
      <p:sp>
        <p:nvSpPr>
          <p:cNvPr id="6" name="Rectangle 67"/>
          <p:cNvSpPr>
            <a:spLocks noChangeArrowheads="1"/>
          </p:cNvSpPr>
          <p:nvPr userDrawn="1"/>
        </p:nvSpPr>
        <p:spPr bwMode="auto">
          <a:xfrm>
            <a:off x="4454525" y="152400"/>
            <a:ext cx="2667000" cy="176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7" name="Text Box 71"/>
          <p:cNvSpPr txBox="1">
            <a:spLocks noChangeArrowheads="1"/>
          </p:cNvSpPr>
          <p:nvPr userDrawn="1"/>
        </p:nvSpPr>
        <p:spPr bwMode="auto">
          <a:xfrm>
            <a:off x="2528888" y="5676900"/>
            <a:ext cx="6783387"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eaLnBrk="1" hangingPunct="1">
              <a:lnSpc>
                <a:spcPct val="85000"/>
              </a:lnSpc>
              <a:defRPr/>
            </a:pPr>
            <a:r>
              <a:rPr lang="en-US" sz="3600" dirty="0" smtClean="0">
                <a:solidFill>
                  <a:srgbClr val="FFFFFF"/>
                </a:solidFill>
                <a:latin typeface="Basic Sans Heavy SF" pitchFamily="34" charset="0"/>
              </a:rPr>
              <a:t>DAVE METZ </a:t>
            </a:r>
            <a:r>
              <a:rPr lang="en-US" sz="1500" i="1" dirty="0" smtClean="0">
                <a:solidFill>
                  <a:srgbClr val="FFFFFF"/>
                </a:solidFill>
              </a:rPr>
              <a:t>FM3</a:t>
            </a:r>
          </a:p>
        </p:txBody>
      </p:sp>
      <p:sp>
        <p:nvSpPr>
          <p:cNvPr id="8" name="Text Box 72"/>
          <p:cNvSpPr txBox="1">
            <a:spLocks noChangeArrowheads="1"/>
          </p:cNvSpPr>
          <p:nvPr userDrawn="1"/>
        </p:nvSpPr>
        <p:spPr bwMode="auto">
          <a:xfrm>
            <a:off x="2528888" y="5157788"/>
            <a:ext cx="661511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eaLnBrk="1" hangingPunct="1">
              <a:lnSpc>
                <a:spcPct val="85000"/>
              </a:lnSpc>
              <a:defRPr/>
            </a:pPr>
            <a:r>
              <a:rPr lang="en-US" sz="3600" smtClean="0">
                <a:solidFill>
                  <a:srgbClr val="FFFFFF"/>
                </a:solidFill>
                <a:latin typeface="Basic Sans Heavy SF" pitchFamily="34" charset="0"/>
              </a:rPr>
              <a:t>LORI WEIGEL </a:t>
            </a:r>
            <a:r>
              <a:rPr lang="en-US" sz="1500" i="1" smtClean="0">
                <a:solidFill>
                  <a:srgbClr val="FFFFFF"/>
                </a:solidFill>
              </a:rPr>
              <a:t>Public Opinion Strategies</a:t>
            </a:r>
          </a:p>
        </p:txBody>
      </p:sp>
      <p:sp>
        <p:nvSpPr>
          <p:cNvPr id="9" name="Rectangle 80"/>
          <p:cNvSpPr>
            <a:spLocks noChangeArrowheads="1"/>
          </p:cNvSpPr>
          <p:nvPr userDrawn="1"/>
        </p:nvSpPr>
        <p:spPr bwMode="auto">
          <a:xfrm>
            <a:off x="304800" y="166688"/>
            <a:ext cx="2133600" cy="6477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pic>
        <p:nvPicPr>
          <p:cNvPr id="10" name="Picture 81" descr="Walls of Jerich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5613" y="320675"/>
            <a:ext cx="1831975"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2" descr="salt_marsh"/>
          <p:cNvPicPr>
            <a:picLocks noChangeAspect="1" noChangeArrowheads="1"/>
          </p:cNvPicPr>
          <p:nvPr userDrawn="1"/>
        </p:nvPicPr>
        <p:blipFill>
          <a:blip r:embed="rId3">
            <a:extLst>
              <a:ext uri="{28A0092B-C50C-407E-A947-70E740481C1C}">
                <a14:useLocalDpi xmlns:a14="http://schemas.microsoft.com/office/drawing/2010/main" val="0"/>
              </a:ext>
            </a:extLst>
          </a:blip>
          <a:srcRect b="10553"/>
          <a:stretch>
            <a:fillRect/>
          </a:stretch>
        </p:blipFill>
        <p:spPr bwMode="auto">
          <a:xfrm>
            <a:off x="468313" y="4200525"/>
            <a:ext cx="1806575"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4" descr="denver-colorado-springs"/>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1013" y="5405438"/>
            <a:ext cx="1800225"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6" descr="EDF logo"/>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44500" y="3125788"/>
            <a:ext cx="1881188"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87"/>
          <p:cNvSpPr>
            <a:spLocks noChangeArrowheads="1" noChangeShapeType="1" noTextEdit="1"/>
          </p:cNvSpPr>
          <p:nvPr userDrawn="1"/>
        </p:nvSpPr>
        <p:spPr bwMode="auto">
          <a:xfrm>
            <a:off x="4557713" y="4200525"/>
            <a:ext cx="2263775" cy="538163"/>
          </a:xfrm>
          <a:prstGeom prst="rect">
            <a:avLst/>
          </a:prstGeom>
        </p:spPr>
        <p:txBody>
          <a:bodyPr wrap="none" fromWordArt="1">
            <a:prstTxWarp prst="textPlain">
              <a:avLst>
                <a:gd name="adj" fmla="val 50000"/>
              </a:avLst>
            </a:prstTxWarp>
          </a:bodyPr>
          <a:lstStyle/>
          <a:p>
            <a:pPr algn="ctr">
              <a:spcBef>
                <a:spcPct val="50000"/>
              </a:spcBef>
            </a:pPr>
            <a:r>
              <a:rPr lang="en-US" sz="2800" i="1" kern="10">
                <a:ln w="1905">
                  <a:solidFill>
                    <a:srgbClr val="013473"/>
                  </a:solidFill>
                  <a:round/>
                  <a:headEnd/>
                  <a:tailEnd/>
                </a:ln>
                <a:solidFill>
                  <a:srgbClr val="FFFFFF"/>
                </a:solidFill>
                <a:effectLst>
                  <a:outerShdw dist="17961" dir="2700000" algn="ctr" rotWithShape="0">
                    <a:srgbClr val="000000"/>
                  </a:outerShdw>
                </a:effectLst>
                <a:latin typeface="Arial Unicode MS"/>
                <a:ea typeface="Arial Unicode MS"/>
                <a:cs typeface="Arial Unicode MS"/>
              </a:rPr>
              <a:t>November 14, 2012</a:t>
            </a:r>
          </a:p>
        </p:txBody>
      </p:sp>
      <p:pic>
        <p:nvPicPr>
          <p:cNvPr id="16" name="Picture 7" descr="pos_logo_stckd_colo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2926" t="22701" r="12544" b="25726"/>
          <a:stretch>
            <a:fillRect/>
          </a:stretch>
        </p:blipFill>
        <p:spPr bwMode="auto">
          <a:xfrm>
            <a:off x="4572000" y="1173163"/>
            <a:ext cx="24574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FM3-Logo 2"/>
          <p:cNvPicPr>
            <a:picLocks noChangeAspect="1" noChangeArrowheads="1"/>
          </p:cNvPicPr>
          <p:nvPr userDrawn="1"/>
        </p:nvPicPr>
        <p:blipFill>
          <a:blip r:embed="rId7">
            <a:extLst>
              <a:ext uri="{28A0092B-C50C-407E-A947-70E740481C1C}">
                <a14:useLocalDpi xmlns:a14="http://schemas.microsoft.com/office/drawing/2010/main" val="0"/>
              </a:ext>
            </a:extLst>
          </a:blip>
          <a:srcRect t="27693"/>
          <a:stretch>
            <a:fillRect/>
          </a:stretch>
        </p:blipFill>
        <p:spPr bwMode="auto">
          <a:xfrm>
            <a:off x="4557713" y="312738"/>
            <a:ext cx="24685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http://media-cdn.tripadvisor.com/media/photo-s/01/9f/73/72/colorado-river-discovery.jp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455613" y="1720850"/>
            <a:ext cx="1819275" cy="121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2587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8236"/>
          </a:xfrm>
          <a:prstGeom prst="rect">
            <a:avLst/>
          </a:prstGeom>
        </p:spPr>
        <p:txBody>
          <a:bodyPr>
            <a:normAutofit/>
          </a:bodyPr>
          <a:lstStyle>
            <a:lvl1pPr>
              <a:defRPr sz="3000" b="1"/>
            </a:lvl1pPr>
          </a:lstStyle>
          <a:p>
            <a:r>
              <a:rPr lang="en-US" dirty="0" smtClean="0"/>
              <a:t>Click to edit Master title style</a:t>
            </a:r>
            <a:endParaRPr lang="en-US" dirty="0"/>
          </a:p>
        </p:txBody>
      </p:sp>
    </p:spTree>
    <p:extLst>
      <p:ext uri="{BB962C8B-B14F-4D97-AF65-F5344CB8AC3E}">
        <p14:creationId xmlns:p14="http://schemas.microsoft.com/office/powerpoint/2010/main" val="196797937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91014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Contact Pag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0" y="76200"/>
            <a:ext cx="9144000" cy="2286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3" name="Rectangle 20"/>
          <p:cNvSpPr>
            <a:spLocks noChangeArrowheads="1"/>
          </p:cNvSpPr>
          <p:nvPr userDrawn="1"/>
        </p:nvSpPr>
        <p:spPr bwMode="auto">
          <a:xfrm>
            <a:off x="0" y="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4" name="Rectangle 21"/>
          <p:cNvSpPr>
            <a:spLocks noChangeArrowheads="1"/>
          </p:cNvSpPr>
          <p:nvPr userDrawn="1"/>
        </p:nvSpPr>
        <p:spPr bwMode="auto">
          <a:xfrm>
            <a:off x="0" y="6553200"/>
            <a:ext cx="9144000" cy="3048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5" name="Rectangle 22"/>
          <p:cNvSpPr>
            <a:spLocks noChangeArrowheads="1"/>
          </p:cNvSpPr>
          <p:nvPr userDrawn="1"/>
        </p:nvSpPr>
        <p:spPr bwMode="auto">
          <a:xfrm>
            <a:off x="0" y="678180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6" name="Line 23"/>
          <p:cNvSpPr>
            <a:spLocks noChangeShapeType="1"/>
          </p:cNvSpPr>
          <p:nvPr userDrawn="1"/>
        </p:nvSpPr>
        <p:spPr bwMode="auto">
          <a:xfrm>
            <a:off x="0" y="6781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
        <p:nvSpPr>
          <p:cNvPr id="7" name="Line 24"/>
          <p:cNvSpPr>
            <a:spLocks noChangeShapeType="1"/>
          </p:cNvSpPr>
          <p:nvPr userDrawn="1"/>
        </p:nvSpPr>
        <p:spPr bwMode="auto">
          <a:xfrm>
            <a:off x="0" y="762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Tree>
    <p:extLst>
      <p:ext uri="{BB962C8B-B14F-4D97-AF65-F5344CB8AC3E}">
        <p14:creationId xmlns:p14="http://schemas.microsoft.com/office/powerpoint/2010/main" val="17093339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178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113816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FM3 &amp; POS">
    <p:spTree>
      <p:nvGrpSpPr>
        <p:cNvPr id="1" name=""/>
        <p:cNvGrpSpPr/>
        <p:nvPr/>
      </p:nvGrpSpPr>
      <p:grpSpPr>
        <a:xfrm>
          <a:off x="0" y="0"/>
          <a:ext cx="0" cy="0"/>
          <a:chOff x="0" y="0"/>
          <a:chExt cx="0" cy="0"/>
        </a:xfrm>
      </p:grpSpPr>
      <p:sp>
        <p:nvSpPr>
          <p:cNvPr id="2" name="Title 1"/>
          <p:cNvSpPr>
            <a:spLocks noGrp="1"/>
          </p:cNvSpPr>
          <p:nvPr>
            <p:ph type="title"/>
          </p:nvPr>
        </p:nvSpPr>
        <p:spPr>
          <a:xfrm>
            <a:off x="152400" y="127665"/>
            <a:ext cx="8864600" cy="1143000"/>
          </a:xfrm>
          <a:prstGeom prst="rect">
            <a:avLst/>
          </a:prstGeom>
        </p:spPr>
        <p:txBody>
          <a:bodyPr anchor="t" anchorCtr="1"/>
          <a:lstStyle>
            <a:lvl1pPr>
              <a:defRPr sz="2900" b="1">
                <a:solidFill>
                  <a:schemeClr val="accent1">
                    <a:lumMod val="50000"/>
                  </a:schemeClr>
                </a:solidFill>
              </a:defRPr>
            </a:lvl1pPr>
          </a:lstStyle>
          <a:p>
            <a:r>
              <a:rPr lang="en-US" dirty="0" smtClean="0"/>
              <a:t>Click to edit Master title style</a:t>
            </a:r>
            <a:endParaRPr lang="en-US" dirty="0"/>
          </a:p>
        </p:txBody>
      </p:sp>
      <p:sp>
        <p:nvSpPr>
          <p:cNvPr id="5" name="Text Placeholder 5"/>
          <p:cNvSpPr>
            <a:spLocks noGrp="1"/>
          </p:cNvSpPr>
          <p:nvPr>
            <p:ph type="body" sz="quarter" idx="10"/>
          </p:nvPr>
        </p:nvSpPr>
        <p:spPr>
          <a:xfrm>
            <a:off x="3000376" y="6362700"/>
            <a:ext cx="5753100" cy="447675"/>
          </a:xfrm>
          <a:prstGeom prst="rect">
            <a:avLst/>
          </a:prstGeom>
        </p:spPr>
        <p:txBody>
          <a:bodyPr anchor="ctr"/>
          <a:lstStyle>
            <a:lvl1pPr marL="0" indent="0" algn="l">
              <a:buNone/>
              <a:defRPr sz="800" i="1">
                <a:solidFill>
                  <a:schemeClr val="accent3"/>
                </a:solidFill>
              </a:defRPr>
            </a:lvl1pPr>
          </a:lstStyle>
          <a:p>
            <a:pPr lvl="0"/>
            <a:endParaRPr lang="en-US" dirty="0"/>
          </a:p>
        </p:txBody>
      </p:sp>
    </p:spTree>
    <p:extLst>
      <p:ext uri="{BB962C8B-B14F-4D97-AF65-F5344CB8AC3E}">
        <p14:creationId xmlns:p14="http://schemas.microsoft.com/office/powerpoint/2010/main" val="2743467680"/>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2"/>
        </a:solidFill>
        <a:effectLst/>
      </p:bgPr>
    </p:bg>
    <p:spTree>
      <p:nvGrpSpPr>
        <p:cNvPr id="1" name=""/>
        <p:cNvGrpSpPr/>
        <p:nvPr/>
      </p:nvGrpSpPr>
      <p:grpSpPr>
        <a:xfrm>
          <a:off x="0" y="0"/>
          <a:ext cx="0" cy="0"/>
          <a:chOff x="0" y="0"/>
          <a:chExt cx="0" cy="0"/>
        </a:xfrm>
      </p:grpSpPr>
      <p:sp>
        <p:nvSpPr>
          <p:cNvPr id="2" name="Rectangle 13"/>
          <p:cNvSpPr>
            <a:spLocks noChangeArrowheads="1"/>
          </p:cNvSpPr>
          <p:nvPr userDrawn="1"/>
        </p:nvSpPr>
        <p:spPr bwMode="auto">
          <a:xfrm>
            <a:off x="0" y="377825"/>
            <a:ext cx="914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3" name="Rectangle 4"/>
          <p:cNvSpPr>
            <a:spLocks noChangeArrowheads="1"/>
          </p:cNvSpPr>
          <p:nvPr userDrawn="1"/>
        </p:nvSpPr>
        <p:spPr bwMode="auto">
          <a:xfrm>
            <a:off x="0" y="533400"/>
            <a:ext cx="9144000" cy="57150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4" name="Rectangle 6"/>
          <p:cNvSpPr>
            <a:spLocks noChangeArrowheads="1"/>
          </p:cNvSpPr>
          <p:nvPr userDrawn="1"/>
        </p:nvSpPr>
        <p:spPr bwMode="auto">
          <a:xfrm>
            <a:off x="0" y="6248400"/>
            <a:ext cx="9144000"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5" name="WordArt 29"/>
          <p:cNvSpPr>
            <a:spLocks noChangeArrowheads="1" noChangeShapeType="1" noTextEdit="1"/>
          </p:cNvSpPr>
          <p:nvPr userDrawn="1"/>
        </p:nvSpPr>
        <p:spPr bwMode="auto">
          <a:xfrm>
            <a:off x="2803525" y="2327275"/>
            <a:ext cx="6072188" cy="1560513"/>
          </a:xfrm>
          <a:prstGeom prst="rect">
            <a:avLst/>
          </a:prstGeom>
        </p:spPr>
        <p:txBody>
          <a:bodyPr wrap="none" fromWordArt="1">
            <a:prstTxWarp prst="textPlain">
              <a:avLst>
                <a:gd name="adj" fmla="val 50000"/>
              </a:avLst>
            </a:prstTxWarp>
          </a:bodyPr>
          <a:lstStyle/>
          <a:p>
            <a:pPr algn="ctr">
              <a:spcBef>
                <a:spcPct val="50000"/>
              </a:spcBef>
            </a:pPr>
            <a:r>
              <a:rPr lang="en-US" sz="2800" kern="10" dirty="0">
                <a:ln w="1905">
                  <a:solidFill>
                    <a:srgbClr val="013473"/>
                  </a:solidFill>
                  <a:round/>
                  <a:headEnd/>
                  <a:tailEnd/>
                </a:ln>
                <a:solidFill>
                  <a:srgbClr val="FFFFFF"/>
                </a:solidFill>
                <a:effectLst>
                  <a:outerShdw dist="17961" dir="2700000" algn="ctr" rotWithShape="0">
                    <a:srgbClr val="000000"/>
                  </a:outerShdw>
                </a:effectLst>
                <a:latin typeface="Swiss911 XCm BT"/>
              </a:rPr>
              <a:t>The Colorado River:</a:t>
            </a:r>
          </a:p>
          <a:p>
            <a:pPr algn="ctr">
              <a:spcBef>
                <a:spcPct val="50000"/>
              </a:spcBef>
            </a:pPr>
            <a:r>
              <a:rPr lang="en-US" sz="2800" kern="10" dirty="0">
                <a:ln w="1905">
                  <a:solidFill>
                    <a:srgbClr val="013473"/>
                  </a:solidFill>
                  <a:round/>
                  <a:headEnd/>
                  <a:tailEnd/>
                </a:ln>
                <a:solidFill>
                  <a:srgbClr val="FFFFFF"/>
                </a:solidFill>
                <a:effectLst>
                  <a:outerShdw dist="17961" dir="2700000" algn="ctr" rotWithShape="0">
                    <a:srgbClr val="000000"/>
                  </a:outerShdw>
                </a:effectLst>
                <a:latin typeface="Swiss911 XCm BT"/>
              </a:rPr>
              <a:t>Key Voter Attitudes</a:t>
            </a:r>
          </a:p>
        </p:txBody>
      </p:sp>
      <p:sp>
        <p:nvSpPr>
          <p:cNvPr id="6" name="Rectangle 67"/>
          <p:cNvSpPr>
            <a:spLocks noChangeArrowheads="1"/>
          </p:cNvSpPr>
          <p:nvPr userDrawn="1"/>
        </p:nvSpPr>
        <p:spPr bwMode="auto">
          <a:xfrm>
            <a:off x="4454525" y="152400"/>
            <a:ext cx="2667000" cy="1768475"/>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7" name="Text Box 71"/>
          <p:cNvSpPr txBox="1">
            <a:spLocks noChangeArrowheads="1"/>
          </p:cNvSpPr>
          <p:nvPr userDrawn="1"/>
        </p:nvSpPr>
        <p:spPr bwMode="auto">
          <a:xfrm>
            <a:off x="2528888" y="5676900"/>
            <a:ext cx="6783387"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eaLnBrk="1" hangingPunct="1">
              <a:lnSpc>
                <a:spcPct val="85000"/>
              </a:lnSpc>
              <a:defRPr/>
            </a:pPr>
            <a:r>
              <a:rPr lang="en-US" sz="3600" dirty="0" smtClean="0">
                <a:solidFill>
                  <a:srgbClr val="FFFFFF"/>
                </a:solidFill>
                <a:latin typeface="Basic Sans Heavy SF" pitchFamily="34" charset="0"/>
              </a:rPr>
              <a:t>DAVE METZ </a:t>
            </a:r>
            <a:r>
              <a:rPr lang="en-US" sz="1500" i="1" dirty="0" smtClean="0">
                <a:solidFill>
                  <a:srgbClr val="FFFFFF"/>
                </a:solidFill>
              </a:rPr>
              <a:t>FM3</a:t>
            </a:r>
          </a:p>
        </p:txBody>
      </p:sp>
      <p:sp>
        <p:nvSpPr>
          <p:cNvPr id="8" name="Text Box 72"/>
          <p:cNvSpPr txBox="1">
            <a:spLocks noChangeArrowheads="1"/>
          </p:cNvSpPr>
          <p:nvPr userDrawn="1"/>
        </p:nvSpPr>
        <p:spPr bwMode="auto">
          <a:xfrm>
            <a:off x="2528888" y="5157788"/>
            <a:ext cx="6615112"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eaLnBrk="1" hangingPunct="1">
              <a:lnSpc>
                <a:spcPct val="85000"/>
              </a:lnSpc>
              <a:defRPr/>
            </a:pPr>
            <a:r>
              <a:rPr lang="en-US" sz="3600" smtClean="0">
                <a:solidFill>
                  <a:srgbClr val="FFFFFF"/>
                </a:solidFill>
                <a:latin typeface="Basic Sans Heavy SF" pitchFamily="34" charset="0"/>
              </a:rPr>
              <a:t>LORI WEIGEL </a:t>
            </a:r>
            <a:r>
              <a:rPr lang="en-US" sz="1500" i="1" smtClean="0">
                <a:solidFill>
                  <a:srgbClr val="FFFFFF"/>
                </a:solidFill>
              </a:rPr>
              <a:t>Public Opinion Strategies</a:t>
            </a:r>
          </a:p>
        </p:txBody>
      </p:sp>
      <p:sp>
        <p:nvSpPr>
          <p:cNvPr id="9" name="Rectangle 80"/>
          <p:cNvSpPr>
            <a:spLocks noChangeArrowheads="1"/>
          </p:cNvSpPr>
          <p:nvPr userDrawn="1"/>
        </p:nvSpPr>
        <p:spPr bwMode="auto">
          <a:xfrm>
            <a:off x="304800" y="166688"/>
            <a:ext cx="2133600" cy="6477000"/>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15" name="WordArt 87"/>
          <p:cNvSpPr>
            <a:spLocks noChangeArrowheads="1" noChangeShapeType="1" noTextEdit="1"/>
          </p:cNvSpPr>
          <p:nvPr userDrawn="1"/>
        </p:nvSpPr>
        <p:spPr bwMode="auto">
          <a:xfrm>
            <a:off x="4557713" y="4200525"/>
            <a:ext cx="2263775" cy="538163"/>
          </a:xfrm>
          <a:prstGeom prst="rect">
            <a:avLst/>
          </a:prstGeom>
        </p:spPr>
        <p:txBody>
          <a:bodyPr wrap="none" fromWordArt="1">
            <a:prstTxWarp prst="textPlain">
              <a:avLst>
                <a:gd name="adj" fmla="val 50000"/>
              </a:avLst>
            </a:prstTxWarp>
          </a:bodyPr>
          <a:lstStyle/>
          <a:p>
            <a:pPr algn="ctr">
              <a:spcBef>
                <a:spcPct val="50000"/>
              </a:spcBef>
            </a:pPr>
            <a:r>
              <a:rPr lang="en-US" sz="2800" i="1" kern="10">
                <a:ln w="1905">
                  <a:solidFill>
                    <a:srgbClr val="013473"/>
                  </a:solidFill>
                  <a:round/>
                  <a:headEnd/>
                  <a:tailEnd/>
                </a:ln>
                <a:solidFill>
                  <a:srgbClr val="FFFFFF"/>
                </a:solidFill>
                <a:effectLst>
                  <a:outerShdw dist="17961" dir="2700000" algn="ctr" rotWithShape="0">
                    <a:srgbClr val="000000"/>
                  </a:outerShdw>
                </a:effectLst>
                <a:latin typeface="Arial Unicode MS"/>
                <a:ea typeface="Arial Unicode MS"/>
                <a:cs typeface="Arial Unicode MS"/>
              </a:rPr>
              <a:t>November 14, 2012</a:t>
            </a:r>
          </a:p>
        </p:txBody>
      </p:sp>
      <p:pic>
        <p:nvPicPr>
          <p:cNvPr id="16" name="Picture 7" descr="pos_logo_stckd_colo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2926" t="22701" r="12544" b="25726"/>
          <a:stretch>
            <a:fillRect/>
          </a:stretch>
        </p:blipFill>
        <p:spPr bwMode="auto">
          <a:xfrm>
            <a:off x="4572000" y="1173163"/>
            <a:ext cx="245745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41" descr="FM3-Logo 2"/>
          <p:cNvPicPr>
            <a:picLocks noChangeAspect="1" noChangeArrowheads="1"/>
          </p:cNvPicPr>
          <p:nvPr userDrawn="1"/>
        </p:nvPicPr>
        <p:blipFill>
          <a:blip r:embed="rId3">
            <a:extLst>
              <a:ext uri="{28A0092B-C50C-407E-A947-70E740481C1C}">
                <a14:useLocalDpi xmlns:a14="http://schemas.microsoft.com/office/drawing/2010/main" val="0"/>
              </a:ext>
            </a:extLst>
          </a:blip>
          <a:srcRect t="27693"/>
          <a:stretch>
            <a:fillRect/>
          </a:stretch>
        </p:blipFill>
        <p:spPr bwMode="auto">
          <a:xfrm>
            <a:off x="4557713" y="312738"/>
            <a:ext cx="2468562"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6472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68236"/>
          </a:xfrm>
          <a:prstGeom prst="rect">
            <a:avLst/>
          </a:prstGeom>
        </p:spPr>
        <p:txBody>
          <a:bodyPr>
            <a:normAutofit/>
          </a:bodyPr>
          <a:lstStyle>
            <a:lvl1pPr>
              <a:defRPr sz="3000" b="1"/>
            </a:lvl1pPr>
          </a:lstStyle>
          <a:p>
            <a:r>
              <a:rPr lang="en-US" dirty="0" smtClean="0"/>
              <a:t>Click to edit Master title style</a:t>
            </a:r>
            <a:endParaRPr lang="en-US" dirty="0"/>
          </a:p>
        </p:txBody>
      </p:sp>
    </p:spTree>
    <p:extLst>
      <p:ext uri="{BB962C8B-B14F-4D97-AF65-F5344CB8AC3E}">
        <p14:creationId xmlns:p14="http://schemas.microsoft.com/office/powerpoint/2010/main" val="20996503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565808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9653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Contact Page">
    <p:spTree>
      <p:nvGrpSpPr>
        <p:cNvPr id="1" name=""/>
        <p:cNvGrpSpPr/>
        <p:nvPr/>
      </p:nvGrpSpPr>
      <p:grpSpPr>
        <a:xfrm>
          <a:off x="0" y="0"/>
          <a:ext cx="0" cy="0"/>
          <a:chOff x="0" y="0"/>
          <a:chExt cx="0" cy="0"/>
        </a:xfrm>
      </p:grpSpPr>
      <p:sp>
        <p:nvSpPr>
          <p:cNvPr id="2" name="Rectangle 15"/>
          <p:cNvSpPr>
            <a:spLocks noChangeArrowheads="1"/>
          </p:cNvSpPr>
          <p:nvPr userDrawn="1"/>
        </p:nvSpPr>
        <p:spPr bwMode="auto">
          <a:xfrm>
            <a:off x="0" y="76200"/>
            <a:ext cx="9144000" cy="2286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3" name="Rectangle 20"/>
          <p:cNvSpPr>
            <a:spLocks noChangeArrowheads="1"/>
          </p:cNvSpPr>
          <p:nvPr userDrawn="1"/>
        </p:nvSpPr>
        <p:spPr bwMode="auto">
          <a:xfrm>
            <a:off x="0" y="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4" name="Rectangle 21"/>
          <p:cNvSpPr>
            <a:spLocks noChangeArrowheads="1"/>
          </p:cNvSpPr>
          <p:nvPr userDrawn="1"/>
        </p:nvSpPr>
        <p:spPr bwMode="auto">
          <a:xfrm>
            <a:off x="0" y="6553200"/>
            <a:ext cx="9144000" cy="3048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5" name="Rectangle 22"/>
          <p:cNvSpPr>
            <a:spLocks noChangeArrowheads="1"/>
          </p:cNvSpPr>
          <p:nvPr userDrawn="1"/>
        </p:nvSpPr>
        <p:spPr bwMode="auto">
          <a:xfrm>
            <a:off x="0" y="678180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6" name="Line 23"/>
          <p:cNvSpPr>
            <a:spLocks noChangeShapeType="1"/>
          </p:cNvSpPr>
          <p:nvPr userDrawn="1"/>
        </p:nvSpPr>
        <p:spPr bwMode="auto">
          <a:xfrm>
            <a:off x="0" y="6781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
        <p:nvSpPr>
          <p:cNvPr id="7" name="Line 24"/>
          <p:cNvSpPr>
            <a:spLocks noChangeShapeType="1"/>
          </p:cNvSpPr>
          <p:nvPr userDrawn="1"/>
        </p:nvSpPr>
        <p:spPr bwMode="auto">
          <a:xfrm>
            <a:off x="0" y="762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Tree>
    <p:extLst>
      <p:ext uri="{BB962C8B-B14F-4D97-AF65-F5344CB8AC3E}">
        <p14:creationId xmlns:p14="http://schemas.microsoft.com/office/powerpoint/2010/main" val="21934726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CCCC"/>
        </a:solidFill>
        <a:effectLst/>
      </p:bgPr>
    </p:bg>
    <p:spTree>
      <p:nvGrpSpPr>
        <p:cNvPr id="1" name=""/>
        <p:cNvGrpSpPr/>
        <p:nvPr/>
      </p:nvGrpSpPr>
      <p:grpSpPr>
        <a:xfrm>
          <a:off x="0" y="0"/>
          <a:ext cx="0" cy="0"/>
          <a:chOff x="0" y="0"/>
          <a:chExt cx="0" cy="0"/>
        </a:xfrm>
      </p:grpSpPr>
      <p:sp>
        <p:nvSpPr>
          <p:cNvPr id="2" name="Rectangle 19"/>
          <p:cNvSpPr>
            <a:spLocks noChangeArrowheads="1"/>
          </p:cNvSpPr>
          <p:nvPr userDrawn="1"/>
        </p:nvSpPr>
        <p:spPr bwMode="auto">
          <a:xfrm>
            <a:off x="131763" y="222250"/>
            <a:ext cx="8880475" cy="6413500"/>
          </a:xfrm>
          <a:prstGeom prst="rect">
            <a:avLst/>
          </a:prstGeom>
          <a:solidFill>
            <a:schemeClr val="bg1"/>
          </a:solidFill>
          <a:ln w="12700">
            <a:solidFill>
              <a:schemeClr val="accent2"/>
            </a:solidFill>
            <a:miter lim="800000"/>
            <a:headEnd/>
            <a:tailEnd/>
          </a:ln>
        </p:spPr>
        <p:txBody>
          <a:bodyPr/>
          <a:lstStyle/>
          <a:p>
            <a:pPr algn="ctr">
              <a:lnSpc>
                <a:spcPct val="80000"/>
              </a:lnSpc>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3" name="Rectangle 25"/>
          <p:cNvSpPr>
            <a:spLocks noChangeArrowheads="1"/>
          </p:cNvSpPr>
          <p:nvPr/>
        </p:nvSpPr>
        <p:spPr bwMode="auto">
          <a:xfrm>
            <a:off x="152400" y="1592263"/>
            <a:ext cx="8839200" cy="447675"/>
          </a:xfrm>
          <a:prstGeom prst="rect">
            <a:avLst/>
          </a:prstGeom>
          <a:solidFill>
            <a:srgbClr val="027202"/>
          </a:solidFill>
          <a:ln w="28575">
            <a:solidFill>
              <a:schemeClr val="accent1"/>
            </a:solidFill>
            <a:miter lim="800000"/>
            <a:headEnd/>
            <a:tailEnd/>
          </a:ln>
        </p:spPr>
        <p:txBody>
          <a:bodyPr wrap="none" anchor="ctr"/>
          <a:lstStyle/>
          <a:p>
            <a:pPr algn="ctr">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4" name="Text Box 9"/>
          <p:cNvSpPr txBox="1">
            <a:spLocks noChangeArrowheads="1"/>
          </p:cNvSpPr>
          <p:nvPr/>
        </p:nvSpPr>
        <p:spPr bwMode="auto">
          <a:xfrm>
            <a:off x="8269288" y="6604000"/>
            <a:ext cx="952500" cy="274638"/>
          </a:xfrm>
          <a:prstGeom prst="rect">
            <a:avLst/>
          </a:prstGeom>
          <a:no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200" smtClean="0">
                <a:solidFill>
                  <a:srgbClr val="000000"/>
                </a:solidFill>
                <a:latin typeface="Arial" charset="0"/>
                <a:cs typeface="Arial" charset="0"/>
              </a:rPr>
              <a:t>220-3315                       </a:t>
            </a:r>
          </a:p>
        </p:txBody>
      </p:sp>
      <p:sp>
        <p:nvSpPr>
          <p:cNvPr id="5" name="Text Box 10"/>
          <p:cNvSpPr txBox="1">
            <a:spLocks noChangeArrowheads="1"/>
          </p:cNvSpPr>
          <p:nvPr/>
        </p:nvSpPr>
        <p:spPr bwMode="auto">
          <a:xfrm>
            <a:off x="350838" y="4081463"/>
            <a:ext cx="8397875" cy="708025"/>
          </a:xfrm>
          <a:prstGeom prst="rect">
            <a:avLst/>
          </a:prstGeom>
          <a:solidFill>
            <a:schemeClr val="accent2"/>
          </a:solid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2000" i="1" dirty="0" smtClean="0">
                <a:solidFill>
                  <a:srgbClr val="000000"/>
                </a:solidFill>
                <a:latin typeface="Arial" charset="0"/>
                <a:cs typeface="Arial" charset="0"/>
              </a:rPr>
              <a:t>A Summary of Pertinent Research Findings for Viewing by Candidates and Communications State for Candidates/Caucuses</a:t>
            </a:r>
          </a:p>
        </p:txBody>
      </p:sp>
      <p:pic>
        <p:nvPicPr>
          <p:cNvPr id="6" name="Picture 2074" descr="RE-A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056" t="20419" b="12566"/>
          <a:stretch>
            <a:fillRect/>
          </a:stretch>
        </p:blipFill>
        <p:spPr bwMode="auto">
          <a:xfrm>
            <a:off x="3805238" y="280988"/>
            <a:ext cx="1533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2"/>
          <p:cNvSpPr>
            <a:spLocks noChangeArrowheads="1" noChangeShapeType="1" noTextEdit="1"/>
          </p:cNvSpPr>
          <p:nvPr userDrawn="1"/>
        </p:nvSpPr>
        <p:spPr bwMode="white">
          <a:xfrm>
            <a:off x="1492250" y="5583238"/>
            <a:ext cx="4572000" cy="571500"/>
          </a:xfrm>
          <a:prstGeom prst="rect">
            <a:avLst/>
          </a:prstGeom>
        </p:spPr>
        <p:txBody>
          <a:bodyPr wrap="none" fromWordArt="1">
            <a:prstTxWarp prst="textPlain">
              <a:avLst>
                <a:gd name="adj" fmla="val 50000"/>
              </a:avLst>
            </a:prstTxWarp>
          </a:bodyPr>
          <a:lstStyle/>
          <a:p>
            <a:r>
              <a:rPr lang="en-US" b="0" kern="10">
                <a:ln w="9525">
                  <a:solidFill>
                    <a:srgbClr val="000000"/>
                  </a:solidFill>
                  <a:round/>
                  <a:headEnd/>
                  <a:tailEnd/>
                </a:ln>
                <a:solidFill>
                  <a:srgbClr val="000000"/>
                </a:solidFill>
                <a:effectLst>
                  <a:outerShdw dist="38100" dir="2700000" algn="tl" rotWithShape="0">
                    <a:srgbClr val="000000">
                      <a:alpha val="43137"/>
                    </a:srgbClr>
                  </a:outerShdw>
                </a:effectLst>
                <a:latin typeface="Arial Black"/>
                <a:cs typeface="Arial" charset="0"/>
              </a:rPr>
              <a:t>DAVE METZ &amp; LORI WEIGEL</a:t>
            </a:r>
          </a:p>
        </p:txBody>
      </p:sp>
      <p:pic>
        <p:nvPicPr>
          <p:cNvPr id="8" name="Picture 21" descr="FM3-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5828"/>
          <a:stretch>
            <a:fillRect/>
          </a:stretch>
        </p:blipFill>
        <p:spPr bwMode="auto">
          <a:xfrm>
            <a:off x="223838" y="5203825"/>
            <a:ext cx="1166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78" descr="pos_logo_stckd_col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2926" t="22701" r="12544" b="25726"/>
          <a:stretch>
            <a:fillRect/>
          </a:stretch>
        </p:blipFill>
        <p:spPr bwMode="auto">
          <a:xfrm>
            <a:off x="6170613" y="5521325"/>
            <a:ext cx="28082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userDrawn="1"/>
        </p:nvSpPr>
        <p:spPr bwMode="auto">
          <a:xfrm>
            <a:off x="280988" y="2444750"/>
            <a:ext cx="8863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20738">
              <a:lnSpc>
                <a:spcPct val="90000"/>
              </a:lnSpc>
              <a:spcAft>
                <a:spcPts val="1000"/>
              </a:spcAft>
            </a:pPr>
            <a:r>
              <a:rPr lang="en-US" sz="4400">
                <a:solidFill>
                  <a:srgbClr val="000000"/>
                </a:solidFill>
                <a:latin typeface="Tahoma" pitchFamily="34" charset="0"/>
                <a:cs typeface="Arial" charset="0"/>
              </a:rPr>
              <a:t>Voter Attitudes Towards </a:t>
            </a:r>
            <a:br>
              <a:rPr lang="en-US" sz="4400">
                <a:solidFill>
                  <a:srgbClr val="000000"/>
                </a:solidFill>
                <a:latin typeface="Tahoma" pitchFamily="34" charset="0"/>
                <a:cs typeface="Arial" charset="0"/>
              </a:rPr>
            </a:br>
            <a:r>
              <a:rPr lang="en-US" sz="4400">
                <a:solidFill>
                  <a:srgbClr val="000000"/>
                </a:solidFill>
                <a:latin typeface="Tahoma" pitchFamily="34" charset="0"/>
                <a:cs typeface="Arial" charset="0"/>
              </a:rPr>
              <a:t>Energy Issues in Minnesota</a:t>
            </a:r>
          </a:p>
        </p:txBody>
      </p:sp>
    </p:spTree>
    <p:extLst>
      <p:ext uri="{BB962C8B-B14F-4D97-AF65-F5344CB8AC3E}">
        <p14:creationId xmlns:p14="http://schemas.microsoft.com/office/powerpoint/2010/main" val="1435656275"/>
      </p:ext>
    </p:extLst>
  </p:cSld>
  <p:clrMapOvr>
    <a:masterClrMapping/>
  </p:clrMapOvr>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68414"/>
            <a:ext cx="1442301" cy="276999"/>
          </a:xfrm>
          <a:prstGeom prst="rect">
            <a:avLst/>
          </a:prstGeom>
          <a:noFill/>
        </p:spPr>
        <p:txBody>
          <a:bodyPr anchor="ctr">
            <a:spAutoFit/>
          </a:bodyPr>
          <a:lstStyle/>
          <a:p>
            <a:pPr algn="ctr">
              <a:defRPr/>
            </a:pPr>
            <a:r>
              <a:rPr lang="en-US" sz="1200" dirty="0">
                <a:ln w="12700">
                  <a:solidFill>
                    <a:srgbClr val="FFFFFF">
                      <a:lumMod val="65000"/>
                    </a:srgbClr>
                  </a:solidFill>
                  <a:prstDash val="solid"/>
                </a:ln>
                <a:solidFill>
                  <a:srgbClr val="FFFFFF"/>
                </a:solidFill>
                <a:effectLst>
                  <a:outerShdw blurRad="41275" dist="20320" dir="1800000" algn="tl" rotWithShape="0">
                    <a:srgbClr val="000000">
                      <a:alpha val="40000"/>
                    </a:srgbClr>
                  </a:outerShdw>
                </a:effectLst>
                <a:latin typeface="Tahoma" pitchFamily="34" charset="0"/>
                <a:cs typeface="Tahoma" pitchFamily="34" charset="0"/>
              </a:rPr>
              <a:t>CONFIDENTIAL</a:t>
            </a:r>
          </a:p>
        </p:txBody>
      </p:sp>
    </p:spTree>
    <p:extLst>
      <p:ext uri="{BB962C8B-B14F-4D97-AF65-F5344CB8AC3E}">
        <p14:creationId xmlns:p14="http://schemas.microsoft.com/office/powerpoint/2010/main" val="744240569"/>
      </p:ext>
    </p:extLst>
  </p:cSld>
  <p:clrMapOvr>
    <a:masterClrMapping/>
  </p:clrMapOvr>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663626"/>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lgn="ctr">
              <a:defRPr>
                <a:effectLst>
                  <a:outerShdw blurRad="38100" dist="38100" dir="2700000" algn="tl">
                    <a:srgbClr val="000000">
                      <a:alpha val="43137"/>
                    </a:srgbClr>
                  </a:outerShdw>
                </a:effectLst>
                <a:latin typeface="Constantia" pitchFamily="-65" charset="0"/>
                <a:ea typeface="+mn-ea"/>
              </a:defRPr>
            </a:lvl1pPr>
          </a:lstStyle>
          <a:p>
            <a:pPr>
              <a:defRPr/>
            </a:pPr>
            <a:fld id="{5C16C66F-9CB3-4027-80B4-EA913AE784F4}" type="datetime1">
              <a:rPr lang="en-US" sz="3000" b="0">
                <a:solidFill>
                  <a:srgbClr val="000000"/>
                </a:solidFill>
                <a:cs typeface="Arial" charset="0"/>
              </a:rPr>
              <a:pPr>
                <a:defRPr/>
              </a:pPr>
              <a:t>3/13/2013</a:t>
            </a:fld>
            <a:endParaRPr lang="en-US" sz="3000" b="0">
              <a:solidFill>
                <a:srgbClr val="000000"/>
              </a:solidFill>
              <a:cs typeface="Arial" charset="0"/>
            </a:endParaRPr>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solidFill>
                  <a:srgbClr val="04617B">
                    <a:shade val="90000"/>
                  </a:srgbClr>
                </a:solidFill>
                <a:effectLst>
                  <a:outerShdw blurRad="38100" dist="38100" dir="2700000" algn="tl">
                    <a:srgbClr val="000000">
                      <a:alpha val="43137"/>
                    </a:srgbClr>
                  </a:outerShdw>
                </a:effectLst>
                <a:latin typeface="+mn-lt"/>
              </a:defRPr>
            </a:lvl1pPr>
          </a:lstStyle>
          <a:p>
            <a:pPr>
              <a:defRPr/>
            </a:pPr>
            <a:endParaRPr lang="en-US" sz="3000" b="0">
              <a:cs typeface="Arial" charset="0"/>
            </a:endParaRP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effectLst>
                  <a:outerShdw blurRad="38100" dist="38100" dir="2700000" algn="tl">
                    <a:srgbClr val="000000">
                      <a:alpha val="43137"/>
                    </a:srgbClr>
                  </a:outerShdw>
                </a:effectLst>
                <a:latin typeface="Constantia" pitchFamily="-65" charset="0"/>
                <a:ea typeface="+mn-ea"/>
              </a:defRPr>
            </a:lvl1pPr>
          </a:lstStyle>
          <a:p>
            <a:pPr>
              <a:defRPr/>
            </a:pPr>
            <a:fld id="{B12D8A15-DEC8-47CC-A203-BFBC2FCB2F6F}" type="slidenum">
              <a:rPr lang="en-US" sz="3000" b="0">
                <a:solidFill>
                  <a:srgbClr val="000000"/>
                </a:solidFill>
                <a:cs typeface="Arial" charset="0"/>
              </a:rPr>
              <a:pPr>
                <a:defRPr/>
              </a:pPr>
              <a:t>‹#›</a:t>
            </a:fld>
            <a:endParaRPr lang="en-US" sz="3000" b="0">
              <a:solidFill>
                <a:srgbClr val="000000"/>
              </a:solidFill>
              <a:cs typeface="Arial" charset="0"/>
            </a:endParaRPr>
          </a:p>
        </p:txBody>
      </p:sp>
    </p:spTree>
    <p:extLst>
      <p:ext uri="{BB962C8B-B14F-4D97-AF65-F5344CB8AC3E}">
        <p14:creationId xmlns:p14="http://schemas.microsoft.com/office/powerpoint/2010/main" val="1449347345"/>
      </p:ext>
    </p:extLst>
  </p:cSld>
  <p:clrMapOvr>
    <a:masterClrMapping/>
  </p:clrMapOvr>
  <p:transition advClick="0" advTm="30000"/>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593901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CCCC"/>
        </a:solidFill>
        <a:effectLst/>
      </p:bgPr>
    </p:bg>
    <p:spTree>
      <p:nvGrpSpPr>
        <p:cNvPr id="1" name=""/>
        <p:cNvGrpSpPr/>
        <p:nvPr/>
      </p:nvGrpSpPr>
      <p:grpSpPr>
        <a:xfrm>
          <a:off x="0" y="0"/>
          <a:ext cx="0" cy="0"/>
          <a:chOff x="0" y="0"/>
          <a:chExt cx="0" cy="0"/>
        </a:xfrm>
      </p:grpSpPr>
      <p:sp>
        <p:nvSpPr>
          <p:cNvPr id="2" name="Rectangle 19"/>
          <p:cNvSpPr>
            <a:spLocks noChangeArrowheads="1"/>
          </p:cNvSpPr>
          <p:nvPr userDrawn="1"/>
        </p:nvSpPr>
        <p:spPr bwMode="auto">
          <a:xfrm>
            <a:off x="131763" y="222250"/>
            <a:ext cx="8880475" cy="6413500"/>
          </a:xfrm>
          <a:prstGeom prst="rect">
            <a:avLst/>
          </a:prstGeom>
          <a:solidFill>
            <a:schemeClr val="bg1"/>
          </a:solidFill>
          <a:ln w="12700">
            <a:solidFill>
              <a:schemeClr val="accent2"/>
            </a:solidFill>
            <a:miter lim="800000"/>
            <a:headEnd/>
            <a:tailEnd/>
          </a:ln>
        </p:spPr>
        <p:txBody>
          <a:bodyPr/>
          <a:lstStyle/>
          <a:p>
            <a:pPr algn="ctr">
              <a:lnSpc>
                <a:spcPct val="80000"/>
              </a:lnSpc>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3" name="Rectangle 25"/>
          <p:cNvSpPr>
            <a:spLocks noChangeArrowheads="1"/>
          </p:cNvSpPr>
          <p:nvPr/>
        </p:nvSpPr>
        <p:spPr bwMode="auto">
          <a:xfrm>
            <a:off x="152400" y="1592263"/>
            <a:ext cx="8839200" cy="447675"/>
          </a:xfrm>
          <a:prstGeom prst="rect">
            <a:avLst/>
          </a:prstGeom>
          <a:solidFill>
            <a:srgbClr val="027202"/>
          </a:solidFill>
          <a:ln w="28575">
            <a:solidFill>
              <a:schemeClr val="accent1"/>
            </a:solidFill>
            <a:miter lim="800000"/>
            <a:headEnd/>
            <a:tailEnd/>
          </a:ln>
        </p:spPr>
        <p:txBody>
          <a:bodyPr wrap="none" anchor="ctr"/>
          <a:lstStyle/>
          <a:p>
            <a:pPr algn="ctr">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4" name="Text Box 9"/>
          <p:cNvSpPr txBox="1">
            <a:spLocks noChangeArrowheads="1"/>
          </p:cNvSpPr>
          <p:nvPr/>
        </p:nvSpPr>
        <p:spPr bwMode="auto">
          <a:xfrm>
            <a:off x="8269288" y="6604000"/>
            <a:ext cx="952500" cy="274638"/>
          </a:xfrm>
          <a:prstGeom prst="rect">
            <a:avLst/>
          </a:prstGeom>
          <a:no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200" smtClean="0">
                <a:solidFill>
                  <a:srgbClr val="000000"/>
                </a:solidFill>
                <a:latin typeface="Arial" charset="0"/>
                <a:cs typeface="Arial" charset="0"/>
              </a:rPr>
              <a:t>220-3315                       </a:t>
            </a:r>
          </a:p>
        </p:txBody>
      </p:sp>
      <p:sp>
        <p:nvSpPr>
          <p:cNvPr id="5" name="Text Box 10"/>
          <p:cNvSpPr txBox="1">
            <a:spLocks noChangeArrowheads="1"/>
          </p:cNvSpPr>
          <p:nvPr/>
        </p:nvSpPr>
        <p:spPr bwMode="auto">
          <a:xfrm>
            <a:off x="350838" y="4081463"/>
            <a:ext cx="8397875" cy="708025"/>
          </a:xfrm>
          <a:prstGeom prst="rect">
            <a:avLst/>
          </a:prstGeom>
          <a:solidFill>
            <a:schemeClr val="accent2"/>
          </a:solid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2000" i="1" dirty="0" smtClean="0">
                <a:solidFill>
                  <a:srgbClr val="000000"/>
                </a:solidFill>
                <a:latin typeface="Arial" charset="0"/>
                <a:cs typeface="Arial" charset="0"/>
              </a:rPr>
              <a:t>A Summary of Pertinent Research Findings for Viewing by Candidates and Communications State for Candidates/Caucuses</a:t>
            </a:r>
          </a:p>
        </p:txBody>
      </p:sp>
      <p:pic>
        <p:nvPicPr>
          <p:cNvPr id="6" name="Picture 2074" descr="RE-A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056" t="20419" b="12566"/>
          <a:stretch>
            <a:fillRect/>
          </a:stretch>
        </p:blipFill>
        <p:spPr bwMode="auto">
          <a:xfrm>
            <a:off x="3805238" y="280988"/>
            <a:ext cx="1533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2"/>
          <p:cNvSpPr>
            <a:spLocks noChangeArrowheads="1" noChangeShapeType="1" noTextEdit="1"/>
          </p:cNvSpPr>
          <p:nvPr userDrawn="1"/>
        </p:nvSpPr>
        <p:spPr bwMode="white">
          <a:xfrm>
            <a:off x="1492250" y="5583238"/>
            <a:ext cx="4572000" cy="571500"/>
          </a:xfrm>
          <a:prstGeom prst="rect">
            <a:avLst/>
          </a:prstGeom>
        </p:spPr>
        <p:txBody>
          <a:bodyPr wrap="none" fromWordArt="1">
            <a:prstTxWarp prst="textPlain">
              <a:avLst>
                <a:gd name="adj" fmla="val 50000"/>
              </a:avLst>
            </a:prstTxWarp>
          </a:bodyPr>
          <a:lstStyle/>
          <a:p>
            <a:r>
              <a:rPr lang="en-US" b="0" kern="10">
                <a:ln w="9525">
                  <a:solidFill>
                    <a:srgbClr val="000000"/>
                  </a:solidFill>
                  <a:round/>
                  <a:headEnd/>
                  <a:tailEnd/>
                </a:ln>
                <a:solidFill>
                  <a:srgbClr val="000000"/>
                </a:solidFill>
                <a:effectLst>
                  <a:outerShdw dist="38100" dir="2700000" algn="tl" rotWithShape="0">
                    <a:srgbClr val="000000">
                      <a:alpha val="43137"/>
                    </a:srgbClr>
                  </a:outerShdw>
                </a:effectLst>
                <a:latin typeface="Arial Black"/>
                <a:cs typeface="Arial" charset="0"/>
              </a:rPr>
              <a:t>DAVE METZ &amp; LORI WEIGEL</a:t>
            </a:r>
          </a:p>
        </p:txBody>
      </p:sp>
      <p:pic>
        <p:nvPicPr>
          <p:cNvPr id="8" name="Picture 21" descr="FM3-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5828"/>
          <a:stretch>
            <a:fillRect/>
          </a:stretch>
        </p:blipFill>
        <p:spPr bwMode="auto">
          <a:xfrm>
            <a:off x="223838" y="5203825"/>
            <a:ext cx="1166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78" descr="pos_logo_stckd_col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2926" t="22701" r="12544" b="25726"/>
          <a:stretch>
            <a:fillRect/>
          </a:stretch>
        </p:blipFill>
        <p:spPr bwMode="auto">
          <a:xfrm>
            <a:off x="6170613" y="5521325"/>
            <a:ext cx="28082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userDrawn="1"/>
        </p:nvSpPr>
        <p:spPr bwMode="auto">
          <a:xfrm>
            <a:off x="280988" y="2444750"/>
            <a:ext cx="8863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20738">
              <a:lnSpc>
                <a:spcPct val="90000"/>
              </a:lnSpc>
              <a:spcAft>
                <a:spcPts val="1000"/>
              </a:spcAft>
            </a:pPr>
            <a:r>
              <a:rPr lang="en-US" sz="4400">
                <a:solidFill>
                  <a:srgbClr val="000000"/>
                </a:solidFill>
                <a:latin typeface="Tahoma" pitchFamily="34" charset="0"/>
                <a:cs typeface="Arial" charset="0"/>
              </a:rPr>
              <a:t>Voter Attitudes Towards </a:t>
            </a:r>
            <a:br>
              <a:rPr lang="en-US" sz="4400">
                <a:solidFill>
                  <a:srgbClr val="000000"/>
                </a:solidFill>
                <a:latin typeface="Tahoma" pitchFamily="34" charset="0"/>
                <a:cs typeface="Arial" charset="0"/>
              </a:rPr>
            </a:br>
            <a:r>
              <a:rPr lang="en-US" sz="4400">
                <a:solidFill>
                  <a:srgbClr val="000000"/>
                </a:solidFill>
                <a:latin typeface="Tahoma" pitchFamily="34" charset="0"/>
                <a:cs typeface="Arial" charset="0"/>
              </a:rPr>
              <a:t>Energy Issues in Minnesota</a:t>
            </a:r>
          </a:p>
        </p:txBody>
      </p:sp>
    </p:spTree>
    <p:extLst>
      <p:ext uri="{BB962C8B-B14F-4D97-AF65-F5344CB8AC3E}">
        <p14:creationId xmlns:p14="http://schemas.microsoft.com/office/powerpoint/2010/main" val="2310611372"/>
      </p:ext>
    </p:extLst>
  </p:cSld>
  <p:clrMapOvr>
    <a:masterClrMapping/>
  </p:clrMapOvr>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68414"/>
            <a:ext cx="1442301" cy="276999"/>
          </a:xfrm>
          <a:prstGeom prst="rect">
            <a:avLst/>
          </a:prstGeom>
          <a:noFill/>
        </p:spPr>
        <p:txBody>
          <a:bodyPr anchor="ctr">
            <a:spAutoFit/>
          </a:bodyPr>
          <a:lstStyle/>
          <a:p>
            <a:pPr algn="ctr">
              <a:defRPr/>
            </a:pPr>
            <a:r>
              <a:rPr lang="en-US" sz="1200" dirty="0">
                <a:ln w="12700">
                  <a:solidFill>
                    <a:srgbClr val="FFFFFF">
                      <a:lumMod val="65000"/>
                    </a:srgbClr>
                  </a:solidFill>
                  <a:prstDash val="solid"/>
                </a:ln>
                <a:solidFill>
                  <a:srgbClr val="FFFFFF"/>
                </a:solidFill>
                <a:effectLst>
                  <a:outerShdw blurRad="41275" dist="20320" dir="1800000" algn="tl" rotWithShape="0">
                    <a:srgbClr val="000000">
                      <a:alpha val="40000"/>
                    </a:srgbClr>
                  </a:outerShdw>
                </a:effectLst>
                <a:latin typeface="Tahoma" pitchFamily="34" charset="0"/>
                <a:cs typeface="Tahoma" pitchFamily="34" charset="0"/>
              </a:rPr>
              <a:t>CONFIDENTIAL</a:t>
            </a:r>
          </a:p>
        </p:txBody>
      </p:sp>
    </p:spTree>
    <p:extLst>
      <p:ext uri="{BB962C8B-B14F-4D97-AF65-F5344CB8AC3E}">
        <p14:creationId xmlns:p14="http://schemas.microsoft.com/office/powerpoint/2010/main" val="1596019572"/>
      </p:ext>
    </p:extLst>
  </p:cSld>
  <p:clrMapOvr>
    <a:masterClrMapping/>
  </p:clrMapOvr>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520502"/>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lgn="ctr">
              <a:defRPr>
                <a:effectLst>
                  <a:outerShdw blurRad="38100" dist="38100" dir="2700000" algn="tl">
                    <a:srgbClr val="000000">
                      <a:alpha val="43137"/>
                    </a:srgbClr>
                  </a:outerShdw>
                </a:effectLst>
                <a:latin typeface="Constantia" pitchFamily="-65" charset="0"/>
                <a:ea typeface="+mn-ea"/>
              </a:defRPr>
            </a:lvl1pPr>
          </a:lstStyle>
          <a:p>
            <a:pPr>
              <a:defRPr/>
            </a:pPr>
            <a:fld id="{5C16C66F-9CB3-4027-80B4-EA913AE784F4}" type="datetime1">
              <a:rPr lang="en-US" sz="3000" b="0">
                <a:solidFill>
                  <a:srgbClr val="000000"/>
                </a:solidFill>
                <a:cs typeface="Arial" charset="0"/>
              </a:rPr>
              <a:pPr>
                <a:defRPr/>
              </a:pPr>
              <a:t>3/13/2013</a:t>
            </a:fld>
            <a:endParaRPr lang="en-US" sz="3000" b="0">
              <a:solidFill>
                <a:srgbClr val="000000"/>
              </a:solidFill>
              <a:cs typeface="Arial" charset="0"/>
            </a:endParaRPr>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solidFill>
                  <a:srgbClr val="04617B">
                    <a:shade val="90000"/>
                  </a:srgbClr>
                </a:solidFill>
                <a:effectLst>
                  <a:outerShdw blurRad="38100" dist="38100" dir="2700000" algn="tl">
                    <a:srgbClr val="000000">
                      <a:alpha val="43137"/>
                    </a:srgbClr>
                  </a:outerShdw>
                </a:effectLst>
                <a:latin typeface="+mn-lt"/>
              </a:defRPr>
            </a:lvl1pPr>
          </a:lstStyle>
          <a:p>
            <a:pPr>
              <a:defRPr/>
            </a:pPr>
            <a:endParaRPr lang="en-US" sz="3000" b="0">
              <a:cs typeface="Arial" charset="0"/>
            </a:endParaRP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effectLst>
                  <a:outerShdw blurRad="38100" dist="38100" dir="2700000" algn="tl">
                    <a:srgbClr val="000000">
                      <a:alpha val="43137"/>
                    </a:srgbClr>
                  </a:outerShdw>
                </a:effectLst>
                <a:latin typeface="Constantia" pitchFamily="-65" charset="0"/>
                <a:ea typeface="+mn-ea"/>
              </a:defRPr>
            </a:lvl1pPr>
          </a:lstStyle>
          <a:p>
            <a:pPr>
              <a:defRPr/>
            </a:pPr>
            <a:fld id="{B12D8A15-DEC8-47CC-A203-BFBC2FCB2F6F}" type="slidenum">
              <a:rPr lang="en-US" sz="3000" b="0">
                <a:solidFill>
                  <a:srgbClr val="000000"/>
                </a:solidFill>
                <a:cs typeface="Arial" charset="0"/>
              </a:rPr>
              <a:pPr>
                <a:defRPr/>
              </a:pPr>
              <a:t>‹#›</a:t>
            </a:fld>
            <a:endParaRPr lang="en-US" sz="3000" b="0">
              <a:solidFill>
                <a:srgbClr val="000000"/>
              </a:solidFill>
              <a:cs typeface="Arial" charset="0"/>
            </a:endParaRPr>
          </a:p>
        </p:txBody>
      </p:sp>
    </p:spTree>
    <p:extLst>
      <p:ext uri="{BB962C8B-B14F-4D97-AF65-F5344CB8AC3E}">
        <p14:creationId xmlns:p14="http://schemas.microsoft.com/office/powerpoint/2010/main" val="765680219"/>
      </p:ext>
    </p:extLst>
  </p:cSld>
  <p:clrMapOvr>
    <a:masterClrMapping/>
  </p:clrMapOvr>
  <p:transition advClick="0" advTm="30000"/>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CCCCC"/>
        </a:solidFill>
        <a:effectLst/>
      </p:bgPr>
    </p:bg>
    <p:spTree>
      <p:nvGrpSpPr>
        <p:cNvPr id="1" name=""/>
        <p:cNvGrpSpPr/>
        <p:nvPr/>
      </p:nvGrpSpPr>
      <p:grpSpPr>
        <a:xfrm>
          <a:off x="0" y="0"/>
          <a:ext cx="0" cy="0"/>
          <a:chOff x="0" y="0"/>
          <a:chExt cx="0" cy="0"/>
        </a:xfrm>
      </p:grpSpPr>
      <p:sp>
        <p:nvSpPr>
          <p:cNvPr id="2" name="Rectangle 19"/>
          <p:cNvSpPr>
            <a:spLocks noChangeArrowheads="1"/>
          </p:cNvSpPr>
          <p:nvPr userDrawn="1"/>
        </p:nvSpPr>
        <p:spPr bwMode="auto">
          <a:xfrm>
            <a:off x="131763" y="222250"/>
            <a:ext cx="8880475" cy="6413500"/>
          </a:xfrm>
          <a:prstGeom prst="rect">
            <a:avLst/>
          </a:prstGeom>
          <a:solidFill>
            <a:schemeClr val="bg1"/>
          </a:solidFill>
          <a:ln w="12700">
            <a:solidFill>
              <a:schemeClr val="accent2"/>
            </a:solidFill>
            <a:miter lim="800000"/>
            <a:headEnd/>
            <a:tailEnd/>
          </a:ln>
        </p:spPr>
        <p:txBody>
          <a:bodyPr/>
          <a:lstStyle/>
          <a:p>
            <a:pPr algn="ctr">
              <a:lnSpc>
                <a:spcPct val="80000"/>
              </a:lnSpc>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3" name="Rectangle 25"/>
          <p:cNvSpPr>
            <a:spLocks noChangeArrowheads="1"/>
          </p:cNvSpPr>
          <p:nvPr/>
        </p:nvSpPr>
        <p:spPr bwMode="auto">
          <a:xfrm>
            <a:off x="152400" y="1592263"/>
            <a:ext cx="8839200" cy="447675"/>
          </a:xfrm>
          <a:prstGeom prst="rect">
            <a:avLst/>
          </a:prstGeom>
          <a:solidFill>
            <a:srgbClr val="027202"/>
          </a:solidFill>
          <a:ln w="28575">
            <a:solidFill>
              <a:schemeClr val="accent1"/>
            </a:solidFill>
            <a:miter lim="800000"/>
            <a:headEnd/>
            <a:tailEnd/>
          </a:ln>
        </p:spPr>
        <p:txBody>
          <a:bodyPr wrap="none" anchor="ctr"/>
          <a:lstStyle/>
          <a:p>
            <a:pPr algn="ctr">
              <a:defRPr/>
            </a:pPr>
            <a:endParaRPr lang="en-US" sz="24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4" name="Text Box 9"/>
          <p:cNvSpPr txBox="1">
            <a:spLocks noChangeArrowheads="1"/>
          </p:cNvSpPr>
          <p:nvPr/>
        </p:nvSpPr>
        <p:spPr bwMode="auto">
          <a:xfrm>
            <a:off x="8269288" y="6604000"/>
            <a:ext cx="952500" cy="274638"/>
          </a:xfrm>
          <a:prstGeom prst="rect">
            <a:avLst/>
          </a:prstGeom>
          <a:no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defRPr/>
            </a:pPr>
            <a:r>
              <a:rPr lang="en-US" sz="1200" smtClean="0">
                <a:solidFill>
                  <a:srgbClr val="000000"/>
                </a:solidFill>
                <a:latin typeface="Arial" charset="0"/>
                <a:cs typeface="Arial" charset="0"/>
              </a:rPr>
              <a:t>220-3315                       </a:t>
            </a:r>
          </a:p>
        </p:txBody>
      </p:sp>
      <p:sp>
        <p:nvSpPr>
          <p:cNvPr id="5" name="Text Box 10"/>
          <p:cNvSpPr txBox="1">
            <a:spLocks noChangeArrowheads="1"/>
          </p:cNvSpPr>
          <p:nvPr/>
        </p:nvSpPr>
        <p:spPr bwMode="auto">
          <a:xfrm>
            <a:off x="350838" y="4081463"/>
            <a:ext cx="8397875" cy="708025"/>
          </a:xfrm>
          <a:prstGeom prst="rect">
            <a:avLst/>
          </a:prstGeom>
          <a:solidFill>
            <a:schemeClr val="accent2"/>
          </a:solidFill>
          <a:ln w="6350">
            <a:no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defRPr/>
            </a:pPr>
            <a:r>
              <a:rPr lang="en-US" sz="2000" i="1" dirty="0" smtClean="0">
                <a:solidFill>
                  <a:srgbClr val="000000"/>
                </a:solidFill>
                <a:latin typeface="Arial" charset="0"/>
                <a:cs typeface="Arial" charset="0"/>
              </a:rPr>
              <a:t>A Summary of Pertinent Research Findings for Viewing by Candidates and Communications State for Candidates/Caucuses</a:t>
            </a:r>
          </a:p>
        </p:txBody>
      </p:sp>
      <p:pic>
        <p:nvPicPr>
          <p:cNvPr id="6" name="Picture 2074" descr="RE-AMP"/>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10056" t="20419" b="12566"/>
          <a:stretch>
            <a:fillRect/>
          </a:stretch>
        </p:blipFill>
        <p:spPr bwMode="auto">
          <a:xfrm>
            <a:off x="3805238" y="280988"/>
            <a:ext cx="15335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22"/>
          <p:cNvSpPr>
            <a:spLocks noChangeArrowheads="1" noChangeShapeType="1" noTextEdit="1"/>
          </p:cNvSpPr>
          <p:nvPr userDrawn="1"/>
        </p:nvSpPr>
        <p:spPr bwMode="white">
          <a:xfrm>
            <a:off x="1492250" y="5583238"/>
            <a:ext cx="4572000" cy="571500"/>
          </a:xfrm>
          <a:prstGeom prst="rect">
            <a:avLst/>
          </a:prstGeom>
        </p:spPr>
        <p:txBody>
          <a:bodyPr wrap="none" fromWordArt="1">
            <a:prstTxWarp prst="textPlain">
              <a:avLst>
                <a:gd name="adj" fmla="val 50000"/>
              </a:avLst>
            </a:prstTxWarp>
          </a:bodyPr>
          <a:lstStyle/>
          <a:p>
            <a:r>
              <a:rPr lang="en-US" b="0" kern="10">
                <a:ln w="9525">
                  <a:solidFill>
                    <a:srgbClr val="000000"/>
                  </a:solidFill>
                  <a:round/>
                  <a:headEnd/>
                  <a:tailEnd/>
                </a:ln>
                <a:solidFill>
                  <a:srgbClr val="000000"/>
                </a:solidFill>
                <a:effectLst>
                  <a:outerShdw dist="38100" dir="2700000" algn="tl" rotWithShape="0">
                    <a:srgbClr val="000000">
                      <a:alpha val="43137"/>
                    </a:srgbClr>
                  </a:outerShdw>
                </a:effectLst>
                <a:latin typeface="Arial Black"/>
                <a:cs typeface="Arial" charset="0"/>
              </a:rPr>
              <a:t>DAVE METZ &amp; LORI WEIGEL</a:t>
            </a:r>
          </a:p>
        </p:txBody>
      </p:sp>
      <p:pic>
        <p:nvPicPr>
          <p:cNvPr id="8" name="Picture 21" descr="FM3-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5828"/>
          <a:stretch>
            <a:fillRect/>
          </a:stretch>
        </p:blipFill>
        <p:spPr bwMode="auto">
          <a:xfrm>
            <a:off x="223838" y="5203825"/>
            <a:ext cx="1166812"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078" descr="pos_logo_stckd_colo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l="12926" t="22701" r="12544" b="25726"/>
          <a:stretch>
            <a:fillRect/>
          </a:stretch>
        </p:blipFill>
        <p:spPr bwMode="auto">
          <a:xfrm>
            <a:off x="6170613" y="5521325"/>
            <a:ext cx="28082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1"/>
          <p:cNvSpPr>
            <a:spLocks noChangeArrowheads="1"/>
          </p:cNvSpPr>
          <p:nvPr userDrawn="1"/>
        </p:nvSpPr>
        <p:spPr bwMode="auto">
          <a:xfrm>
            <a:off x="280988" y="2444750"/>
            <a:ext cx="886301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defTabSz="820738">
              <a:lnSpc>
                <a:spcPct val="90000"/>
              </a:lnSpc>
              <a:spcAft>
                <a:spcPts val="1000"/>
              </a:spcAft>
            </a:pPr>
            <a:r>
              <a:rPr lang="en-US" sz="4400">
                <a:solidFill>
                  <a:srgbClr val="000000"/>
                </a:solidFill>
                <a:latin typeface="Tahoma" pitchFamily="34" charset="0"/>
                <a:cs typeface="Arial" charset="0"/>
              </a:rPr>
              <a:t>Voter Attitudes Towards </a:t>
            </a:r>
            <a:br>
              <a:rPr lang="en-US" sz="4400">
                <a:solidFill>
                  <a:srgbClr val="000000"/>
                </a:solidFill>
                <a:latin typeface="Tahoma" pitchFamily="34" charset="0"/>
                <a:cs typeface="Arial" charset="0"/>
              </a:rPr>
            </a:br>
            <a:r>
              <a:rPr lang="en-US" sz="4400">
                <a:solidFill>
                  <a:srgbClr val="000000"/>
                </a:solidFill>
                <a:latin typeface="Tahoma" pitchFamily="34" charset="0"/>
                <a:cs typeface="Arial" charset="0"/>
              </a:rPr>
              <a:t>Energy Issues in Minnesota</a:t>
            </a:r>
          </a:p>
        </p:txBody>
      </p:sp>
    </p:spTree>
    <p:extLst>
      <p:ext uri="{BB962C8B-B14F-4D97-AF65-F5344CB8AC3E}">
        <p14:creationId xmlns:p14="http://schemas.microsoft.com/office/powerpoint/2010/main" val="3077886915"/>
      </p:ext>
    </p:extLst>
  </p:cSld>
  <p:clrMapOvr>
    <a:masterClrMapping/>
  </p:clrMapOvr>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Rectangle 1"/>
          <p:cNvSpPr/>
          <p:nvPr userDrawn="1"/>
        </p:nvSpPr>
        <p:spPr>
          <a:xfrm>
            <a:off x="0" y="-68414"/>
            <a:ext cx="1442301" cy="276999"/>
          </a:xfrm>
          <a:prstGeom prst="rect">
            <a:avLst/>
          </a:prstGeom>
          <a:noFill/>
        </p:spPr>
        <p:txBody>
          <a:bodyPr anchor="ctr">
            <a:spAutoFit/>
          </a:bodyPr>
          <a:lstStyle/>
          <a:p>
            <a:pPr algn="ctr">
              <a:defRPr/>
            </a:pPr>
            <a:r>
              <a:rPr lang="en-US" sz="1200" dirty="0">
                <a:ln w="12700">
                  <a:solidFill>
                    <a:srgbClr val="FFFFFF">
                      <a:lumMod val="65000"/>
                    </a:srgbClr>
                  </a:solidFill>
                  <a:prstDash val="solid"/>
                </a:ln>
                <a:solidFill>
                  <a:srgbClr val="FFFFFF"/>
                </a:solidFill>
                <a:effectLst>
                  <a:outerShdw blurRad="41275" dist="20320" dir="1800000" algn="tl" rotWithShape="0">
                    <a:srgbClr val="000000">
                      <a:alpha val="40000"/>
                    </a:srgbClr>
                  </a:outerShdw>
                </a:effectLst>
                <a:latin typeface="Tahoma" pitchFamily="34" charset="0"/>
                <a:cs typeface="Tahoma" pitchFamily="34" charset="0"/>
              </a:rPr>
              <a:t>CONFIDENTIAL</a:t>
            </a:r>
          </a:p>
        </p:txBody>
      </p:sp>
    </p:spTree>
    <p:extLst>
      <p:ext uri="{BB962C8B-B14F-4D97-AF65-F5344CB8AC3E}">
        <p14:creationId xmlns:p14="http://schemas.microsoft.com/office/powerpoint/2010/main" val="2329905788"/>
      </p:ext>
    </p:extLst>
  </p:cSld>
  <p:clrMapOvr>
    <a:masterClrMapping/>
  </p:clrMapOvr>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1303207"/>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prstGeom prst="rect">
            <a:avLst/>
          </a:prstGeo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a:prstGeom prst="rect">
            <a:avLst/>
          </a:prstGeo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lgn="ctr">
              <a:defRPr>
                <a:effectLst>
                  <a:outerShdw blurRad="38100" dist="38100" dir="2700000" algn="tl">
                    <a:srgbClr val="000000">
                      <a:alpha val="43137"/>
                    </a:srgbClr>
                  </a:outerShdw>
                </a:effectLst>
                <a:latin typeface="Constantia" pitchFamily="-65" charset="0"/>
                <a:ea typeface="+mn-ea"/>
              </a:defRPr>
            </a:lvl1pPr>
          </a:lstStyle>
          <a:p>
            <a:pPr>
              <a:defRPr/>
            </a:pPr>
            <a:fld id="{5C16C66F-9CB3-4027-80B4-EA913AE784F4}" type="datetime1">
              <a:rPr lang="en-US" sz="3000" b="0">
                <a:solidFill>
                  <a:srgbClr val="000000"/>
                </a:solidFill>
                <a:cs typeface="Arial" charset="0"/>
              </a:rPr>
              <a:pPr>
                <a:defRPr/>
              </a:pPr>
              <a:t>3/13/2013</a:t>
            </a:fld>
            <a:endParaRPr lang="en-US" sz="3000" b="0">
              <a:solidFill>
                <a:srgbClr val="000000"/>
              </a:solidFill>
              <a:cs typeface="Arial" charset="0"/>
            </a:endParaRPr>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fontAlgn="auto">
              <a:spcBef>
                <a:spcPts val="0"/>
              </a:spcBef>
              <a:spcAft>
                <a:spcPts val="0"/>
              </a:spcAft>
              <a:defRPr>
                <a:solidFill>
                  <a:srgbClr val="04617B">
                    <a:shade val="90000"/>
                  </a:srgbClr>
                </a:solidFill>
                <a:effectLst>
                  <a:outerShdw blurRad="38100" dist="38100" dir="2700000" algn="tl">
                    <a:srgbClr val="000000">
                      <a:alpha val="43137"/>
                    </a:srgbClr>
                  </a:outerShdw>
                </a:effectLst>
                <a:latin typeface="+mn-lt"/>
              </a:defRPr>
            </a:lvl1pPr>
          </a:lstStyle>
          <a:p>
            <a:pPr>
              <a:defRPr/>
            </a:pPr>
            <a:endParaRPr lang="en-US" sz="3000" b="0">
              <a:cs typeface="Arial" charset="0"/>
            </a:endParaRP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effectLst>
                  <a:outerShdw blurRad="38100" dist="38100" dir="2700000" algn="tl">
                    <a:srgbClr val="000000">
                      <a:alpha val="43137"/>
                    </a:srgbClr>
                  </a:outerShdw>
                </a:effectLst>
                <a:latin typeface="Constantia" pitchFamily="-65" charset="0"/>
                <a:ea typeface="+mn-ea"/>
              </a:defRPr>
            </a:lvl1pPr>
          </a:lstStyle>
          <a:p>
            <a:pPr>
              <a:defRPr/>
            </a:pPr>
            <a:fld id="{B12D8A15-DEC8-47CC-A203-BFBC2FCB2F6F}" type="slidenum">
              <a:rPr lang="en-US" sz="3000" b="0">
                <a:solidFill>
                  <a:srgbClr val="000000"/>
                </a:solidFill>
                <a:cs typeface="Arial" charset="0"/>
              </a:rPr>
              <a:pPr>
                <a:defRPr/>
              </a:pPr>
              <a:t>‹#›</a:t>
            </a:fld>
            <a:endParaRPr lang="en-US" sz="3000" b="0">
              <a:solidFill>
                <a:srgbClr val="000000"/>
              </a:solidFill>
              <a:cs typeface="Arial" charset="0"/>
            </a:endParaRPr>
          </a:p>
        </p:txBody>
      </p:sp>
    </p:spTree>
    <p:extLst>
      <p:ext uri="{BB962C8B-B14F-4D97-AF65-F5344CB8AC3E}">
        <p14:creationId xmlns:p14="http://schemas.microsoft.com/office/powerpoint/2010/main" val="3707359479"/>
      </p:ext>
    </p:extLst>
  </p:cSld>
  <p:clrMapOvr>
    <a:masterClrMapping/>
  </p:clrMapOvr>
  <p:transition advClick="0" advTm="30000"/>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32" descr="Lake Superi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 y="0"/>
            <a:ext cx="858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9"/>
          <p:cNvSpPr>
            <a:spLocks noChangeArrowheads="1"/>
          </p:cNvSpPr>
          <p:nvPr userDrawn="1"/>
        </p:nvSpPr>
        <p:spPr bwMode="auto">
          <a:xfrm>
            <a:off x="200025" y="0"/>
            <a:ext cx="8953500" cy="6858000"/>
          </a:xfrm>
          <a:prstGeom prst="rect">
            <a:avLst/>
          </a:prstGeom>
          <a:solidFill>
            <a:srgbClr val="1D9DD4">
              <a:alpha val="43921"/>
            </a:srgbClr>
          </a:solidFill>
          <a:ln w="76200">
            <a:noFill/>
            <a:miter lim="800000"/>
            <a:headEnd/>
            <a:tailEnd/>
          </a:ln>
        </p:spPr>
        <p:txBody>
          <a:bodyPr wrap="none" lIns="91414" tIns="45706" rIns="91414" bIns="45706" anchor="ctr"/>
          <a:lstStyle/>
          <a:p>
            <a:pPr>
              <a:defRPr/>
            </a:pPr>
            <a:endParaRPr lang="en-US">
              <a:solidFill>
                <a:srgbClr val="000000"/>
              </a:solidFill>
            </a:endParaRPr>
          </a:p>
        </p:txBody>
      </p:sp>
      <p:grpSp>
        <p:nvGrpSpPr>
          <p:cNvPr id="6" name="Group 26"/>
          <p:cNvGrpSpPr>
            <a:grpSpLocks/>
          </p:cNvGrpSpPr>
          <p:nvPr userDrawn="1"/>
        </p:nvGrpSpPr>
        <p:grpSpPr bwMode="auto">
          <a:xfrm>
            <a:off x="511175" y="0"/>
            <a:ext cx="1804988" cy="1857375"/>
            <a:chOff x="2390" y="135"/>
            <a:chExt cx="1137" cy="1170"/>
          </a:xfrm>
        </p:grpSpPr>
        <p:pic>
          <p:nvPicPr>
            <p:cNvPr id="7" name="Picture 27" descr="MEP Northeast/Great Lake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5" y="651"/>
              <a:ext cx="97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8"/>
            <p:cNvSpPr txBox="1">
              <a:spLocks noChangeArrowheads="1"/>
            </p:cNvSpPr>
            <p:nvPr userDrawn="1"/>
          </p:nvSpPr>
          <p:spPr bwMode="auto">
            <a:xfrm>
              <a:off x="2390" y="135"/>
              <a:ext cx="1137" cy="553"/>
            </a:xfrm>
            <a:prstGeom prst="rect">
              <a:avLst/>
            </a:prstGeom>
            <a:noFill/>
            <a:ln w="6350">
              <a:noFill/>
              <a:miter lim="800000"/>
              <a:headEnd/>
              <a:tailEnd/>
            </a:ln>
          </p:spPr>
          <p:txBody>
            <a:bodyPr>
              <a:spAutoFit/>
            </a:bodyPr>
            <a:lstStyle/>
            <a:p>
              <a:pPr>
                <a:spcBef>
                  <a:spcPct val="50000"/>
                </a:spcBef>
                <a:defRPr/>
              </a:pPr>
              <a:r>
                <a:rPr lang="en-US" sz="1700">
                  <a:solidFill>
                    <a:srgbClr val="000000"/>
                  </a:solidFill>
                </a:rPr>
                <a:t>Minnesota</a:t>
              </a:r>
              <a:br>
                <a:rPr lang="en-US" sz="1700">
                  <a:solidFill>
                    <a:srgbClr val="000000"/>
                  </a:solidFill>
                </a:rPr>
              </a:br>
              <a:r>
                <a:rPr lang="en-US" sz="1700">
                  <a:solidFill>
                    <a:srgbClr val="000000"/>
                  </a:solidFill>
                </a:rPr>
                <a:t>Environmental</a:t>
              </a:r>
              <a:br>
                <a:rPr lang="en-US" sz="1700">
                  <a:solidFill>
                    <a:srgbClr val="000000"/>
                  </a:solidFill>
                </a:rPr>
              </a:br>
              <a:r>
                <a:rPr lang="en-US" sz="1700">
                  <a:solidFill>
                    <a:srgbClr val="000000"/>
                  </a:solidFill>
                </a:rPr>
                <a:t>Partnership</a:t>
              </a:r>
            </a:p>
          </p:txBody>
        </p:sp>
      </p:grpSp>
      <p:grpSp>
        <p:nvGrpSpPr>
          <p:cNvPr id="15" name="Group 14"/>
          <p:cNvGrpSpPr/>
          <p:nvPr userDrawn="1"/>
        </p:nvGrpSpPr>
        <p:grpSpPr>
          <a:xfrm>
            <a:off x="0" y="0"/>
            <a:ext cx="561975" cy="6858000"/>
            <a:chOff x="0" y="0"/>
            <a:chExt cx="561975" cy="6858000"/>
          </a:xfrm>
        </p:grpSpPr>
        <p:sp>
          <p:nvSpPr>
            <p:cNvPr id="4"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5"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solidFill>
                  <a:srgbClr val="000000"/>
                </a:solidFill>
              </a:endParaRPr>
            </a:p>
          </p:txBody>
        </p:sp>
      </p:grpSp>
      <p:pic>
        <p:nvPicPr>
          <p:cNvPr id="10" name="Picture 35" descr="FM3-Logo 2"/>
          <p:cNvPicPr>
            <a:picLocks noChangeAspect="1" noChangeArrowheads="1"/>
          </p:cNvPicPr>
          <p:nvPr userDrawn="1"/>
        </p:nvPicPr>
        <p:blipFill>
          <a:blip r:embed="rId5">
            <a:extLst>
              <a:ext uri="{28A0092B-C50C-407E-A947-70E740481C1C}">
                <a14:useLocalDpi xmlns:a14="http://schemas.microsoft.com/office/drawing/2010/main" val="0"/>
              </a:ext>
            </a:extLst>
          </a:blip>
          <a:srcRect t="27693"/>
          <a:stretch>
            <a:fillRect/>
          </a:stretch>
        </p:blipFill>
        <p:spPr bwMode="auto">
          <a:xfrm>
            <a:off x="1446213" y="5803900"/>
            <a:ext cx="35988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userDrawn="1"/>
        </p:nvSpPr>
        <p:spPr bwMode="auto">
          <a:xfrm>
            <a:off x="3611563" y="5068888"/>
            <a:ext cx="2473325" cy="265112"/>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1100" b="0" dirty="0" smtClean="0">
                <a:solidFill>
                  <a:srgbClr val="FFFFFF"/>
                </a:solidFill>
              </a:rPr>
              <a:t>220-3590</a:t>
            </a:r>
            <a:endParaRPr lang="en-US" sz="1100" b="0" dirty="0">
              <a:solidFill>
                <a:srgbClr val="FFFFFF"/>
              </a:solidFill>
            </a:endParaRPr>
          </a:p>
        </p:txBody>
      </p:sp>
      <p:sp>
        <p:nvSpPr>
          <p:cNvPr id="12" name="Text Box 13"/>
          <p:cNvSpPr txBox="1">
            <a:spLocks noChangeArrowheads="1"/>
          </p:cNvSpPr>
          <p:nvPr userDrawn="1"/>
        </p:nvSpPr>
        <p:spPr bwMode="auto">
          <a:xfrm>
            <a:off x="1966913" y="1600200"/>
            <a:ext cx="5661025" cy="2166938"/>
          </a:xfrm>
          <a:prstGeom prst="rect">
            <a:avLst/>
          </a:prstGeom>
          <a:noFill/>
          <a:ln w="9525">
            <a:noFill/>
            <a:miter lim="800000"/>
            <a:headEnd/>
            <a:tailEnd/>
          </a:ln>
        </p:spPr>
        <p:txBody>
          <a:bodyPr lIns="91414" tIns="45706" rIns="91414" bIns="45706">
            <a:spAutoFit/>
          </a:bodyPr>
          <a:lstStyle/>
          <a:p>
            <a:pPr algn="ctr" eaLnBrk="0" hangingPunct="0">
              <a:lnSpc>
                <a:spcPct val="95000"/>
              </a:lnSpc>
              <a:defRPr/>
            </a:pPr>
            <a:r>
              <a:rPr lang="fr-FR" sz="4700" dirty="0" smtClean="0">
                <a:solidFill>
                  <a:srgbClr val="000000"/>
                </a:solidFill>
                <a:effectLst>
                  <a:outerShdw blurRad="38100" dist="38100" dir="2700000" algn="tl">
                    <a:srgbClr val="000000">
                      <a:alpha val="43137"/>
                    </a:srgbClr>
                  </a:outerShdw>
                </a:effectLst>
                <a:cs typeface="Times New Roman" pitchFamily="18" charset="0"/>
              </a:rPr>
              <a:t>2013 Minnesota </a:t>
            </a:r>
            <a:r>
              <a:rPr lang="fr-FR" sz="4700" dirty="0" err="1">
                <a:solidFill>
                  <a:srgbClr val="000000"/>
                </a:solidFill>
                <a:effectLst>
                  <a:outerShdw blurRad="38100" dist="38100" dir="2700000" algn="tl">
                    <a:srgbClr val="000000">
                      <a:alpha val="43137"/>
                    </a:srgbClr>
                  </a:outerShdw>
                </a:effectLst>
                <a:cs typeface="Times New Roman" pitchFamily="18" charset="0"/>
              </a:rPr>
              <a:t>Environmental</a:t>
            </a:r>
            <a:r>
              <a:rPr lang="fr-FR" sz="4700" dirty="0">
                <a:solidFill>
                  <a:srgbClr val="000000"/>
                </a:solidFill>
                <a:effectLst>
                  <a:outerShdw blurRad="38100" dist="38100" dir="2700000" algn="tl">
                    <a:srgbClr val="000000">
                      <a:alpha val="43137"/>
                    </a:srgbClr>
                  </a:outerShdw>
                </a:effectLst>
                <a:cs typeface="Times New Roman" pitchFamily="18" charset="0"/>
              </a:rPr>
              <a:t> </a:t>
            </a:r>
            <a:r>
              <a:rPr lang="fr-FR" sz="4700" dirty="0" err="1">
                <a:solidFill>
                  <a:srgbClr val="000000"/>
                </a:solidFill>
                <a:effectLst>
                  <a:outerShdw blurRad="38100" dist="38100" dir="2700000" algn="tl">
                    <a:srgbClr val="000000">
                      <a:alpha val="43137"/>
                    </a:srgbClr>
                  </a:outerShdw>
                </a:effectLst>
                <a:cs typeface="Times New Roman" pitchFamily="18" charset="0"/>
              </a:rPr>
              <a:t>Priorities</a:t>
            </a:r>
            <a:r>
              <a:rPr lang="fr-FR" sz="4700" dirty="0">
                <a:solidFill>
                  <a:srgbClr val="000000"/>
                </a:solidFill>
                <a:effectLst>
                  <a:outerShdw blurRad="38100" dist="38100" dir="2700000" algn="tl">
                    <a:srgbClr val="000000">
                      <a:alpha val="43137"/>
                    </a:srgbClr>
                  </a:outerShdw>
                </a:effectLst>
                <a:cs typeface="Times New Roman" pitchFamily="18" charset="0"/>
              </a:rPr>
              <a:t> Survey</a:t>
            </a:r>
            <a:endParaRPr lang="en-US" sz="4700" dirty="0">
              <a:solidFill>
                <a:srgbClr val="000000"/>
              </a:solidFill>
              <a:effectLst>
                <a:outerShdw blurRad="38100" dist="38100" dir="2700000" algn="tl">
                  <a:srgbClr val="000000">
                    <a:alpha val="43137"/>
                  </a:srgbClr>
                </a:outerShdw>
              </a:effectLst>
              <a:cs typeface="Times New Roman" pitchFamily="18" charset="0"/>
            </a:endParaRPr>
          </a:p>
        </p:txBody>
      </p:sp>
      <p:sp>
        <p:nvSpPr>
          <p:cNvPr id="13" name="Text Box 38"/>
          <p:cNvSpPr txBox="1">
            <a:spLocks noChangeArrowheads="1"/>
          </p:cNvSpPr>
          <p:nvPr userDrawn="1"/>
        </p:nvSpPr>
        <p:spPr bwMode="auto">
          <a:xfrm>
            <a:off x="1657350" y="4078288"/>
            <a:ext cx="6381750" cy="708025"/>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2000" b="0" i="1" dirty="0">
                <a:solidFill>
                  <a:srgbClr val="FFFFFF"/>
                </a:solidFill>
              </a:rPr>
              <a:t>Key Findings from Interviews Conducted</a:t>
            </a:r>
            <a:br>
              <a:rPr lang="en-US" sz="2000" b="0" i="1" dirty="0">
                <a:solidFill>
                  <a:srgbClr val="FFFFFF"/>
                </a:solidFill>
              </a:rPr>
            </a:br>
            <a:r>
              <a:rPr lang="en-US" sz="2000" b="0" i="1" dirty="0">
                <a:solidFill>
                  <a:srgbClr val="FFFFFF"/>
                </a:solidFill>
              </a:rPr>
              <a:t> January </a:t>
            </a:r>
            <a:r>
              <a:rPr lang="en-US" sz="2000" b="0" i="1" dirty="0" smtClean="0">
                <a:solidFill>
                  <a:srgbClr val="FFFFFF"/>
                </a:solidFill>
              </a:rPr>
              <a:t>6-8, 2013</a:t>
            </a:r>
            <a:endParaRPr lang="en-US" sz="2000" b="0" i="1" dirty="0">
              <a:solidFill>
                <a:srgbClr val="FFFFFF"/>
              </a:solidFill>
            </a:endParaRPr>
          </a:p>
        </p:txBody>
      </p:sp>
      <p:pic>
        <p:nvPicPr>
          <p:cNvPr id="14" name="Picture 21" descr="pos_logo_stckd_colo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2950" t="32100" r="12251" b="32001"/>
          <a:stretch>
            <a:fillRect/>
          </a:stretch>
        </p:blipFill>
        <p:spPr bwMode="auto">
          <a:xfrm>
            <a:off x="5227638" y="5891213"/>
            <a:ext cx="34020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35619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254" y="274637"/>
            <a:ext cx="8427493" cy="1143000"/>
          </a:xfrm>
          <a:prstGeom prst="rect">
            <a:avLst/>
          </a:prstGeom>
        </p:spPr>
        <p:txBody>
          <a:bodyPr lIns="91414" tIns="45706" rIns="91414" bIns="45706"/>
          <a:lstStyle>
            <a:lvl1pPr>
              <a:defRPr sz="3800" b="1"/>
            </a:lvl1pPr>
          </a:lstStyle>
          <a:p>
            <a:r>
              <a:rPr lang="en-US" dirty="0" smtClean="0"/>
              <a:t>Click to edit Master title style</a:t>
            </a:r>
            <a:endParaRPr lang="en-US" dirty="0"/>
          </a:p>
        </p:txBody>
      </p:sp>
      <p:sp>
        <p:nvSpPr>
          <p:cNvPr id="3" name="Content Placeholder 2"/>
          <p:cNvSpPr>
            <a:spLocks noGrp="1"/>
          </p:cNvSpPr>
          <p:nvPr>
            <p:ph idx="1"/>
          </p:nvPr>
        </p:nvSpPr>
        <p:spPr>
          <a:xfrm>
            <a:off x="358254" y="1129085"/>
            <a:ext cx="8427493" cy="5287618"/>
          </a:xfrm>
          <a:prstGeom prst="rect">
            <a:avLst/>
          </a:prstGeom>
        </p:spPr>
        <p:txBody>
          <a:bodyPr lIns="91414" tIns="45706" rIns="91414" bIns="45706"/>
          <a:lstStyle>
            <a:lvl1pPr marL="341313" indent="-341313">
              <a:buClr>
                <a:schemeClr val="accent1"/>
              </a:buClr>
              <a:buSzPct val="111000"/>
              <a:buFont typeface="Wingdings" pitchFamily="2" charset="2"/>
              <a:buChar char="§"/>
              <a:defRPr sz="2800"/>
            </a:lvl1pPr>
            <a:lvl2pPr marL="741363" indent="-284163">
              <a:buClr>
                <a:schemeClr val="accent1"/>
              </a:buClr>
              <a:buSzPct val="111000"/>
              <a:buFont typeface="Wingdings" pitchFamily="2" charset="2"/>
              <a:buChar char="§"/>
              <a:defRPr sz="2400"/>
            </a:lvl2pPr>
            <a:lvl3pPr marL="1141413" indent="-227013">
              <a:buClr>
                <a:schemeClr val="accent1"/>
              </a:buClr>
              <a:buSzPct val="111000"/>
              <a:buFont typeface="Wingdings" pitchFamily="2" charset="2"/>
              <a:buChar char="§"/>
              <a:defRPr sz="2400"/>
            </a:lvl3pPr>
            <a:lvl4pPr marL="1598613" indent="-227013">
              <a:buClr>
                <a:schemeClr val="accent1"/>
              </a:buClr>
              <a:buSzPct val="111000"/>
              <a:buFont typeface="Wingdings" pitchFamily="2" charset="2"/>
              <a:buChar char="§"/>
              <a:defRPr sz="1800"/>
            </a:lvl4pPr>
            <a:lvl5pPr marL="2055813" indent="-227013">
              <a:buClr>
                <a:schemeClr val="accent1"/>
              </a:buClr>
              <a:buSzPct val="111000"/>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1190392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9093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2" name="Title 1"/>
          <p:cNvSpPr>
            <a:spLocks noGrp="1"/>
          </p:cNvSpPr>
          <p:nvPr>
            <p:ph type="title"/>
          </p:nvPr>
        </p:nvSpPr>
        <p:spPr>
          <a:xfrm>
            <a:off x="151075" y="274637"/>
            <a:ext cx="8841850" cy="1143000"/>
          </a:xfrm>
          <a:prstGeom prst="rect">
            <a:avLst/>
          </a:prstGeom>
        </p:spPr>
        <p:txBody>
          <a:bodyPr lIns="91414" tIns="45706" rIns="91414" bIns="45706"/>
          <a:lstStyle>
            <a:lvl1pPr>
              <a:defRPr sz="2800" b="1">
                <a:solidFill>
                  <a:schemeClr val="tx1"/>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030538" y="6369158"/>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3663560237"/>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For Language">
    <p:spTree>
      <p:nvGrpSpPr>
        <p:cNvPr id="1" name=""/>
        <p:cNvGrpSpPr/>
        <p:nvPr/>
      </p:nvGrpSpPr>
      <p:grpSpPr>
        <a:xfrm>
          <a:off x="0" y="0"/>
          <a:ext cx="0" cy="0"/>
          <a:chOff x="0" y="0"/>
          <a:chExt cx="0" cy="0"/>
        </a:xfrm>
      </p:grpSpPr>
      <p:sp>
        <p:nvSpPr>
          <p:cNvPr id="2" name="Title 1"/>
          <p:cNvSpPr>
            <a:spLocks noGrp="1"/>
          </p:cNvSpPr>
          <p:nvPr>
            <p:ph type="title"/>
          </p:nvPr>
        </p:nvSpPr>
        <p:spPr>
          <a:xfrm>
            <a:off x="135172" y="194172"/>
            <a:ext cx="8873656" cy="1143000"/>
          </a:xfrm>
          <a:prstGeom prst="rect">
            <a:avLst/>
          </a:prstGeom>
        </p:spPr>
        <p:txBody>
          <a:bodyPr lIns="91414" tIns="45706" rIns="91414" bIns="45706"/>
          <a:lstStyle>
            <a:lvl1pPr>
              <a:defRPr sz="2800" b="1">
                <a:solidFill>
                  <a:schemeClr val="tx1"/>
                </a:solidFill>
                <a:latin typeface="+mj-lt"/>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3030538" y="6361207"/>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64612779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bwMode="auto">
          <a:xfrm>
            <a:off x="0" y="2033867"/>
            <a:ext cx="9144000" cy="2790265"/>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sp>
        <p:nvSpPr>
          <p:cNvPr id="20" name="Rectangle 19"/>
          <p:cNvSpPr/>
          <p:nvPr userDrawn="1"/>
        </p:nvSpPr>
        <p:spPr bwMode="auto">
          <a:xfrm>
            <a:off x="0" y="2068572"/>
            <a:ext cx="9144000" cy="27208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sp>
        <p:nvSpPr>
          <p:cNvPr id="2"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F3A9ACE0-8338-4A67-ABCB-16B3336B55D4}" type="slidenum">
              <a:rPr lang="en-US" sz="1000" b="0">
                <a:solidFill>
                  <a:srgbClr val="000000"/>
                </a:solidFill>
              </a:rPr>
              <a:pPr algn="r">
                <a:spcBef>
                  <a:spcPct val="50000"/>
                </a:spcBef>
                <a:defRPr/>
              </a:pPr>
              <a:t>‹#›</a:t>
            </a:fld>
            <a:endParaRPr lang="en-US" sz="1000" b="0">
              <a:solidFill>
                <a:srgbClr val="000000"/>
              </a:solidFill>
            </a:endParaRPr>
          </a:p>
        </p:txBody>
      </p:sp>
      <p:sp>
        <p:nvSpPr>
          <p:cNvPr id="4"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4AB536CD-79A1-4A25-9D7D-28A4FA4ABFC5}" type="slidenum">
              <a:rPr lang="en-US" sz="1000" b="0">
                <a:solidFill>
                  <a:srgbClr val="000000"/>
                </a:solidFill>
              </a:rPr>
              <a:pPr algn="r">
                <a:spcBef>
                  <a:spcPct val="50000"/>
                </a:spcBef>
                <a:defRPr/>
              </a:pPr>
              <a:t>‹#›</a:t>
            </a:fld>
            <a:endParaRPr lang="en-US" sz="1000" b="0">
              <a:solidFill>
                <a:srgbClr val="000000"/>
              </a:solidFill>
            </a:endParaRPr>
          </a:p>
        </p:txBody>
      </p:sp>
      <p:sp>
        <p:nvSpPr>
          <p:cNvPr id="10" name="Title 9"/>
          <p:cNvSpPr>
            <a:spLocks noGrp="1"/>
          </p:cNvSpPr>
          <p:nvPr>
            <p:ph type="title"/>
          </p:nvPr>
        </p:nvSpPr>
        <p:spPr>
          <a:xfrm>
            <a:off x="2711552" y="2245629"/>
            <a:ext cx="6129936" cy="2366741"/>
          </a:xfrm>
          <a:prstGeom prst="rect">
            <a:avLst/>
          </a:prstGeom>
        </p:spPr>
        <p:txBody>
          <a:bodyPr anchor="ctr"/>
          <a:lstStyle>
            <a:lvl1pPr>
              <a:defRPr sz="4800" b="1">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grpSp>
        <p:nvGrpSpPr>
          <p:cNvPr id="16" name="Group 15"/>
          <p:cNvGrpSpPr/>
          <p:nvPr userDrawn="1"/>
        </p:nvGrpSpPr>
        <p:grpSpPr>
          <a:xfrm>
            <a:off x="0" y="0"/>
            <a:ext cx="561975" cy="6858000"/>
            <a:chOff x="0" y="0"/>
            <a:chExt cx="561975" cy="6858000"/>
          </a:xfrm>
        </p:grpSpPr>
        <p:sp>
          <p:nvSpPr>
            <p:cNvPr id="17"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18"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1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solidFill>
                  <a:srgbClr val="000000"/>
                </a:solidFill>
              </a:endParaRPr>
            </a:p>
          </p:txBody>
        </p:sp>
      </p:grpSp>
      <p:pic>
        <p:nvPicPr>
          <p:cNvPr id="11" name="Picture 4" descr="http://www.mepartnership.org/wp-content/uploads/2012/03/LakeSuperiorSunris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850" y="3627440"/>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http://www.mepartnership.org/wp-content/uploads/2012/03/BikeTrailFall.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82363" y="1795920"/>
            <a:ext cx="2400611"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2866" y="61353"/>
            <a:ext cx="2559604" cy="1410537"/>
            <a:chOff x="2635183" y="446838"/>
            <a:chExt cx="2559604" cy="1410537"/>
          </a:xfrm>
          <a:effectLst>
            <a:outerShdw blurRad="50800" dist="38100" dir="2700000" algn="tl" rotWithShape="0">
              <a:prstClr val="black">
                <a:alpha val="40000"/>
              </a:prstClr>
            </a:outerShdw>
          </a:effectLst>
        </p:grpSpPr>
        <p:sp>
          <p:nvSpPr>
            <p:cNvPr id="14" name="Rectangle 13"/>
            <p:cNvSpPr/>
            <p:nvPr userDrawn="1"/>
          </p:nvSpPr>
          <p:spPr bwMode="auto">
            <a:xfrm>
              <a:off x="2635183" y="448018"/>
              <a:ext cx="2523744" cy="140817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pic>
          <p:nvPicPr>
            <p:cNvPr id="5124" name="Picture 4" descr="http://www.mepartnership.org/wp-content/themes/bones/library/images/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70579" y="446838"/>
              <a:ext cx="2524208" cy="1410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3" name="Picture 2"/>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173850" y="5306548"/>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078008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292938"/>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 name="Picture 32" descr="Lake Superio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61975" y="0"/>
            <a:ext cx="85883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19"/>
          <p:cNvSpPr>
            <a:spLocks noChangeArrowheads="1"/>
          </p:cNvSpPr>
          <p:nvPr userDrawn="1"/>
        </p:nvSpPr>
        <p:spPr bwMode="auto">
          <a:xfrm>
            <a:off x="200025" y="0"/>
            <a:ext cx="8953500" cy="6858000"/>
          </a:xfrm>
          <a:prstGeom prst="rect">
            <a:avLst/>
          </a:prstGeom>
          <a:solidFill>
            <a:srgbClr val="1D9DD4">
              <a:alpha val="43921"/>
            </a:srgbClr>
          </a:solidFill>
          <a:ln w="76200">
            <a:noFill/>
            <a:miter lim="800000"/>
            <a:headEnd/>
            <a:tailEnd/>
          </a:ln>
        </p:spPr>
        <p:txBody>
          <a:bodyPr wrap="none" lIns="91414" tIns="45706" rIns="91414" bIns="45706" anchor="ctr"/>
          <a:lstStyle/>
          <a:p>
            <a:pPr>
              <a:defRPr/>
            </a:pPr>
            <a:endParaRPr lang="en-US">
              <a:solidFill>
                <a:srgbClr val="000000"/>
              </a:solidFill>
            </a:endParaRPr>
          </a:p>
        </p:txBody>
      </p:sp>
      <p:grpSp>
        <p:nvGrpSpPr>
          <p:cNvPr id="6" name="Group 26"/>
          <p:cNvGrpSpPr>
            <a:grpSpLocks/>
          </p:cNvGrpSpPr>
          <p:nvPr userDrawn="1"/>
        </p:nvGrpSpPr>
        <p:grpSpPr bwMode="auto">
          <a:xfrm>
            <a:off x="511175" y="0"/>
            <a:ext cx="1804988" cy="1857375"/>
            <a:chOff x="2390" y="135"/>
            <a:chExt cx="1137" cy="1170"/>
          </a:xfrm>
        </p:grpSpPr>
        <p:pic>
          <p:nvPicPr>
            <p:cNvPr id="7" name="Picture 27" descr="MEP Northeast/Great Lakes">
              <a:hlinkClick r:id="rId3"/>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425" y="651"/>
              <a:ext cx="977" cy="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28"/>
            <p:cNvSpPr txBox="1">
              <a:spLocks noChangeArrowheads="1"/>
            </p:cNvSpPr>
            <p:nvPr userDrawn="1"/>
          </p:nvSpPr>
          <p:spPr bwMode="auto">
            <a:xfrm>
              <a:off x="2390" y="135"/>
              <a:ext cx="1137" cy="553"/>
            </a:xfrm>
            <a:prstGeom prst="rect">
              <a:avLst/>
            </a:prstGeom>
            <a:noFill/>
            <a:ln w="6350">
              <a:noFill/>
              <a:miter lim="800000"/>
              <a:headEnd/>
              <a:tailEnd/>
            </a:ln>
          </p:spPr>
          <p:txBody>
            <a:bodyPr>
              <a:spAutoFit/>
            </a:bodyPr>
            <a:lstStyle/>
            <a:p>
              <a:pPr>
                <a:spcBef>
                  <a:spcPct val="50000"/>
                </a:spcBef>
                <a:defRPr/>
              </a:pPr>
              <a:r>
                <a:rPr lang="en-US" sz="1700">
                  <a:solidFill>
                    <a:srgbClr val="000000"/>
                  </a:solidFill>
                </a:rPr>
                <a:t>Minnesota</a:t>
              </a:r>
              <a:br>
                <a:rPr lang="en-US" sz="1700">
                  <a:solidFill>
                    <a:srgbClr val="000000"/>
                  </a:solidFill>
                </a:rPr>
              </a:br>
              <a:r>
                <a:rPr lang="en-US" sz="1700">
                  <a:solidFill>
                    <a:srgbClr val="000000"/>
                  </a:solidFill>
                </a:rPr>
                <a:t>Environmental</a:t>
              </a:r>
              <a:br>
                <a:rPr lang="en-US" sz="1700">
                  <a:solidFill>
                    <a:srgbClr val="000000"/>
                  </a:solidFill>
                </a:rPr>
              </a:br>
              <a:r>
                <a:rPr lang="en-US" sz="1700">
                  <a:solidFill>
                    <a:srgbClr val="000000"/>
                  </a:solidFill>
                </a:rPr>
                <a:t>Partnership</a:t>
              </a:r>
            </a:p>
          </p:txBody>
        </p:sp>
      </p:grpSp>
      <p:grpSp>
        <p:nvGrpSpPr>
          <p:cNvPr id="15" name="Group 14"/>
          <p:cNvGrpSpPr/>
          <p:nvPr userDrawn="1"/>
        </p:nvGrpSpPr>
        <p:grpSpPr>
          <a:xfrm>
            <a:off x="0" y="0"/>
            <a:ext cx="561975" cy="6858000"/>
            <a:chOff x="0" y="0"/>
            <a:chExt cx="561975" cy="6858000"/>
          </a:xfrm>
        </p:grpSpPr>
        <p:sp>
          <p:nvSpPr>
            <p:cNvPr id="4"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5"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solidFill>
                  <a:srgbClr val="000000"/>
                </a:solidFill>
              </a:endParaRPr>
            </a:p>
          </p:txBody>
        </p:sp>
      </p:grpSp>
      <p:pic>
        <p:nvPicPr>
          <p:cNvPr id="10" name="Picture 35" descr="FM3-Logo 2"/>
          <p:cNvPicPr>
            <a:picLocks noChangeAspect="1" noChangeArrowheads="1"/>
          </p:cNvPicPr>
          <p:nvPr userDrawn="1"/>
        </p:nvPicPr>
        <p:blipFill>
          <a:blip r:embed="rId5">
            <a:extLst>
              <a:ext uri="{28A0092B-C50C-407E-A947-70E740481C1C}">
                <a14:useLocalDpi xmlns:a14="http://schemas.microsoft.com/office/drawing/2010/main" val="0"/>
              </a:ext>
            </a:extLst>
          </a:blip>
          <a:srcRect t="27693"/>
          <a:stretch>
            <a:fillRect/>
          </a:stretch>
        </p:blipFill>
        <p:spPr bwMode="auto">
          <a:xfrm>
            <a:off x="1446213" y="5803900"/>
            <a:ext cx="3598862"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p:cNvSpPr txBox="1">
            <a:spLocks noChangeArrowheads="1"/>
          </p:cNvSpPr>
          <p:nvPr userDrawn="1"/>
        </p:nvSpPr>
        <p:spPr bwMode="auto">
          <a:xfrm>
            <a:off x="3611563" y="5068888"/>
            <a:ext cx="2473325" cy="265112"/>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1100" b="0" dirty="0" smtClean="0">
                <a:solidFill>
                  <a:srgbClr val="FFFFFF"/>
                </a:solidFill>
              </a:rPr>
              <a:t>220-3590</a:t>
            </a:r>
            <a:endParaRPr lang="en-US" sz="1100" b="0" dirty="0">
              <a:solidFill>
                <a:srgbClr val="FFFFFF"/>
              </a:solidFill>
            </a:endParaRPr>
          </a:p>
        </p:txBody>
      </p:sp>
      <p:sp>
        <p:nvSpPr>
          <p:cNvPr id="12" name="Text Box 13"/>
          <p:cNvSpPr txBox="1">
            <a:spLocks noChangeArrowheads="1"/>
          </p:cNvSpPr>
          <p:nvPr userDrawn="1"/>
        </p:nvSpPr>
        <p:spPr bwMode="auto">
          <a:xfrm>
            <a:off x="1966913" y="1600200"/>
            <a:ext cx="5661025" cy="2166938"/>
          </a:xfrm>
          <a:prstGeom prst="rect">
            <a:avLst/>
          </a:prstGeom>
          <a:noFill/>
          <a:ln w="9525">
            <a:noFill/>
            <a:miter lim="800000"/>
            <a:headEnd/>
            <a:tailEnd/>
          </a:ln>
        </p:spPr>
        <p:txBody>
          <a:bodyPr lIns="91414" tIns="45706" rIns="91414" bIns="45706">
            <a:spAutoFit/>
          </a:bodyPr>
          <a:lstStyle/>
          <a:p>
            <a:pPr algn="ctr" eaLnBrk="0" hangingPunct="0">
              <a:lnSpc>
                <a:spcPct val="95000"/>
              </a:lnSpc>
              <a:defRPr/>
            </a:pPr>
            <a:r>
              <a:rPr lang="fr-FR" sz="4700" dirty="0" smtClean="0">
                <a:solidFill>
                  <a:srgbClr val="000000"/>
                </a:solidFill>
                <a:effectLst>
                  <a:outerShdw blurRad="38100" dist="38100" dir="2700000" algn="tl">
                    <a:srgbClr val="000000">
                      <a:alpha val="43137"/>
                    </a:srgbClr>
                  </a:outerShdw>
                </a:effectLst>
                <a:cs typeface="Times New Roman" pitchFamily="18" charset="0"/>
              </a:rPr>
              <a:t>2013 Minnesota </a:t>
            </a:r>
            <a:r>
              <a:rPr lang="fr-FR" sz="4700" dirty="0" err="1">
                <a:solidFill>
                  <a:srgbClr val="000000"/>
                </a:solidFill>
                <a:effectLst>
                  <a:outerShdw blurRad="38100" dist="38100" dir="2700000" algn="tl">
                    <a:srgbClr val="000000">
                      <a:alpha val="43137"/>
                    </a:srgbClr>
                  </a:outerShdw>
                </a:effectLst>
                <a:cs typeface="Times New Roman" pitchFamily="18" charset="0"/>
              </a:rPr>
              <a:t>Environmental</a:t>
            </a:r>
            <a:r>
              <a:rPr lang="fr-FR" sz="4700" dirty="0">
                <a:solidFill>
                  <a:srgbClr val="000000"/>
                </a:solidFill>
                <a:effectLst>
                  <a:outerShdw blurRad="38100" dist="38100" dir="2700000" algn="tl">
                    <a:srgbClr val="000000">
                      <a:alpha val="43137"/>
                    </a:srgbClr>
                  </a:outerShdw>
                </a:effectLst>
                <a:cs typeface="Times New Roman" pitchFamily="18" charset="0"/>
              </a:rPr>
              <a:t> </a:t>
            </a:r>
            <a:r>
              <a:rPr lang="fr-FR" sz="4700" dirty="0" err="1">
                <a:solidFill>
                  <a:srgbClr val="000000"/>
                </a:solidFill>
                <a:effectLst>
                  <a:outerShdw blurRad="38100" dist="38100" dir="2700000" algn="tl">
                    <a:srgbClr val="000000">
                      <a:alpha val="43137"/>
                    </a:srgbClr>
                  </a:outerShdw>
                </a:effectLst>
                <a:cs typeface="Times New Roman" pitchFamily="18" charset="0"/>
              </a:rPr>
              <a:t>Priorities</a:t>
            </a:r>
            <a:r>
              <a:rPr lang="fr-FR" sz="4700" dirty="0">
                <a:solidFill>
                  <a:srgbClr val="000000"/>
                </a:solidFill>
                <a:effectLst>
                  <a:outerShdw blurRad="38100" dist="38100" dir="2700000" algn="tl">
                    <a:srgbClr val="000000">
                      <a:alpha val="43137"/>
                    </a:srgbClr>
                  </a:outerShdw>
                </a:effectLst>
                <a:cs typeface="Times New Roman" pitchFamily="18" charset="0"/>
              </a:rPr>
              <a:t> Survey</a:t>
            </a:r>
            <a:endParaRPr lang="en-US" sz="4700" dirty="0">
              <a:solidFill>
                <a:srgbClr val="000000"/>
              </a:solidFill>
              <a:effectLst>
                <a:outerShdw blurRad="38100" dist="38100" dir="2700000" algn="tl">
                  <a:srgbClr val="000000">
                    <a:alpha val="43137"/>
                  </a:srgbClr>
                </a:outerShdw>
              </a:effectLst>
              <a:cs typeface="Times New Roman" pitchFamily="18" charset="0"/>
            </a:endParaRPr>
          </a:p>
        </p:txBody>
      </p:sp>
      <p:sp>
        <p:nvSpPr>
          <p:cNvPr id="13" name="Text Box 38"/>
          <p:cNvSpPr txBox="1">
            <a:spLocks noChangeArrowheads="1"/>
          </p:cNvSpPr>
          <p:nvPr userDrawn="1"/>
        </p:nvSpPr>
        <p:spPr bwMode="auto">
          <a:xfrm>
            <a:off x="1657350" y="4078288"/>
            <a:ext cx="6381750" cy="708025"/>
          </a:xfrm>
          <a:prstGeom prst="rect">
            <a:avLst/>
          </a:prstGeom>
          <a:noFill/>
          <a:ln w="9525">
            <a:noFill/>
            <a:miter lim="800000"/>
            <a:headEnd/>
            <a:tailEnd/>
          </a:ln>
        </p:spPr>
        <p:txBody>
          <a:bodyPr lIns="91414" tIns="45706" rIns="91414" bIns="45706">
            <a:spAutoFit/>
          </a:bodyPr>
          <a:lstStyle/>
          <a:p>
            <a:pPr algn="ctr">
              <a:spcBef>
                <a:spcPct val="50000"/>
              </a:spcBef>
              <a:defRPr/>
            </a:pPr>
            <a:r>
              <a:rPr lang="en-US" sz="2000" b="0" i="1" dirty="0">
                <a:solidFill>
                  <a:srgbClr val="FFFFFF"/>
                </a:solidFill>
              </a:rPr>
              <a:t>Key Findings from Interviews Conducted</a:t>
            </a:r>
            <a:br>
              <a:rPr lang="en-US" sz="2000" b="0" i="1" dirty="0">
                <a:solidFill>
                  <a:srgbClr val="FFFFFF"/>
                </a:solidFill>
              </a:rPr>
            </a:br>
            <a:r>
              <a:rPr lang="en-US" sz="2000" b="0" i="1" dirty="0">
                <a:solidFill>
                  <a:srgbClr val="FFFFFF"/>
                </a:solidFill>
              </a:rPr>
              <a:t> January </a:t>
            </a:r>
            <a:r>
              <a:rPr lang="en-US" sz="2000" b="0" i="1" dirty="0" smtClean="0">
                <a:solidFill>
                  <a:srgbClr val="FFFFFF"/>
                </a:solidFill>
              </a:rPr>
              <a:t>6-8, 2013</a:t>
            </a:r>
            <a:endParaRPr lang="en-US" sz="2000" b="0" i="1" dirty="0">
              <a:solidFill>
                <a:srgbClr val="FFFFFF"/>
              </a:solidFill>
            </a:endParaRPr>
          </a:p>
        </p:txBody>
      </p:sp>
      <p:pic>
        <p:nvPicPr>
          <p:cNvPr id="14" name="Picture 21" descr="pos_logo_stckd_colo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l="12950" t="32100" r="12251" b="32001"/>
          <a:stretch>
            <a:fillRect/>
          </a:stretch>
        </p:blipFill>
        <p:spPr bwMode="auto">
          <a:xfrm>
            <a:off x="5227638" y="5891213"/>
            <a:ext cx="3402012"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80497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8254" y="274637"/>
            <a:ext cx="8427493" cy="1143000"/>
          </a:xfrm>
          <a:prstGeom prst="rect">
            <a:avLst/>
          </a:prstGeom>
        </p:spPr>
        <p:txBody>
          <a:bodyPr lIns="91414" tIns="45706" rIns="91414" bIns="45706"/>
          <a:lstStyle>
            <a:lvl1pPr>
              <a:defRPr sz="3800" b="1"/>
            </a:lvl1pPr>
          </a:lstStyle>
          <a:p>
            <a:r>
              <a:rPr lang="en-US" dirty="0" smtClean="0"/>
              <a:t>Click to edit Master title style</a:t>
            </a:r>
            <a:endParaRPr lang="en-US" dirty="0"/>
          </a:p>
        </p:txBody>
      </p:sp>
      <p:sp>
        <p:nvSpPr>
          <p:cNvPr id="3" name="Content Placeholder 2"/>
          <p:cNvSpPr>
            <a:spLocks noGrp="1"/>
          </p:cNvSpPr>
          <p:nvPr>
            <p:ph idx="1"/>
          </p:nvPr>
        </p:nvSpPr>
        <p:spPr>
          <a:xfrm>
            <a:off x="358254" y="1129085"/>
            <a:ext cx="8427493" cy="5287618"/>
          </a:xfrm>
          <a:prstGeom prst="rect">
            <a:avLst/>
          </a:prstGeom>
        </p:spPr>
        <p:txBody>
          <a:bodyPr lIns="91414" tIns="45706" rIns="91414" bIns="45706"/>
          <a:lstStyle>
            <a:lvl1pPr marL="341313" indent="-341313">
              <a:buClr>
                <a:schemeClr val="accent1"/>
              </a:buClr>
              <a:buSzPct val="111000"/>
              <a:buFont typeface="Wingdings" pitchFamily="2" charset="2"/>
              <a:buChar char="§"/>
              <a:defRPr sz="2800"/>
            </a:lvl1pPr>
            <a:lvl2pPr marL="741363" indent="-284163">
              <a:buClr>
                <a:schemeClr val="accent1"/>
              </a:buClr>
              <a:buSzPct val="111000"/>
              <a:buFont typeface="Wingdings" pitchFamily="2" charset="2"/>
              <a:buChar char="§"/>
              <a:defRPr sz="2400"/>
            </a:lvl2pPr>
            <a:lvl3pPr marL="1141413" indent="-227013">
              <a:buClr>
                <a:schemeClr val="accent1"/>
              </a:buClr>
              <a:buSzPct val="111000"/>
              <a:buFont typeface="Wingdings" pitchFamily="2" charset="2"/>
              <a:buChar char="§"/>
              <a:defRPr sz="2400"/>
            </a:lvl3pPr>
            <a:lvl4pPr marL="1598613" indent="-227013">
              <a:buClr>
                <a:schemeClr val="accent1"/>
              </a:buClr>
              <a:buSzPct val="111000"/>
              <a:buFont typeface="Wingdings" pitchFamily="2" charset="2"/>
              <a:buChar char="§"/>
              <a:defRPr sz="1800"/>
            </a:lvl4pPr>
            <a:lvl5pPr marL="2055813" indent="-227013">
              <a:buClr>
                <a:schemeClr val="accent1"/>
              </a:buClr>
              <a:buSzPct val="111000"/>
              <a:buFont typeface="Wingdings" pitchFamily="2" charset="2"/>
              <a:buChar cha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64379245"/>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Question">
    <p:spTree>
      <p:nvGrpSpPr>
        <p:cNvPr id="1" name=""/>
        <p:cNvGrpSpPr/>
        <p:nvPr/>
      </p:nvGrpSpPr>
      <p:grpSpPr>
        <a:xfrm>
          <a:off x="0" y="0"/>
          <a:ext cx="0" cy="0"/>
          <a:chOff x="0" y="0"/>
          <a:chExt cx="0" cy="0"/>
        </a:xfrm>
      </p:grpSpPr>
      <p:sp>
        <p:nvSpPr>
          <p:cNvPr id="2" name="Title 1"/>
          <p:cNvSpPr>
            <a:spLocks noGrp="1"/>
          </p:cNvSpPr>
          <p:nvPr>
            <p:ph type="title"/>
          </p:nvPr>
        </p:nvSpPr>
        <p:spPr>
          <a:xfrm>
            <a:off x="151075" y="274637"/>
            <a:ext cx="8841850" cy="1143000"/>
          </a:xfrm>
          <a:prstGeom prst="rect">
            <a:avLst/>
          </a:prstGeom>
        </p:spPr>
        <p:txBody>
          <a:bodyPr lIns="91414" tIns="45706" rIns="91414" bIns="45706"/>
          <a:lstStyle>
            <a:lvl1pPr>
              <a:defRPr sz="2800" b="1">
                <a:solidFill>
                  <a:schemeClr val="tx1"/>
                </a:solidFill>
                <a:latin typeface="+mj-lt"/>
              </a:defRPr>
            </a:lvl1p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030538" y="6369158"/>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32242786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For Language">
    <p:spTree>
      <p:nvGrpSpPr>
        <p:cNvPr id="1" name=""/>
        <p:cNvGrpSpPr/>
        <p:nvPr/>
      </p:nvGrpSpPr>
      <p:grpSpPr>
        <a:xfrm>
          <a:off x="0" y="0"/>
          <a:ext cx="0" cy="0"/>
          <a:chOff x="0" y="0"/>
          <a:chExt cx="0" cy="0"/>
        </a:xfrm>
      </p:grpSpPr>
      <p:sp>
        <p:nvSpPr>
          <p:cNvPr id="2" name="Title 1"/>
          <p:cNvSpPr>
            <a:spLocks noGrp="1"/>
          </p:cNvSpPr>
          <p:nvPr>
            <p:ph type="title"/>
          </p:nvPr>
        </p:nvSpPr>
        <p:spPr>
          <a:xfrm>
            <a:off x="135172" y="194172"/>
            <a:ext cx="8873656" cy="1143000"/>
          </a:xfrm>
          <a:prstGeom prst="rect">
            <a:avLst/>
          </a:prstGeom>
        </p:spPr>
        <p:txBody>
          <a:bodyPr lIns="91414" tIns="45706" rIns="91414" bIns="45706"/>
          <a:lstStyle>
            <a:lvl1pPr>
              <a:defRPr sz="2800" b="1">
                <a:solidFill>
                  <a:schemeClr val="tx1"/>
                </a:solidFill>
                <a:latin typeface="+mj-lt"/>
              </a:defRPr>
            </a:lvl1pPr>
          </a:lstStyle>
          <a:p>
            <a:r>
              <a:rPr lang="en-US" smtClean="0"/>
              <a:t>Click to edit Master title style</a:t>
            </a:r>
            <a:endParaRPr lang="en-US"/>
          </a:p>
        </p:txBody>
      </p:sp>
      <p:sp>
        <p:nvSpPr>
          <p:cNvPr id="4" name="Text Placeholder 3"/>
          <p:cNvSpPr>
            <a:spLocks noGrp="1"/>
          </p:cNvSpPr>
          <p:nvPr>
            <p:ph type="body" sz="quarter" idx="10"/>
          </p:nvPr>
        </p:nvSpPr>
        <p:spPr>
          <a:xfrm>
            <a:off x="3030538" y="6361207"/>
            <a:ext cx="5772150" cy="450850"/>
          </a:xfrm>
          <a:prstGeom prst="rect">
            <a:avLst/>
          </a:prstGeom>
        </p:spPr>
        <p:txBody>
          <a:bodyPr anchor="b"/>
          <a:lstStyle>
            <a:lvl1pPr marL="0" indent="0">
              <a:buNone/>
              <a:defRPr sz="800" i="1"/>
            </a:lvl1pPr>
          </a:lstStyle>
          <a:p>
            <a:pPr lvl="0"/>
            <a:endParaRPr lang="en-US" dirty="0"/>
          </a:p>
        </p:txBody>
      </p:sp>
    </p:spTree>
    <p:extLst>
      <p:ext uri="{BB962C8B-B14F-4D97-AF65-F5344CB8AC3E}">
        <p14:creationId xmlns:p14="http://schemas.microsoft.com/office/powerpoint/2010/main" val="194390479"/>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bg1"/>
        </a:solidFill>
        <a:effectLst/>
      </p:bgPr>
    </p:bg>
    <p:spTree>
      <p:nvGrpSpPr>
        <p:cNvPr id="1" name=""/>
        <p:cNvGrpSpPr/>
        <p:nvPr/>
      </p:nvGrpSpPr>
      <p:grpSpPr>
        <a:xfrm>
          <a:off x="0" y="0"/>
          <a:ext cx="0" cy="0"/>
          <a:chOff x="0" y="0"/>
          <a:chExt cx="0" cy="0"/>
        </a:xfrm>
      </p:grpSpPr>
      <p:sp>
        <p:nvSpPr>
          <p:cNvPr id="23" name="Rectangle 22"/>
          <p:cNvSpPr/>
          <p:nvPr userDrawn="1"/>
        </p:nvSpPr>
        <p:spPr bwMode="auto">
          <a:xfrm>
            <a:off x="0" y="2033867"/>
            <a:ext cx="9144000" cy="2790265"/>
          </a:xfrm>
          <a:prstGeom prst="rect">
            <a:avLst/>
          </a:prstGeom>
          <a:solidFill>
            <a:srgbClr val="92D05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sp>
        <p:nvSpPr>
          <p:cNvPr id="20" name="Rectangle 19"/>
          <p:cNvSpPr/>
          <p:nvPr userDrawn="1"/>
        </p:nvSpPr>
        <p:spPr bwMode="auto">
          <a:xfrm>
            <a:off x="0" y="2068572"/>
            <a:ext cx="9144000" cy="2720856"/>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sp>
        <p:nvSpPr>
          <p:cNvPr id="2"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F3A9ACE0-8338-4A67-ABCB-16B3336B55D4}" type="slidenum">
              <a:rPr lang="en-US" sz="1000" b="0">
                <a:solidFill>
                  <a:srgbClr val="000000"/>
                </a:solidFill>
              </a:rPr>
              <a:pPr algn="r">
                <a:spcBef>
                  <a:spcPct val="50000"/>
                </a:spcBef>
                <a:defRPr/>
              </a:pPr>
              <a:t>‹#›</a:t>
            </a:fld>
            <a:endParaRPr lang="en-US" sz="1000" b="0">
              <a:solidFill>
                <a:srgbClr val="000000"/>
              </a:solidFill>
            </a:endParaRPr>
          </a:p>
        </p:txBody>
      </p:sp>
      <p:sp>
        <p:nvSpPr>
          <p:cNvPr id="4" name="Text Box 37"/>
          <p:cNvSpPr txBox="1">
            <a:spLocks noChangeArrowheads="1"/>
          </p:cNvSpPr>
          <p:nvPr userDrawn="1"/>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4AB536CD-79A1-4A25-9D7D-28A4FA4ABFC5}" type="slidenum">
              <a:rPr lang="en-US" sz="1000" b="0">
                <a:solidFill>
                  <a:srgbClr val="000000"/>
                </a:solidFill>
              </a:rPr>
              <a:pPr algn="r">
                <a:spcBef>
                  <a:spcPct val="50000"/>
                </a:spcBef>
                <a:defRPr/>
              </a:pPr>
              <a:t>‹#›</a:t>
            </a:fld>
            <a:endParaRPr lang="en-US" sz="1000" b="0">
              <a:solidFill>
                <a:srgbClr val="000000"/>
              </a:solidFill>
            </a:endParaRPr>
          </a:p>
        </p:txBody>
      </p:sp>
      <p:sp>
        <p:nvSpPr>
          <p:cNvPr id="10" name="Title 9"/>
          <p:cNvSpPr>
            <a:spLocks noGrp="1"/>
          </p:cNvSpPr>
          <p:nvPr>
            <p:ph type="title"/>
          </p:nvPr>
        </p:nvSpPr>
        <p:spPr>
          <a:xfrm>
            <a:off x="2711552" y="2245629"/>
            <a:ext cx="6129936" cy="2366741"/>
          </a:xfrm>
          <a:prstGeom prst="rect">
            <a:avLst/>
          </a:prstGeom>
        </p:spPr>
        <p:txBody>
          <a:bodyPr anchor="ctr"/>
          <a:lstStyle>
            <a:lvl1pPr>
              <a:defRPr sz="4800" b="1">
                <a:effectLst>
                  <a:outerShdw blurRad="50800" dist="38100" dir="5400000" algn="t" rotWithShape="0">
                    <a:prstClr val="black">
                      <a:alpha val="40000"/>
                    </a:prstClr>
                  </a:outerShdw>
                </a:effectLst>
              </a:defRPr>
            </a:lvl1pPr>
          </a:lstStyle>
          <a:p>
            <a:r>
              <a:rPr lang="en-US" dirty="0" smtClean="0"/>
              <a:t>Click to edit Master title style</a:t>
            </a:r>
            <a:endParaRPr lang="en-US" dirty="0"/>
          </a:p>
        </p:txBody>
      </p:sp>
      <p:grpSp>
        <p:nvGrpSpPr>
          <p:cNvPr id="16" name="Group 15"/>
          <p:cNvGrpSpPr/>
          <p:nvPr userDrawn="1"/>
        </p:nvGrpSpPr>
        <p:grpSpPr>
          <a:xfrm>
            <a:off x="0" y="0"/>
            <a:ext cx="561975" cy="6858000"/>
            <a:chOff x="0" y="0"/>
            <a:chExt cx="561975" cy="6858000"/>
          </a:xfrm>
        </p:grpSpPr>
        <p:sp>
          <p:nvSpPr>
            <p:cNvPr id="17" name="Rectangle 24"/>
            <p:cNvSpPr>
              <a:spLocks noChangeArrowheads="1"/>
            </p:cNvSpPr>
            <p:nvPr userDrawn="1"/>
          </p:nvSpPr>
          <p:spPr bwMode="auto">
            <a:xfrm>
              <a:off x="0" y="0"/>
              <a:ext cx="561975" cy="6858000"/>
            </a:xfrm>
            <a:prstGeom prst="rect">
              <a:avLst/>
            </a:prstGeom>
            <a:solidFill>
              <a:schemeClr val="accent1"/>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18" name="Rectangle 25"/>
            <p:cNvSpPr>
              <a:spLocks noChangeArrowheads="1"/>
            </p:cNvSpPr>
            <p:nvPr userDrawn="1"/>
          </p:nvSpPr>
          <p:spPr bwMode="auto">
            <a:xfrm>
              <a:off x="428625" y="0"/>
              <a:ext cx="133350" cy="6858000"/>
            </a:xfrm>
            <a:prstGeom prst="rect">
              <a:avLst/>
            </a:prstGeom>
            <a:solidFill>
              <a:schemeClr val="accent2"/>
            </a:solidFill>
            <a:ln w="9525">
              <a:noFill/>
              <a:miter lim="800000"/>
              <a:headEnd/>
              <a:tailEnd/>
            </a:ln>
          </p:spPr>
          <p:txBody>
            <a:bodyPr wrap="none" lIns="91414" tIns="45706" rIns="91414" bIns="45706" anchor="ctr"/>
            <a:lstStyle/>
            <a:p>
              <a:pPr>
                <a:defRPr/>
              </a:pPr>
              <a:endParaRPr lang="en-US">
                <a:solidFill>
                  <a:srgbClr val="000000"/>
                </a:solidFill>
              </a:endParaRPr>
            </a:p>
          </p:txBody>
        </p:sp>
        <p:sp>
          <p:nvSpPr>
            <p:cNvPr id="19" name="Rectangle 29"/>
            <p:cNvSpPr>
              <a:spLocks noChangeArrowheads="1"/>
            </p:cNvSpPr>
            <p:nvPr userDrawn="1"/>
          </p:nvSpPr>
          <p:spPr bwMode="auto">
            <a:xfrm>
              <a:off x="323850" y="0"/>
              <a:ext cx="133350" cy="6858000"/>
            </a:xfrm>
            <a:prstGeom prst="rect">
              <a:avLst/>
            </a:prstGeom>
            <a:solidFill>
              <a:srgbClr val="8CCE62"/>
            </a:solidFill>
            <a:ln w="9525">
              <a:noFill/>
              <a:miter lim="800000"/>
              <a:headEnd/>
              <a:tailEnd/>
            </a:ln>
          </p:spPr>
          <p:txBody>
            <a:bodyPr wrap="none" lIns="91414" tIns="45706" rIns="91414" bIns="45706" anchor="ctr"/>
            <a:lstStyle/>
            <a:p>
              <a:pPr>
                <a:defRPr/>
              </a:pPr>
              <a:endParaRPr lang="en-US">
                <a:solidFill>
                  <a:srgbClr val="000000"/>
                </a:solidFill>
              </a:endParaRPr>
            </a:p>
          </p:txBody>
        </p:sp>
      </p:grpSp>
      <p:pic>
        <p:nvPicPr>
          <p:cNvPr id="11" name="Picture 4" descr="http://www.mepartnership.org/wp-content/uploads/2012/03/LakeSuperiorSunrise.jpg"/>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73850" y="3627440"/>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http://www.mepartnership.org/wp-content/uploads/2012/03/BikeTrailFall.jpg"/>
          <p:cNvPicPr>
            <a:picLocks noChangeAspect="1" noChangeArrowheads="1"/>
          </p:cNvPicPr>
          <p:nvPr userDrawn="1"/>
        </p:nvPicPr>
        <p:blipFill rotWithShape="1">
          <a:blip r:embed="rId3" cstate="print">
            <a:extLst>
              <a:ext uri="{28A0092B-C50C-407E-A947-70E740481C1C}">
                <a14:useLocalDpi xmlns:a14="http://schemas.microsoft.com/office/drawing/2010/main"/>
              </a:ext>
            </a:extLst>
          </a:blip>
          <a:srcRect/>
          <a:stretch/>
        </p:blipFill>
        <p:spPr bwMode="auto">
          <a:xfrm>
            <a:off x="182363" y="1795920"/>
            <a:ext cx="2400611"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15" name="Group 14"/>
          <p:cNvGrpSpPr/>
          <p:nvPr userDrawn="1"/>
        </p:nvGrpSpPr>
        <p:grpSpPr>
          <a:xfrm>
            <a:off x="102866" y="61353"/>
            <a:ext cx="2559604" cy="1410537"/>
            <a:chOff x="2635183" y="446838"/>
            <a:chExt cx="2559604" cy="1410537"/>
          </a:xfrm>
          <a:effectLst>
            <a:outerShdw blurRad="50800" dist="38100" dir="2700000" algn="tl" rotWithShape="0">
              <a:prstClr val="black">
                <a:alpha val="40000"/>
              </a:prstClr>
            </a:outerShdw>
          </a:effectLst>
        </p:grpSpPr>
        <p:sp>
          <p:nvSpPr>
            <p:cNvPr id="14" name="Rectangle 13"/>
            <p:cNvSpPr/>
            <p:nvPr userDrawn="1"/>
          </p:nvSpPr>
          <p:spPr bwMode="auto">
            <a:xfrm>
              <a:off x="2635183" y="448018"/>
              <a:ext cx="2523744" cy="1408176"/>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Arial" pitchFamily="34" charset="0"/>
              </a:endParaRPr>
            </a:p>
          </p:txBody>
        </p:sp>
        <p:pic>
          <p:nvPicPr>
            <p:cNvPr id="5124" name="Picture 4" descr="http://www.mepartnership.org/wp-content/themes/bones/library/images/logo.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70579" y="446838"/>
              <a:ext cx="2524208" cy="1410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pic>
        <p:nvPicPr>
          <p:cNvPr id="13" name="Picture 2"/>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173850" y="5306548"/>
            <a:ext cx="2417636" cy="1452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2977607"/>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59346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16E541-1D32-4F47-8526-F0103AEB15DF}" type="datetimeFigureOut">
              <a:rPr lang="en-US" smtClean="0">
                <a:solidFill>
                  <a:prstClr val="black">
                    <a:tint val="75000"/>
                  </a:prstClr>
                </a:solidFill>
              </a:rPr>
              <a:pPr/>
              <a:t>3/13/2013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ADB937D-42BA-4B0E-9351-F98D700FB4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734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theme" Target="../theme/theme10.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5" Type="http://schemas.openxmlformats.org/officeDocument/2006/relationships/slideLayout" Target="../slideLayouts/slideLayout82.xml"/><Relationship Id="rId4" Type="http://schemas.openxmlformats.org/officeDocument/2006/relationships/slideLayout" Target="../slideLayouts/slideLayout81.xml"/><Relationship Id="rId9"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86.xml"/><Relationship Id="rId7" Type="http://schemas.openxmlformats.org/officeDocument/2006/relationships/theme" Target="../theme/theme11.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5" Type="http://schemas.openxmlformats.org/officeDocument/2006/relationships/slideLayout" Target="../slideLayouts/slideLayout88.xml"/><Relationship Id="rId4" Type="http://schemas.openxmlformats.org/officeDocument/2006/relationships/slideLayout" Target="../slideLayouts/slideLayout87.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10.jpe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11.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17" Type="http://schemas.openxmlformats.org/officeDocument/2006/relationships/image" Target="../media/image15.png"/><Relationship Id="rId2" Type="http://schemas.openxmlformats.org/officeDocument/2006/relationships/slideLayout" Target="../slideLayouts/slideLayout19.xml"/><Relationship Id="rId16" Type="http://schemas.openxmlformats.org/officeDocument/2006/relationships/image" Target="../media/image14.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3.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1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image" Target="../media/image15.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image" Target="../media/image14.jpeg"/><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57.xml"/><Relationship Id="rId7" Type="http://schemas.openxmlformats.org/officeDocument/2006/relationships/theme" Target="../theme/theme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5" Type="http://schemas.openxmlformats.org/officeDocument/2006/relationships/slideLayout" Target="../slideLayouts/slideLayout59.xml"/><Relationship Id="rId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3.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theme" Target="../theme/theme6.xml"/><Relationship Id="rId5" Type="http://schemas.openxmlformats.org/officeDocument/2006/relationships/slideLayout" Target="../slideLayouts/slideLayout65.xml"/><Relationship Id="rId4"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26.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25.png"/><Relationship Id="rId5" Type="http://schemas.openxmlformats.org/officeDocument/2006/relationships/theme" Target="../theme/theme7.xml"/><Relationship Id="rId4"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2.xml"/><Relationship Id="rId7" Type="http://schemas.openxmlformats.org/officeDocument/2006/relationships/image" Target="../media/image26.png"/><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25.png"/><Relationship Id="rId5" Type="http://schemas.openxmlformats.org/officeDocument/2006/relationships/theme" Target="../theme/theme8.xml"/><Relationship Id="rId4"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76.xml"/><Relationship Id="rId7" Type="http://schemas.openxmlformats.org/officeDocument/2006/relationships/image" Target="../media/image26.pn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image" Target="../media/image25.png"/><Relationship Id="rId5" Type="http://schemas.openxmlformats.org/officeDocument/2006/relationships/theme" Target="../theme/theme9.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65088" y="61913"/>
            <a:ext cx="9015412" cy="6732587"/>
          </a:xfrm>
          <a:prstGeom prst="rect">
            <a:avLst/>
          </a:prstGeom>
          <a:solidFill>
            <a:schemeClr val="bg1"/>
          </a:solidFill>
          <a:ln w="25400">
            <a:solidFill>
              <a:srgbClr val="8CCE62"/>
            </a:solidFill>
            <a:miter lim="800000"/>
            <a:headEnd/>
            <a:tailEnd/>
          </a:ln>
        </p:spPr>
        <p:txBody>
          <a:bodyPr wrap="none" lIns="91414" tIns="45706" rIns="91414" bIns="45706" anchor="ctr"/>
          <a:lstStyle/>
          <a:p>
            <a:pPr>
              <a:defRPr/>
            </a:pPr>
            <a:endParaRPr lang="en-US" sz="1700" b="0"/>
          </a:p>
        </p:txBody>
      </p:sp>
      <p:sp>
        <p:nvSpPr>
          <p:cNvPr id="1027" name="Text Box 37"/>
          <p:cNvSpPr txBox="1">
            <a:spLocks noChangeArrowheads="1"/>
          </p:cNvSpPr>
          <p:nvPr/>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1C4921F6-72FF-413B-A2B0-F47B1DC02057}" type="slidenum">
              <a:rPr lang="en-US" sz="1000" b="0"/>
              <a:pPr algn="r">
                <a:spcBef>
                  <a:spcPct val="50000"/>
                </a:spcBef>
                <a:defRPr/>
              </a:pPr>
              <a:t>‹#›</a:t>
            </a:fld>
            <a:endParaRPr lang="en-US" sz="1000" b="0"/>
          </a:p>
        </p:txBody>
      </p:sp>
      <p:pic>
        <p:nvPicPr>
          <p:cNvPr id="69636" name="Picture 24" descr="pos_logo_stckd_colo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12950" t="32100" r="12251" b="32001"/>
          <a:stretch>
            <a:fillRect/>
          </a:stretch>
        </p:blipFill>
        <p:spPr bwMode="auto">
          <a:xfrm>
            <a:off x="1512888" y="6546850"/>
            <a:ext cx="1492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5" descr="FM3-Logo 2"/>
          <p:cNvPicPr>
            <a:picLocks noChangeAspect="1" noChangeArrowheads="1"/>
          </p:cNvPicPr>
          <p:nvPr userDrawn="1"/>
        </p:nvPicPr>
        <p:blipFill>
          <a:blip r:embed="rId9">
            <a:extLst>
              <a:ext uri="{28A0092B-C50C-407E-A947-70E740481C1C}">
                <a14:useLocalDpi xmlns:a14="http://schemas.microsoft.com/office/drawing/2010/main" val="0"/>
              </a:ext>
            </a:extLst>
          </a:blip>
          <a:srcRect t="27632"/>
          <a:stretch>
            <a:fillRect/>
          </a:stretch>
        </p:blipFill>
        <p:spPr bwMode="auto">
          <a:xfrm>
            <a:off x="60325" y="6502400"/>
            <a:ext cx="14398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360" r:id="rId1"/>
    <p:sldLayoutId id="2147484253" r:id="rId2"/>
    <p:sldLayoutId id="2147484257" r:id="rId3"/>
    <p:sldLayoutId id="2147484363" r:id="rId4"/>
    <p:sldLayoutId id="2147484258" r:id="rId5"/>
    <p:sldLayoutId id="2147484433" r:id="rId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71" algn="ctr" rtl="0" fontAlgn="base">
        <a:spcBef>
          <a:spcPct val="0"/>
        </a:spcBef>
        <a:spcAft>
          <a:spcPct val="0"/>
        </a:spcAft>
        <a:defRPr sz="4400">
          <a:solidFill>
            <a:schemeClr val="tx2"/>
          </a:solidFill>
          <a:latin typeface="Arial" pitchFamily="34" charset="0"/>
        </a:defRPr>
      </a:lvl6pPr>
      <a:lvl7pPr marL="914142" algn="ctr" rtl="0" fontAlgn="base">
        <a:spcBef>
          <a:spcPct val="0"/>
        </a:spcBef>
        <a:spcAft>
          <a:spcPct val="0"/>
        </a:spcAft>
        <a:defRPr sz="4400">
          <a:solidFill>
            <a:schemeClr val="tx2"/>
          </a:solidFill>
          <a:latin typeface="Arial" pitchFamily="34" charset="0"/>
        </a:defRPr>
      </a:lvl7pPr>
      <a:lvl8pPr marL="1371213" algn="ctr" rtl="0" fontAlgn="base">
        <a:spcBef>
          <a:spcPct val="0"/>
        </a:spcBef>
        <a:spcAft>
          <a:spcPct val="0"/>
        </a:spcAft>
        <a:defRPr sz="4400">
          <a:solidFill>
            <a:schemeClr val="tx2"/>
          </a:solidFill>
          <a:latin typeface="Arial" pitchFamily="34" charset="0"/>
        </a:defRPr>
      </a:lvl8pPr>
      <a:lvl9pPr marL="1828284"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5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91" indent="-228535" algn="l" rtl="0" fontAlgn="base">
        <a:spcBef>
          <a:spcPct val="20000"/>
        </a:spcBef>
        <a:spcAft>
          <a:spcPct val="0"/>
        </a:spcAft>
        <a:buChar char="»"/>
        <a:defRPr sz="2000">
          <a:solidFill>
            <a:schemeClr val="tx1"/>
          </a:solidFill>
          <a:latin typeface="+mn-lt"/>
        </a:defRPr>
      </a:lvl6pPr>
      <a:lvl7pPr marL="2970962" indent="-228535" algn="l" rtl="0" fontAlgn="base">
        <a:spcBef>
          <a:spcPct val="20000"/>
        </a:spcBef>
        <a:spcAft>
          <a:spcPct val="0"/>
        </a:spcAft>
        <a:buChar char="»"/>
        <a:defRPr sz="2000">
          <a:solidFill>
            <a:schemeClr val="tx1"/>
          </a:solidFill>
          <a:latin typeface="+mn-lt"/>
        </a:defRPr>
      </a:lvl7pPr>
      <a:lvl8pPr marL="3428033" indent="-228535" algn="l" rtl="0" fontAlgn="base">
        <a:spcBef>
          <a:spcPct val="20000"/>
        </a:spcBef>
        <a:spcAft>
          <a:spcPct val="0"/>
        </a:spcAft>
        <a:buChar char="»"/>
        <a:defRPr sz="2000">
          <a:solidFill>
            <a:schemeClr val="tx1"/>
          </a:solidFill>
          <a:latin typeface="+mn-lt"/>
        </a:defRPr>
      </a:lvl8pPr>
      <a:lvl9pPr marL="3885104" indent="-22853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42" rtl="0" eaLnBrk="1" latinLnBrk="0" hangingPunct="1">
        <a:defRPr sz="1800" kern="1200">
          <a:solidFill>
            <a:schemeClr val="tx1"/>
          </a:solidFill>
          <a:latin typeface="+mn-lt"/>
          <a:ea typeface="+mn-ea"/>
          <a:cs typeface="+mn-cs"/>
        </a:defRPr>
      </a:lvl1pPr>
      <a:lvl2pPr marL="457071" algn="l" defTabSz="914142" rtl="0" eaLnBrk="1" latinLnBrk="0" hangingPunct="1">
        <a:defRPr sz="1800" kern="1200">
          <a:solidFill>
            <a:schemeClr val="tx1"/>
          </a:solidFill>
          <a:latin typeface="+mn-lt"/>
          <a:ea typeface="+mn-ea"/>
          <a:cs typeface="+mn-cs"/>
        </a:defRPr>
      </a:lvl2pPr>
      <a:lvl3pPr marL="914142" algn="l" defTabSz="914142" rtl="0" eaLnBrk="1" latinLnBrk="0" hangingPunct="1">
        <a:defRPr sz="1800" kern="1200">
          <a:solidFill>
            <a:schemeClr val="tx1"/>
          </a:solidFill>
          <a:latin typeface="+mn-lt"/>
          <a:ea typeface="+mn-ea"/>
          <a:cs typeface="+mn-cs"/>
        </a:defRPr>
      </a:lvl3pPr>
      <a:lvl4pPr marL="1371213" algn="l" defTabSz="914142" rtl="0" eaLnBrk="1" latinLnBrk="0" hangingPunct="1">
        <a:defRPr sz="1800" kern="1200">
          <a:solidFill>
            <a:schemeClr val="tx1"/>
          </a:solidFill>
          <a:latin typeface="+mn-lt"/>
          <a:ea typeface="+mn-ea"/>
          <a:cs typeface="+mn-cs"/>
        </a:defRPr>
      </a:lvl4pPr>
      <a:lvl5pPr marL="1828284" algn="l" defTabSz="914142" rtl="0" eaLnBrk="1" latinLnBrk="0" hangingPunct="1">
        <a:defRPr sz="1800" kern="1200">
          <a:solidFill>
            <a:schemeClr val="tx1"/>
          </a:solidFill>
          <a:latin typeface="+mn-lt"/>
          <a:ea typeface="+mn-ea"/>
          <a:cs typeface="+mn-cs"/>
        </a:defRPr>
      </a:lvl5pPr>
      <a:lvl6pPr marL="2285355" algn="l" defTabSz="914142" rtl="0" eaLnBrk="1" latinLnBrk="0" hangingPunct="1">
        <a:defRPr sz="1800" kern="1200">
          <a:solidFill>
            <a:schemeClr val="tx1"/>
          </a:solidFill>
          <a:latin typeface="+mn-lt"/>
          <a:ea typeface="+mn-ea"/>
          <a:cs typeface="+mn-cs"/>
        </a:defRPr>
      </a:lvl6pPr>
      <a:lvl7pPr marL="2742426" algn="l" defTabSz="914142" rtl="0" eaLnBrk="1" latinLnBrk="0" hangingPunct="1">
        <a:defRPr sz="1800" kern="1200">
          <a:solidFill>
            <a:schemeClr val="tx1"/>
          </a:solidFill>
          <a:latin typeface="+mn-lt"/>
          <a:ea typeface="+mn-ea"/>
          <a:cs typeface="+mn-cs"/>
        </a:defRPr>
      </a:lvl7pPr>
      <a:lvl8pPr marL="3199498" algn="l" defTabSz="914142" rtl="0" eaLnBrk="1" latinLnBrk="0" hangingPunct="1">
        <a:defRPr sz="1800" kern="1200">
          <a:solidFill>
            <a:schemeClr val="tx1"/>
          </a:solidFill>
          <a:latin typeface="+mn-lt"/>
          <a:ea typeface="+mn-ea"/>
          <a:cs typeface="+mn-cs"/>
        </a:defRPr>
      </a:lvl8pPr>
      <a:lvl9pPr marL="3656569" algn="l" defTabSz="914142"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65088" y="61913"/>
            <a:ext cx="9015412" cy="6732587"/>
          </a:xfrm>
          <a:prstGeom prst="rect">
            <a:avLst/>
          </a:prstGeom>
          <a:solidFill>
            <a:schemeClr val="bg1"/>
          </a:solidFill>
          <a:ln w="25400">
            <a:solidFill>
              <a:srgbClr val="8CCE62"/>
            </a:solidFill>
            <a:miter lim="800000"/>
            <a:headEnd/>
            <a:tailEnd/>
          </a:ln>
        </p:spPr>
        <p:txBody>
          <a:bodyPr wrap="none" lIns="91414" tIns="45706" rIns="91414" bIns="45706" anchor="ctr"/>
          <a:lstStyle/>
          <a:p>
            <a:pPr>
              <a:defRPr/>
            </a:pPr>
            <a:endParaRPr lang="en-US" sz="1700" b="0">
              <a:solidFill>
                <a:srgbClr val="000000"/>
              </a:solidFill>
            </a:endParaRPr>
          </a:p>
        </p:txBody>
      </p:sp>
      <p:sp>
        <p:nvSpPr>
          <p:cNvPr id="1027" name="Text Box 37"/>
          <p:cNvSpPr txBox="1">
            <a:spLocks noChangeArrowheads="1"/>
          </p:cNvSpPr>
          <p:nvPr/>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1C4921F6-72FF-413B-A2B0-F47B1DC02057}" type="slidenum">
              <a:rPr lang="en-US" sz="1000" b="0">
                <a:solidFill>
                  <a:srgbClr val="000000"/>
                </a:solidFill>
              </a:rPr>
              <a:pPr algn="r">
                <a:spcBef>
                  <a:spcPct val="50000"/>
                </a:spcBef>
                <a:defRPr/>
              </a:pPr>
              <a:t>‹#›</a:t>
            </a:fld>
            <a:endParaRPr lang="en-US" sz="1000" b="0">
              <a:solidFill>
                <a:srgbClr val="000000"/>
              </a:solidFill>
            </a:endParaRPr>
          </a:p>
        </p:txBody>
      </p:sp>
      <p:pic>
        <p:nvPicPr>
          <p:cNvPr id="69636" name="Picture 24" descr="pos_logo_stckd_colo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12950" t="32100" r="12251" b="32001"/>
          <a:stretch>
            <a:fillRect/>
          </a:stretch>
        </p:blipFill>
        <p:spPr bwMode="auto">
          <a:xfrm>
            <a:off x="1512888" y="6546850"/>
            <a:ext cx="1492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5" descr="FM3-Logo 2"/>
          <p:cNvPicPr>
            <a:picLocks noChangeAspect="1" noChangeArrowheads="1"/>
          </p:cNvPicPr>
          <p:nvPr userDrawn="1"/>
        </p:nvPicPr>
        <p:blipFill>
          <a:blip r:embed="rId9">
            <a:extLst>
              <a:ext uri="{28A0092B-C50C-407E-A947-70E740481C1C}">
                <a14:useLocalDpi xmlns:a14="http://schemas.microsoft.com/office/drawing/2010/main" val="0"/>
              </a:ext>
            </a:extLst>
          </a:blip>
          <a:srcRect t="27632"/>
          <a:stretch>
            <a:fillRect/>
          </a:stretch>
        </p:blipFill>
        <p:spPr bwMode="auto">
          <a:xfrm>
            <a:off x="60325" y="6502400"/>
            <a:ext cx="14398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08564"/>
      </p:ext>
    </p:extLst>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71" algn="ctr" rtl="0" fontAlgn="base">
        <a:spcBef>
          <a:spcPct val="0"/>
        </a:spcBef>
        <a:spcAft>
          <a:spcPct val="0"/>
        </a:spcAft>
        <a:defRPr sz="4400">
          <a:solidFill>
            <a:schemeClr val="tx2"/>
          </a:solidFill>
          <a:latin typeface="Arial" pitchFamily="34" charset="0"/>
        </a:defRPr>
      </a:lvl6pPr>
      <a:lvl7pPr marL="914142" algn="ctr" rtl="0" fontAlgn="base">
        <a:spcBef>
          <a:spcPct val="0"/>
        </a:spcBef>
        <a:spcAft>
          <a:spcPct val="0"/>
        </a:spcAft>
        <a:defRPr sz="4400">
          <a:solidFill>
            <a:schemeClr val="tx2"/>
          </a:solidFill>
          <a:latin typeface="Arial" pitchFamily="34" charset="0"/>
        </a:defRPr>
      </a:lvl7pPr>
      <a:lvl8pPr marL="1371213" algn="ctr" rtl="0" fontAlgn="base">
        <a:spcBef>
          <a:spcPct val="0"/>
        </a:spcBef>
        <a:spcAft>
          <a:spcPct val="0"/>
        </a:spcAft>
        <a:defRPr sz="4400">
          <a:solidFill>
            <a:schemeClr val="tx2"/>
          </a:solidFill>
          <a:latin typeface="Arial" pitchFamily="34" charset="0"/>
        </a:defRPr>
      </a:lvl8pPr>
      <a:lvl9pPr marL="1828284"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5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91" indent="-228535" algn="l" rtl="0" fontAlgn="base">
        <a:spcBef>
          <a:spcPct val="20000"/>
        </a:spcBef>
        <a:spcAft>
          <a:spcPct val="0"/>
        </a:spcAft>
        <a:buChar char="»"/>
        <a:defRPr sz="2000">
          <a:solidFill>
            <a:schemeClr val="tx1"/>
          </a:solidFill>
          <a:latin typeface="+mn-lt"/>
        </a:defRPr>
      </a:lvl6pPr>
      <a:lvl7pPr marL="2970962" indent="-228535" algn="l" rtl="0" fontAlgn="base">
        <a:spcBef>
          <a:spcPct val="20000"/>
        </a:spcBef>
        <a:spcAft>
          <a:spcPct val="0"/>
        </a:spcAft>
        <a:buChar char="»"/>
        <a:defRPr sz="2000">
          <a:solidFill>
            <a:schemeClr val="tx1"/>
          </a:solidFill>
          <a:latin typeface="+mn-lt"/>
        </a:defRPr>
      </a:lvl7pPr>
      <a:lvl8pPr marL="3428033" indent="-228535" algn="l" rtl="0" fontAlgn="base">
        <a:spcBef>
          <a:spcPct val="20000"/>
        </a:spcBef>
        <a:spcAft>
          <a:spcPct val="0"/>
        </a:spcAft>
        <a:buChar char="»"/>
        <a:defRPr sz="2000">
          <a:solidFill>
            <a:schemeClr val="tx1"/>
          </a:solidFill>
          <a:latin typeface="+mn-lt"/>
        </a:defRPr>
      </a:lvl8pPr>
      <a:lvl9pPr marL="3885104" indent="-22853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42" rtl="0" eaLnBrk="1" latinLnBrk="0" hangingPunct="1">
        <a:defRPr sz="1800" kern="1200">
          <a:solidFill>
            <a:schemeClr val="tx1"/>
          </a:solidFill>
          <a:latin typeface="+mn-lt"/>
          <a:ea typeface="+mn-ea"/>
          <a:cs typeface="+mn-cs"/>
        </a:defRPr>
      </a:lvl1pPr>
      <a:lvl2pPr marL="457071" algn="l" defTabSz="914142" rtl="0" eaLnBrk="1" latinLnBrk="0" hangingPunct="1">
        <a:defRPr sz="1800" kern="1200">
          <a:solidFill>
            <a:schemeClr val="tx1"/>
          </a:solidFill>
          <a:latin typeface="+mn-lt"/>
          <a:ea typeface="+mn-ea"/>
          <a:cs typeface="+mn-cs"/>
        </a:defRPr>
      </a:lvl2pPr>
      <a:lvl3pPr marL="914142" algn="l" defTabSz="914142" rtl="0" eaLnBrk="1" latinLnBrk="0" hangingPunct="1">
        <a:defRPr sz="1800" kern="1200">
          <a:solidFill>
            <a:schemeClr val="tx1"/>
          </a:solidFill>
          <a:latin typeface="+mn-lt"/>
          <a:ea typeface="+mn-ea"/>
          <a:cs typeface="+mn-cs"/>
        </a:defRPr>
      </a:lvl3pPr>
      <a:lvl4pPr marL="1371213" algn="l" defTabSz="914142" rtl="0" eaLnBrk="1" latinLnBrk="0" hangingPunct="1">
        <a:defRPr sz="1800" kern="1200">
          <a:solidFill>
            <a:schemeClr val="tx1"/>
          </a:solidFill>
          <a:latin typeface="+mn-lt"/>
          <a:ea typeface="+mn-ea"/>
          <a:cs typeface="+mn-cs"/>
        </a:defRPr>
      </a:lvl4pPr>
      <a:lvl5pPr marL="1828284" algn="l" defTabSz="914142" rtl="0" eaLnBrk="1" latinLnBrk="0" hangingPunct="1">
        <a:defRPr sz="1800" kern="1200">
          <a:solidFill>
            <a:schemeClr val="tx1"/>
          </a:solidFill>
          <a:latin typeface="+mn-lt"/>
          <a:ea typeface="+mn-ea"/>
          <a:cs typeface="+mn-cs"/>
        </a:defRPr>
      </a:lvl5pPr>
      <a:lvl6pPr marL="2285355" algn="l" defTabSz="914142" rtl="0" eaLnBrk="1" latinLnBrk="0" hangingPunct="1">
        <a:defRPr sz="1800" kern="1200">
          <a:solidFill>
            <a:schemeClr val="tx1"/>
          </a:solidFill>
          <a:latin typeface="+mn-lt"/>
          <a:ea typeface="+mn-ea"/>
          <a:cs typeface="+mn-cs"/>
        </a:defRPr>
      </a:lvl6pPr>
      <a:lvl7pPr marL="2742426" algn="l" defTabSz="914142" rtl="0" eaLnBrk="1" latinLnBrk="0" hangingPunct="1">
        <a:defRPr sz="1800" kern="1200">
          <a:solidFill>
            <a:schemeClr val="tx1"/>
          </a:solidFill>
          <a:latin typeface="+mn-lt"/>
          <a:ea typeface="+mn-ea"/>
          <a:cs typeface="+mn-cs"/>
        </a:defRPr>
      </a:lvl7pPr>
      <a:lvl8pPr marL="3199498" algn="l" defTabSz="914142" rtl="0" eaLnBrk="1" latinLnBrk="0" hangingPunct="1">
        <a:defRPr sz="1800" kern="1200">
          <a:solidFill>
            <a:schemeClr val="tx1"/>
          </a:solidFill>
          <a:latin typeface="+mn-lt"/>
          <a:ea typeface="+mn-ea"/>
          <a:cs typeface="+mn-cs"/>
        </a:defRPr>
      </a:lvl8pPr>
      <a:lvl9pPr marL="3656569" algn="l" defTabSz="914142"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0"/>
          <p:cNvSpPr>
            <a:spLocks noChangeArrowheads="1"/>
          </p:cNvSpPr>
          <p:nvPr/>
        </p:nvSpPr>
        <p:spPr bwMode="auto">
          <a:xfrm>
            <a:off x="65088" y="61913"/>
            <a:ext cx="9015412" cy="6732587"/>
          </a:xfrm>
          <a:prstGeom prst="rect">
            <a:avLst/>
          </a:prstGeom>
          <a:solidFill>
            <a:schemeClr val="bg1"/>
          </a:solidFill>
          <a:ln w="25400">
            <a:solidFill>
              <a:srgbClr val="8CCE62"/>
            </a:solidFill>
            <a:miter lim="800000"/>
            <a:headEnd/>
            <a:tailEnd/>
          </a:ln>
        </p:spPr>
        <p:txBody>
          <a:bodyPr wrap="none" lIns="91414" tIns="45706" rIns="91414" bIns="45706" anchor="ctr"/>
          <a:lstStyle/>
          <a:p>
            <a:pPr>
              <a:defRPr/>
            </a:pPr>
            <a:endParaRPr lang="en-US" sz="1700" b="0">
              <a:solidFill>
                <a:srgbClr val="000000"/>
              </a:solidFill>
            </a:endParaRPr>
          </a:p>
        </p:txBody>
      </p:sp>
      <p:sp>
        <p:nvSpPr>
          <p:cNvPr id="1027" name="Text Box 37"/>
          <p:cNvSpPr txBox="1">
            <a:spLocks noChangeArrowheads="1"/>
          </p:cNvSpPr>
          <p:nvPr/>
        </p:nvSpPr>
        <p:spPr bwMode="auto">
          <a:xfrm>
            <a:off x="8143875" y="6573838"/>
            <a:ext cx="990600" cy="244475"/>
          </a:xfrm>
          <a:prstGeom prst="rect">
            <a:avLst/>
          </a:prstGeom>
          <a:noFill/>
          <a:ln w="9525">
            <a:noFill/>
            <a:miter lim="800000"/>
            <a:headEnd/>
            <a:tailEnd/>
          </a:ln>
        </p:spPr>
        <p:txBody>
          <a:bodyPr lIns="91414" tIns="45706" rIns="91414" bIns="45706">
            <a:spAutoFit/>
          </a:bodyPr>
          <a:lstStyle/>
          <a:p>
            <a:pPr algn="r">
              <a:spcBef>
                <a:spcPct val="50000"/>
              </a:spcBef>
              <a:defRPr/>
            </a:pPr>
            <a:fld id="{1C4921F6-72FF-413B-A2B0-F47B1DC02057}" type="slidenum">
              <a:rPr lang="en-US" sz="1000" b="0">
                <a:solidFill>
                  <a:srgbClr val="000000"/>
                </a:solidFill>
              </a:rPr>
              <a:pPr algn="r">
                <a:spcBef>
                  <a:spcPct val="50000"/>
                </a:spcBef>
                <a:defRPr/>
              </a:pPr>
              <a:t>‹#›</a:t>
            </a:fld>
            <a:endParaRPr lang="en-US" sz="1000" b="0">
              <a:solidFill>
                <a:srgbClr val="000000"/>
              </a:solidFill>
            </a:endParaRPr>
          </a:p>
        </p:txBody>
      </p:sp>
      <p:pic>
        <p:nvPicPr>
          <p:cNvPr id="69636" name="Picture 24" descr="pos_logo_stckd_colo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l="12950" t="32100" r="12251" b="32001"/>
          <a:stretch>
            <a:fillRect/>
          </a:stretch>
        </p:blipFill>
        <p:spPr bwMode="auto">
          <a:xfrm>
            <a:off x="1512888" y="6546850"/>
            <a:ext cx="1492250"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5" descr="FM3-Logo 2"/>
          <p:cNvPicPr>
            <a:picLocks noChangeAspect="1" noChangeArrowheads="1"/>
          </p:cNvPicPr>
          <p:nvPr userDrawn="1"/>
        </p:nvPicPr>
        <p:blipFill>
          <a:blip r:embed="rId9">
            <a:extLst>
              <a:ext uri="{28A0092B-C50C-407E-A947-70E740481C1C}">
                <a14:useLocalDpi xmlns:a14="http://schemas.microsoft.com/office/drawing/2010/main" val="0"/>
              </a:ext>
            </a:extLst>
          </a:blip>
          <a:srcRect t="27632"/>
          <a:stretch>
            <a:fillRect/>
          </a:stretch>
        </p:blipFill>
        <p:spPr bwMode="auto">
          <a:xfrm>
            <a:off x="60325" y="6502400"/>
            <a:ext cx="1439863"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601330"/>
      </p:ext>
    </p:extLst>
  </p:cSld>
  <p:clrMap bg1="lt1" tx1="dk1" bg2="lt2" tx2="dk2" accent1="accent1" accent2="accent2" accent3="accent3" accent4="accent4" accent5="accent5" accent6="accent6" hlink="hlink" folHlink="folHlink"/>
  <p:sldLayoutIdLst>
    <p:sldLayoutId id="2147484457" r:id="rId1"/>
    <p:sldLayoutId id="2147484458" r:id="rId2"/>
    <p:sldLayoutId id="2147484459" r:id="rId3"/>
    <p:sldLayoutId id="2147484460" r:id="rId4"/>
    <p:sldLayoutId id="2147484461" r:id="rId5"/>
    <p:sldLayoutId id="2147484462" r:id="rId6"/>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071" algn="ctr" rtl="0" fontAlgn="base">
        <a:spcBef>
          <a:spcPct val="0"/>
        </a:spcBef>
        <a:spcAft>
          <a:spcPct val="0"/>
        </a:spcAft>
        <a:defRPr sz="4400">
          <a:solidFill>
            <a:schemeClr val="tx2"/>
          </a:solidFill>
          <a:latin typeface="Arial" pitchFamily="34" charset="0"/>
        </a:defRPr>
      </a:lvl6pPr>
      <a:lvl7pPr marL="914142" algn="ctr" rtl="0" fontAlgn="base">
        <a:spcBef>
          <a:spcPct val="0"/>
        </a:spcBef>
        <a:spcAft>
          <a:spcPct val="0"/>
        </a:spcAft>
        <a:defRPr sz="4400">
          <a:solidFill>
            <a:schemeClr val="tx2"/>
          </a:solidFill>
          <a:latin typeface="Arial" pitchFamily="34" charset="0"/>
        </a:defRPr>
      </a:lvl7pPr>
      <a:lvl8pPr marL="1371213" algn="ctr" rtl="0" fontAlgn="base">
        <a:spcBef>
          <a:spcPct val="0"/>
        </a:spcBef>
        <a:spcAft>
          <a:spcPct val="0"/>
        </a:spcAft>
        <a:defRPr sz="4400">
          <a:solidFill>
            <a:schemeClr val="tx2"/>
          </a:solidFill>
          <a:latin typeface="Arial" pitchFamily="34" charset="0"/>
        </a:defRPr>
      </a:lvl8pPr>
      <a:lvl9pPr marL="1828284" algn="ctr" rtl="0" fontAlgn="base">
        <a:spcBef>
          <a:spcPct val="0"/>
        </a:spcBef>
        <a:spcAft>
          <a:spcPct val="0"/>
        </a:spcAft>
        <a:defRPr sz="4400">
          <a:solidFill>
            <a:schemeClr val="tx2"/>
          </a:solidFill>
          <a:latin typeface="Arial" pitchFamily="34"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5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3891" indent="-228535" algn="l" rtl="0" fontAlgn="base">
        <a:spcBef>
          <a:spcPct val="20000"/>
        </a:spcBef>
        <a:spcAft>
          <a:spcPct val="0"/>
        </a:spcAft>
        <a:buChar char="»"/>
        <a:defRPr sz="2000">
          <a:solidFill>
            <a:schemeClr val="tx1"/>
          </a:solidFill>
          <a:latin typeface="+mn-lt"/>
        </a:defRPr>
      </a:lvl6pPr>
      <a:lvl7pPr marL="2970962" indent="-228535" algn="l" rtl="0" fontAlgn="base">
        <a:spcBef>
          <a:spcPct val="20000"/>
        </a:spcBef>
        <a:spcAft>
          <a:spcPct val="0"/>
        </a:spcAft>
        <a:buChar char="»"/>
        <a:defRPr sz="2000">
          <a:solidFill>
            <a:schemeClr val="tx1"/>
          </a:solidFill>
          <a:latin typeface="+mn-lt"/>
        </a:defRPr>
      </a:lvl7pPr>
      <a:lvl8pPr marL="3428033" indent="-228535" algn="l" rtl="0" fontAlgn="base">
        <a:spcBef>
          <a:spcPct val="20000"/>
        </a:spcBef>
        <a:spcAft>
          <a:spcPct val="0"/>
        </a:spcAft>
        <a:buChar char="»"/>
        <a:defRPr sz="2000">
          <a:solidFill>
            <a:schemeClr val="tx1"/>
          </a:solidFill>
          <a:latin typeface="+mn-lt"/>
        </a:defRPr>
      </a:lvl8pPr>
      <a:lvl9pPr marL="3885104" indent="-228535"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142" rtl="0" eaLnBrk="1" latinLnBrk="0" hangingPunct="1">
        <a:defRPr sz="1800" kern="1200">
          <a:solidFill>
            <a:schemeClr val="tx1"/>
          </a:solidFill>
          <a:latin typeface="+mn-lt"/>
          <a:ea typeface="+mn-ea"/>
          <a:cs typeface="+mn-cs"/>
        </a:defRPr>
      </a:lvl1pPr>
      <a:lvl2pPr marL="457071" algn="l" defTabSz="914142" rtl="0" eaLnBrk="1" latinLnBrk="0" hangingPunct="1">
        <a:defRPr sz="1800" kern="1200">
          <a:solidFill>
            <a:schemeClr val="tx1"/>
          </a:solidFill>
          <a:latin typeface="+mn-lt"/>
          <a:ea typeface="+mn-ea"/>
          <a:cs typeface="+mn-cs"/>
        </a:defRPr>
      </a:lvl2pPr>
      <a:lvl3pPr marL="914142" algn="l" defTabSz="914142" rtl="0" eaLnBrk="1" latinLnBrk="0" hangingPunct="1">
        <a:defRPr sz="1800" kern="1200">
          <a:solidFill>
            <a:schemeClr val="tx1"/>
          </a:solidFill>
          <a:latin typeface="+mn-lt"/>
          <a:ea typeface="+mn-ea"/>
          <a:cs typeface="+mn-cs"/>
        </a:defRPr>
      </a:lvl3pPr>
      <a:lvl4pPr marL="1371213" algn="l" defTabSz="914142" rtl="0" eaLnBrk="1" latinLnBrk="0" hangingPunct="1">
        <a:defRPr sz="1800" kern="1200">
          <a:solidFill>
            <a:schemeClr val="tx1"/>
          </a:solidFill>
          <a:latin typeface="+mn-lt"/>
          <a:ea typeface="+mn-ea"/>
          <a:cs typeface="+mn-cs"/>
        </a:defRPr>
      </a:lvl4pPr>
      <a:lvl5pPr marL="1828284" algn="l" defTabSz="914142" rtl="0" eaLnBrk="1" latinLnBrk="0" hangingPunct="1">
        <a:defRPr sz="1800" kern="1200">
          <a:solidFill>
            <a:schemeClr val="tx1"/>
          </a:solidFill>
          <a:latin typeface="+mn-lt"/>
          <a:ea typeface="+mn-ea"/>
          <a:cs typeface="+mn-cs"/>
        </a:defRPr>
      </a:lvl5pPr>
      <a:lvl6pPr marL="2285355" algn="l" defTabSz="914142" rtl="0" eaLnBrk="1" latinLnBrk="0" hangingPunct="1">
        <a:defRPr sz="1800" kern="1200">
          <a:solidFill>
            <a:schemeClr val="tx1"/>
          </a:solidFill>
          <a:latin typeface="+mn-lt"/>
          <a:ea typeface="+mn-ea"/>
          <a:cs typeface="+mn-cs"/>
        </a:defRPr>
      </a:lvl6pPr>
      <a:lvl7pPr marL="2742426" algn="l" defTabSz="914142" rtl="0" eaLnBrk="1" latinLnBrk="0" hangingPunct="1">
        <a:defRPr sz="1800" kern="1200">
          <a:solidFill>
            <a:schemeClr val="tx1"/>
          </a:solidFill>
          <a:latin typeface="+mn-lt"/>
          <a:ea typeface="+mn-ea"/>
          <a:cs typeface="+mn-cs"/>
        </a:defRPr>
      </a:lvl7pPr>
      <a:lvl8pPr marL="3199498" algn="l" defTabSz="914142" rtl="0" eaLnBrk="1" latinLnBrk="0" hangingPunct="1">
        <a:defRPr sz="1800" kern="1200">
          <a:solidFill>
            <a:schemeClr val="tx1"/>
          </a:solidFill>
          <a:latin typeface="+mn-lt"/>
          <a:ea typeface="+mn-ea"/>
          <a:cs typeface="+mn-cs"/>
        </a:defRPr>
      </a:lvl8pPr>
      <a:lvl9pPr marL="3656569" algn="l" defTabSz="914142"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616E541-1D32-4F47-8526-F0103AEB15DF}" type="datetimeFigureOut">
              <a:rPr lang="en-US" b="0" smtClean="0">
                <a:solidFill>
                  <a:prstClr val="black">
                    <a:tint val="75000"/>
                  </a:prstClr>
                </a:solidFill>
                <a:latin typeface="Calibri"/>
              </a:rPr>
              <a:pPr fontAlgn="auto">
                <a:spcBef>
                  <a:spcPts val="0"/>
                </a:spcBef>
                <a:spcAft>
                  <a:spcPts val="0"/>
                </a:spcAft>
              </a:pPr>
              <a:t>3/13/2013</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ADB937D-42BA-4B0E-9351-F98D700FB41E}" type="slidenum">
              <a:rPr lang="en-US" b="0" smtClean="0">
                <a:solidFill>
                  <a:prstClr val="black">
                    <a:tint val="75000"/>
                  </a:prstClr>
                </a:solidFill>
                <a:latin typeface="Calibri"/>
              </a:rPr>
              <a:pPr fontAlgn="auto">
                <a:spcBef>
                  <a:spcPts val="0"/>
                </a:spcBef>
                <a:spcAft>
                  <a:spcPts val="0"/>
                </a:spcAft>
              </a:pPr>
              <a:t>‹#›</a:t>
            </a:fld>
            <a:endParaRPr lang="en-US" b="0">
              <a:solidFill>
                <a:prstClr val="black">
                  <a:tint val="75000"/>
                </a:prstClr>
              </a:solidFill>
              <a:latin typeface="Calibri"/>
            </a:endParaRPr>
          </a:p>
        </p:txBody>
      </p:sp>
      <p:pic>
        <p:nvPicPr>
          <p:cNvPr id="2050" name="Picture 2" descr="Royalty-free Image: button"/>
          <p:cNvPicPr>
            <a:picLocks noChangeAspect="1" noChangeArrowheads="1"/>
          </p:cNvPicPr>
          <p:nvPr userDrawn="1"/>
        </p:nvPicPr>
        <p:blipFill rotWithShape="1">
          <a:blip r:embed="rId13">
            <a:extLst>
              <a:ext uri="{BEBA8EAE-BF5A-486C-A8C5-ECC9F3942E4B}">
                <a14:imgProps xmlns:a14="http://schemas.microsoft.com/office/drawing/2010/main">
                  <a14:imgLayer r:embed="rId14">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rcRect r="11111"/>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userDrawn="1"/>
        </p:nvSpPr>
        <p:spPr>
          <a:xfrm>
            <a:off x="0" y="762000"/>
            <a:ext cx="9144000" cy="2667000"/>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
        <p:nvSpPr>
          <p:cNvPr id="9" name="Rectangle 8"/>
          <p:cNvSpPr/>
          <p:nvPr userDrawn="1"/>
        </p:nvSpPr>
        <p:spPr>
          <a:xfrm>
            <a:off x="8766" y="5410200"/>
            <a:ext cx="9144000" cy="1470053"/>
          </a:xfrm>
          <a:prstGeom prst="rect">
            <a:avLst/>
          </a:prstGeom>
          <a:solidFill>
            <a:schemeClr val="bg1">
              <a:alpha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b="0">
              <a:solidFill>
                <a:prstClr val="white"/>
              </a:solidFill>
            </a:endParaRPr>
          </a:p>
        </p:txBody>
      </p:sp>
    </p:spTree>
    <p:extLst>
      <p:ext uri="{BB962C8B-B14F-4D97-AF65-F5344CB8AC3E}">
        <p14:creationId xmlns:p14="http://schemas.microsoft.com/office/powerpoint/2010/main" val="280156264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060"/>
        </a:solidFill>
        <a:effectLst/>
      </p:bgPr>
    </p:bg>
    <p:spTree>
      <p:nvGrpSpPr>
        <p:cNvPr id="1" name=""/>
        <p:cNvGrpSpPr/>
        <p:nvPr/>
      </p:nvGrpSpPr>
      <p:grpSpPr>
        <a:xfrm>
          <a:off x="0" y="0"/>
          <a:ext cx="0" cy="0"/>
          <a:chOff x="0" y="0"/>
          <a:chExt cx="0" cy="0"/>
        </a:xfrm>
      </p:grpSpPr>
      <p:sp>
        <p:nvSpPr>
          <p:cNvPr id="7170" name="Rectangle 2"/>
          <p:cNvSpPr>
            <a:spLocks noChangeArrowheads="1"/>
          </p:cNvSpPr>
          <p:nvPr/>
        </p:nvSpPr>
        <p:spPr bwMode="auto">
          <a:xfrm>
            <a:off x="22860" y="1790700"/>
            <a:ext cx="9098280" cy="3048000"/>
          </a:xfrm>
          <a:prstGeom prst="rect">
            <a:avLst/>
          </a:prstGeom>
          <a:solidFill>
            <a:schemeClr val="bg1"/>
          </a:solidFill>
          <a:ln w="69850">
            <a:solidFill>
              <a:srgbClr val="800000"/>
            </a:solidFill>
            <a:miter lim="800000"/>
            <a:headEnd/>
            <a:tailEnd/>
          </a:ln>
          <a:effectLst/>
          <a:scene3d>
            <a:camera prst="orthographicFront"/>
            <a:lightRig rig="threePt" dir="t"/>
          </a:scene3d>
          <a:sp3d>
            <a:bevelT/>
          </a:sp3d>
        </p:spPr>
        <p:txBody>
          <a:bodyPr wrap="none" anchor="ctr"/>
          <a:lstStyle/>
          <a:p>
            <a:pPr fontAlgn="auto">
              <a:spcBef>
                <a:spcPts val="0"/>
              </a:spcBef>
              <a:spcAft>
                <a:spcPts val="0"/>
              </a:spcAft>
              <a:defRPr/>
            </a:pPr>
            <a:endParaRPr lang="en-US" sz="1800" b="0">
              <a:solidFill>
                <a:srgbClr val="000000"/>
              </a:solidFill>
              <a:latin typeface="Arial"/>
            </a:endParaRPr>
          </a:p>
        </p:txBody>
      </p:sp>
      <p:sp>
        <p:nvSpPr>
          <p:cNvPr id="26" name="Rectangle 13"/>
          <p:cNvSpPr>
            <a:spLocks noChangeArrowheads="1"/>
          </p:cNvSpPr>
          <p:nvPr userDrawn="1"/>
        </p:nvSpPr>
        <p:spPr bwMode="auto">
          <a:xfrm rot="5400000">
            <a:off x="-1676401" y="2057400"/>
            <a:ext cx="6172199" cy="2514601"/>
          </a:xfrm>
          <a:prstGeom prst="rect">
            <a:avLst/>
          </a:prstGeom>
          <a:solidFill>
            <a:srgbClr val="800000"/>
          </a:solidFill>
          <a:ln w="57150">
            <a:solidFill>
              <a:schemeClr val="bg1"/>
            </a:solidFill>
            <a:miter lim="800000"/>
            <a:headEnd/>
            <a:tailEnd/>
          </a:ln>
          <a:effectLst/>
        </p:spPr>
        <p:txBody>
          <a:bodyPr rot="10800000" vert="eaVert" wrap="none" anchor="ctr"/>
          <a:lstStyle/>
          <a:p>
            <a:pPr fontAlgn="auto">
              <a:spcBef>
                <a:spcPts val="0"/>
              </a:spcBef>
              <a:spcAft>
                <a:spcPts val="0"/>
              </a:spcAft>
              <a:defRPr/>
            </a:pPr>
            <a:endParaRPr lang="en-US" sz="1800" b="0">
              <a:solidFill>
                <a:srgbClr val="000000"/>
              </a:solidFill>
              <a:latin typeface="Arial"/>
            </a:endParaRPr>
          </a:p>
        </p:txBody>
      </p:sp>
      <p:pic>
        <p:nvPicPr>
          <p:cNvPr id="1026" name="Picture 2" descr="Royalty-free Image: Person votin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l="3964" r="14968"/>
          <a:stretch/>
        </p:blipFill>
        <p:spPr bwMode="auto">
          <a:xfrm>
            <a:off x="358138" y="4419600"/>
            <a:ext cx="2103120" cy="1737360"/>
          </a:xfrm>
          <a:prstGeom prst="rect">
            <a:avLst/>
          </a:prstGeom>
          <a:noFill/>
          <a:ln w="50800">
            <a:solidFill>
              <a:schemeClr val="bg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1030" name="Picture 6" descr="Royalty-free Image: People waiting to vote"/>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l="11705" r="6813"/>
          <a:stretch/>
        </p:blipFill>
        <p:spPr bwMode="auto">
          <a:xfrm>
            <a:off x="358138" y="472440"/>
            <a:ext cx="2103120" cy="1737360"/>
          </a:xfrm>
          <a:prstGeom prst="rect">
            <a:avLst/>
          </a:prstGeom>
          <a:noFill/>
          <a:ln w="50800">
            <a:solidFill>
              <a:schemeClr val="bg1"/>
            </a:solid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358138" y="2446020"/>
            <a:ext cx="2103120" cy="1737360"/>
            <a:chOff x="6384475" y="2080067"/>
            <a:chExt cx="2103120" cy="1737360"/>
          </a:xfrm>
        </p:grpSpPr>
        <p:sp>
          <p:nvSpPr>
            <p:cNvPr id="2" name="Rectangle 1"/>
            <p:cNvSpPr/>
            <p:nvPr userDrawn="1"/>
          </p:nvSpPr>
          <p:spPr bwMode="auto">
            <a:xfrm>
              <a:off x="6384475" y="2080067"/>
              <a:ext cx="2103120" cy="1737360"/>
            </a:xfrm>
            <a:prstGeom prst="rect">
              <a:avLst/>
            </a:prstGeom>
            <a:solidFill>
              <a:schemeClr val="bg1"/>
            </a:solidFill>
            <a:ln w="50800" cap="flat" cmpd="sng" algn="ctr">
              <a:solidFill>
                <a:schemeClr val="bg1"/>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a:endParaRPr lang="en-US" sz="1800" smtClean="0">
                <a:solidFill>
                  <a:srgbClr val="000000"/>
                </a:solidFill>
              </a:endParaRPr>
            </a:p>
          </p:txBody>
        </p:sp>
        <p:pic>
          <p:nvPicPr>
            <p:cNvPr id="1032" name="Picture 8" descr="Royalty-free Image: vote button"/>
            <p:cNvPicPr>
              <a:picLocks noChangeAspect="1" noChangeArrowheads="1"/>
            </p:cNvPicPr>
            <p:nvPr userDrawn="1"/>
          </p:nvPicPr>
          <p:blipFill rotWithShape="1">
            <a:blip r:embed="rId15">
              <a:extLst>
                <a:ext uri="{28A0092B-C50C-407E-A947-70E740481C1C}">
                  <a14:useLocalDpi xmlns:a14="http://schemas.microsoft.com/office/drawing/2010/main" val="0"/>
                </a:ext>
              </a:extLst>
            </a:blip>
            <a:srcRect l="4968" t="4801" r="5591" b="7966"/>
            <a:stretch/>
          </p:blipFill>
          <p:spPr bwMode="auto">
            <a:xfrm>
              <a:off x="6545365" y="2080067"/>
              <a:ext cx="1781341" cy="1737360"/>
            </a:xfrm>
            <a:prstGeom prst="rect">
              <a:avLst/>
            </a:prstGeom>
            <a:noFill/>
            <a:extLst>
              <a:ext uri="{909E8E84-426E-40DD-AFC4-6F175D3DCCD1}">
                <a14:hiddenFill xmlns:a14="http://schemas.microsoft.com/office/drawing/2010/main">
                  <a:solidFill>
                    <a:srgbClr val="FFFFFF"/>
                  </a:solidFill>
                </a14:hiddenFill>
              </a:ext>
            </a:extLst>
          </p:spPr>
        </p:pic>
      </p:grpSp>
      <p:pic>
        <p:nvPicPr>
          <p:cNvPr id="17" name="Picture 16"/>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276600" y="6597594"/>
            <a:ext cx="1328081" cy="198217"/>
          </a:xfrm>
          <a:prstGeom prst="rect">
            <a:avLst/>
          </a:prstGeom>
        </p:spPr>
      </p:pic>
      <p:pic>
        <p:nvPicPr>
          <p:cNvPr id="18" name="Picture 41" descr="FM3-Logo 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t="27693"/>
          <a:stretch>
            <a:fillRect/>
          </a:stretch>
        </p:blipFill>
        <p:spPr bwMode="auto">
          <a:xfrm>
            <a:off x="4615519" y="6597594"/>
            <a:ext cx="1328081" cy="19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3317329"/>
      </p:ext>
    </p:extLst>
  </p:cSld>
  <p:clrMap bg1="lt1" tx1="dk1" bg2="lt2" tx2="dk2" accent1="accent1" accent2="accent2" accent3="accent3" accent4="accent4" accent5="accent5" accent6="accent6" hlink="hlink" folHlink="folHlink"/>
  <p:sldLayoutIdLst>
    <p:sldLayoutId id="2147484377" r:id="rId1"/>
    <p:sldLayoutId id="2147484378" r:id="rId2"/>
    <p:sldLayoutId id="2147484379" r:id="rId3"/>
    <p:sldLayoutId id="2147484380" r:id="rId4"/>
    <p:sldLayoutId id="2147484381" r:id="rId5"/>
    <p:sldLayoutId id="2147484382" r:id="rId6"/>
    <p:sldLayoutId id="2147484383" r:id="rId7"/>
    <p:sldLayoutId id="2147484384" r:id="rId8"/>
    <p:sldLayoutId id="2147484385" r:id="rId9"/>
    <p:sldLayoutId id="2147484386" r:id="rId10"/>
    <p:sldLayoutId id="214748438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002060"/>
        </a:solidFill>
        <a:effectLst/>
      </p:bgPr>
    </p:bg>
    <p:spTree>
      <p:nvGrpSpPr>
        <p:cNvPr id="1" name=""/>
        <p:cNvGrpSpPr/>
        <p:nvPr/>
      </p:nvGrpSpPr>
      <p:grpSpPr>
        <a:xfrm>
          <a:off x="0" y="0"/>
          <a:ext cx="0" cy="0"/>
          <a:chOff x="0" y="0"/>
          <a:chExt cx="0" cy="0"/>
        </a:xfrm>
      </p:grpSpPr>
      <p:sp>
        <p:nvSpPr>
          <p:cNvPr id="3074" name="Text Box 2"/>
          <p:cNvSpPr txBox="1">
            <a:spLocks noChangeArrowheads="1"/>
          </p:cNvSpPr>
          <p:nvPr userDrawn="1"/>
        </p:nvSpPr>
        <p:spPr bwMode="white">
          <a:xfrm>
            <a:off x="8458200" y="6544302"/>
            <a:ext cx="571500" cy="304800"/>
          </a:xfrm>
          <a:prstGeom prst="rect">
            <a:avLst/>
          </a:prstGeom>
          <a:noFill/>
          <a:ln w="9525">
            <a:noFill/>
            <a:miter lim="800000"/>
            <a:headEnd/>
            <a:tailEnd/>
          </a:ln>
          <a:effectLst/>
        </p:spPr>
        <p:txBody>
          <a:bodyPr>
            <a:spAutoFit/>
          </a:bodyPr>
          <a:lstStyle/>
          <a:p>
            <a:pPr algn="r" fontAlgn="auto">
              <a:spcBef>
                <a:spcPct val="50000"/>
              </a:spcBef>
              <a:spcAft>
                <a:spcPts val="0"/>
              </a:spcAft>
            </a:pPr>
            <a:fld id="{CF285B58-AEB2-4B73-8B49-1E04818F8B43}" type="slidenum">
              <a:rPr lang="en-US" sz="1400">
                <a:solidFill>
                  <a:srgbClr val="FFFFFF"/>
                </a:solidFill>
                <a:latin typeface="Arial"/>
              </a:rPr>
              <a:pPr algn="r" fontAlgn="auto">
                <a:spcBef>
                  <a:spcPct val="50000"/>
                </a:spcBef>
                <a:spcAft>
                  <a:spcPts val="0"/>
                </a:spcAft>
              </a:pPr>
              <a:t>‹#›</a:t>
            </a:fld>
            <a:endParaRPr lang="en-US" sz="1400" dirty="0">
              <a:solidFill>
                <a:srgbClr val="FFFFFF"/>
              </a:solidFill>
              <a:latin typeface="Arial"/>
            </a:endParaRPr>
          </a:p>
        </p:txBody>
      </p:sp>
      <p:sp>
        <p:nvSpPr>
          <p:cNvPr id="3077" name="Rectangle 5"/>
          <p:cNvSpPr>
            <a:spLocks noChangeArrowheads="1"/>
          </p:cNvSpPr>
          <p:nvPr userDrawn="1"/>
        </p:nvSpPr>
        <p:spPr bwMode="auto">
          <a:xfrm>
            <a:off x="145256" y="185738"/>
            <a:ext cx="8853488" cy="6291262"/>
          </a:xfrm>
          <a:prstGeom prst="rect">
            <a:avLst/>
          </a:prstGeom>
          <a:solidFill>
            <a:schemeClr val="bg1"/>
          </a:solidFill>
          <a:ln w="69850" cmpd="sng">
            <a:solidFill>
              <a:srgbClr val="800000"/>
            </a:solidFill>
            <a:miter lim="800000"/>
            <a:headEnd/>
            <a:tailEnd/>
          </a:ln>
          <a:effectLst>
            <a:innerShdw blurRad="114300">
              <a:prstClr val="black"/>
            </a:innerShdw>
          </a:effectLst>
          <a:scene3d>
            <a:camera prst="orthographicFront"/>
            <a:lightRig rig="threePt" dir="t"/>
          </a:scene3d>
          <a:sp3d>
            <a:bevelT/>
          </a:sp3d>
        </p:spPr>
        <p:txBody>
          <a:bodyPr wrap="none" anchor="ctr"/>
          <a:lstStyle/>
          <a:p>
            <a:pPr fontAlgn="auto">
              <a:spcBef>
                <a:spcPts val="0"/>
              </a:spcBef>
              <a:spcAft>
                <a:spcPts val="0"/>
              </a:spcAft>
            </a:pPr>
            <a:endParaRPr lang="en-US" sz="1800" b="0" dirty="0">
              <a:solidFill>
                <a:srgbClr val="000000"/>
              </a:solidFill>
              <a:latin typeface="Arial"/>
            </a:endParaRPr>
          </a:p>
        </p:txBody>
      </p:sp>
      <p:pic>
        <p:nvPicPr>
          <p:cNvPr id="6" name="Picture 5"/>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910840" y="6544302"/>
            <a:ext cx="1685145" cy="313698"/>
          </a:xfrm>
          <a:prstGeom prst="rect">
            <a:avLst/>
          </a:prstGeom>
        </p:spPr>
      </p:pic>
      <p:pic>
        <p:nvPicPr>
          <p:cNvPr id="8" name="Picture 41" descr="FM3-Logo 2"/>
          <p:cNvPicPr>
            <a:picLocks noChangeAspect="1" noChangeArrowheads="1"/>
          </p:cNvPicPr>
          <p:nvPr userDrawn="1"/>
        </p:nvPicPr>
        <p:blipFill>
          <a:blip r:embed="rId29" cstate="print">
            <a:extLst>
              <a:ext uri="{28A0092B-C50C-407E-A947-70E740481C1C}">
                <a14:useLocalDpi xmlns:a14="http://schemas.microsoft.com/office/drawing/2010/main" val="0"/>
              </a:ext>
            </a:extLst>
          </a:blip>
          <a:srcRect t="27693"/>
          <a:stretch>
            <a:fillRect/>
          </a:stretch>
        </p:blipFill>
        <p:spPr bwMode="auto">
          <a:xfrm>
            <a:off x="4615519" y="6544302"/>
            <a:ext cx="1685145" cy="313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3179082"/>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 id="2147484400" r:id="rId12"/>
    <p:sldLayoutId id="2147484401" r:id="rId13"/>
    <p:sldLayoutId id="2147484402" r:id="rId14"/>
    <p:sldLayoutId id="2147484403" r:id="rId15"/>
    <p:sldLayoutId id="2147484404" r:id="rId16"/>
    <p:sldLayoutId id="2147484405" r:id="rId17"/>
    <p:sldLayoutId id="2147484406" r:id="rId18"/>
    <p:sldLayoutId id="2147484407" r:id="rId19"/>
    <p:sldLayoutId id="2147484408" r:id="rId20"/>
    <p:sldLayoutId id="2147484409" r:id="rId21"/>
    <p:sldLayoutId id="2147484410" r:id="rId22"/>
    <p:sldLayoutId id="2147484411" r:id="rId23"/>
    <p:sldLayoutId id="2147484412" r:id="rId24"/>
    <p:sldLayoutId id="2147484413" r:id="rId25"/>
    <p:sldLayoutId id="2147484414" r:id="rId26"/>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0" y="76200"/>
            <a:ext cx="9144000" cy="2286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1027" name="Rectangle 20"/>
          <p:cNvSpPr>
            <a:spLocks noChangeArrowheads="1"/>
          </p:cNvSpPr>
          <p:nvPr userDrawn="1"/>
        </p:nvSpPr>
        <p:spPr bwMode="auto">
          <a:xfrm>
            <a:off x="0" y="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9" name="Rectangle 21"/>
          <p:cNvSpPr>
            <a:spLocks noChangeArrowheads="1"/>
          </p:cNvSpPr>
          <p:nvPr userDrawn="1"/>
        </p:nvSpPr>
        <p:spPr bwMode="auto">
          <a:xfrm>
            <a:off x="0" y="6553200"/>
            <a:ext cx="9144000" cy="3048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1029" name="Rectangle 22"/>
          <p:cNvSpPr>
            <a:spLocks noChangeArrowheads="1"/>
          </p:cNvSpPr>
          <p:nvPr userDrawn="1"/>
        </p:nvSpPr>
        <p:spPr bwMode="auto">
          <a:xfrm>
            <a:off x="0" y="678180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1030" name="Line 23"/>
          <p:cNvSpPr>
            <a:spLocks noChangeShapeType="1"/>
          </p:cNvSpPr>
          <p:nvPr userDrawn="1"/>
        </p:nvSpPr>
        <p:spPr bwMode="auto">
          <a:xfrm>
            <a:off x="0" y="6781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
        <p:nvSpPr>
          <p:cNvPr id="1031" name="Line 24"/>
          <p:cNvSpPr>
            <a:spLocks noChangeShapeType="1"/>
          </p:cNvSpPr>
          <p:nvPr userDrawn="1"/>
        </p:nvSpPr>
        <p:spPr bwMode="auto">
          <a:xfrm>
            <a:off x="0" y="762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
        <p:nvSpPr>
          <p:cNvPr id="13" name="Text Box 25"/>
          <p:cNvSpPr txBox="1">
            <a:spLocks noChangeArrowheads="1"/>
          </p:cNvSpPr>
          <p:nvPr userDrawn="1"/>
        </p:nvSpPr>
        <p:spPr bwMode="auto">
          <a:xfrm>
            <a:off x="8220075" y="6521450"/>
            <a:ext cx="923925"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r" eaLnBrk="1" hangingPunct="1">
              <a:spcBef>
                <a:spcPct val="50000"/>
              </a:spcBef>
              <a:defRPr/>
            </a:pPr>
            <a:r>
              <a:rPr lang="en-US" sz="1100" i="1" dirty="0" smtClean="0">
                <a:solidFill>
                  <a:srgbClr val="FFFFFF"/>
                </a:solidFill>
              </a:rPr>
              <a:t>SLIDE </a:t>
            </a:r>
            <a:fld id="{623E2B91-79E7-4670-9685-59B5BB53B8E8}" type="slidenum">
              <a:rPr lang="en-US" sz="1100" i="1" smtClean="0">
                <a:solidFill>
                  <a:srgbClr val="FFFFFF"/>
                </a:solidFill>
              </a:rPr>
              <a:pPr algn="r" eaLnBrk="1" hangingPunct="1">
                <a:spcBef>
                  <a:spcPct val="50000"/>
                </a:spcBef>
                <a:defRPr/>
              </a:pPr>
              <a:t>‹#›</a:t>
            </a:fld>
            <a:endParaRPr lang="en-US" sz="1100" i="1" dirty="0" smtClean="0">
              <a:solidFill>
                <a:srgbClr val="FFFFFF"/>
              </a:solidFill>
            </a:endParaRPr>
          </a:p>
        </p:txBody>
      </p:sp>
    </p:spTree>
    <p:extLst>
      <p:ext uri="{BB962C8B-B14F-4D97-AF65-F5344CB8AC3E}">
        <p14:creationId xmlns:p14="http://schemas.microsoft.com/office/powerpoint/2010/main" val="653365207"/>
      </p:ext>
    </p:extLst>
  </p:cSld>
  <p:clrMap bg1="lt1" tx1="dk1" bg2="lt2" tx2="dk2" accent1="accent1" accent2="accent2" accent3="accent3" accent4="accent4" accent5="accent5" accent6="accent6" hlink="hlink" folHlink="folHlink"/>
  <p:sldLayoutIdLst>
    <p:sldLayoutId id="2147484419" r:id="rId1"/>
    <p:sldLayoutId id="2147484420" r:id="rId2"/>
    <p:sldLayoutId id="2147484422" r:id="rId3"/>
    <p:sldLayoutId id="2147484423" r:id="rId4"/>
    <p:sldLayoutId id="2147484425" r:id="rId5"/>
    <p:sldLayoutId id="2147484426" r:id="rId6"/>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15"/>
          <p:cNvSpPr>
            <a:spLocks noChangeArrowheads="1"/>
          </p:cNvSpPr>
          <p:nvPr userDrawn="1"/>
        </p:nvSpPr>
        <p:spPr bwMode="auto">
          <a:xfrm>
            <a:off x="0" y="-1"/>
            <a:ext cx="9144000" cy="1031359"/>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9" name="Rectangle 21"/>
          <p:cNvSpPr>
            <a:spLocks noChangeArrowheads="1"/>
          </p:cNvSpPr>
          <p:nvPr userDrawn="1"/>
        </p:nvSpPr>
        <p:spPr bwMode="auto">
          <a:xfrm>
            <a:off x="0" y="6553200"/>
            <a:ext cx="9144000" cy="266700"/>
          </a:xfrm>
          <a:prstGeom prst="rect">
            <a:avLst/>
          </a:prstGeom>
          <a:solidFill>
            <a:schemeClr val="accent1">
              <a:lumMod val="50000"/>
            </a:schemeClr>
          </a:solidFill>
          <a:ln>
            <a:noFill/>
          </a:ln>
          <a:effectLst/>
        </p:spPr>
        <p:txBody>
          <a:bodyPr wrap="none" anchor="ctr"/>
          <a:lstStyle/>
          <a:p>
            <a:pPr algn="ctr">
              <a:spcBef>
                <a:spcPct val="50000"/>
              </a:spcBef>
              <a:defRPr/>
            </a:pPr>
            <a:endParaRPr lang="en-US" sz="1600">
              <a:solidFill>
                <a:srgbClr val="000000"/>
              </a:solidFill>
              <a:latin typeface="Arial"/>
            </a:endParaRPr>
          </a:p>
        </p:txBody>
      </p:sp>
      <p:sp>
        <p:nvSpPr>
          <p:cNvPr id="1029" name="Rectangle 22"/>
          <p:cNvSpPr>
            <a:spLocks noChangeArrowheads="1"/>
          </p:cNvSpPr>
          <p:nvPr userDrawn="1"/>
        </p:nvSpPr>
        <p:spPr bwMode="auto">
          <a:xfrm>
            <a:off x="0" y="6781800"/>
            <a:ext cx="9144000" cy="76200"/>
          </a:xfrm>
          <a:prstGeom prst="rect">
            <a:avLst/>
          </a:prstGeom>
          <a:solidFill>
            <a:srgbClr val="C0C0C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spcBef>
                <a:spcPct val="50000"/>
              </a:spcBef>
            </a:pPr>
            <a:endParaRPr lang="en-US" sz="1600">
              <a:solidFill>
                <a:srgbClr val="000000"/>
              </a:solidFill>
              <a:latin typeface="Arial"/>
            </a:endParaRPr>
          </a:p>
        </p:txBody>
      </p:sp>
      <p:sp>
        <p:nvSpPr>
          <p:cNvPr id="1030" name="Line 23"/>
          <p:cNvSpPr>
            <a:spLocks noChangeShapeType="1"/>
          </p:cNvSpPr>
          <p:nvPr userDrawn="1"/>
        </p:nvSpPr>
        <p:spPr bwMode="auto">
          <a:xfrm>
            <a:off x="0" y="6781800"/>
            <a:ext cx="9144000"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spcBef>
                <a:spcPct val="50000"/>
              </a:spcBef>
            </a:pPr>
            <a:endParaRPr lang="en-US" sz="1600">
              <a:solidFill>
                <a:srgbClr val="000000"/>
              </a:solidFill>
              <a:latin typeface="Arial"/>
            </a:endParaRPr>
          </a:p>
        </p:txBody>
      </p:sp>
      <p:sp>
        <p:nvSpPr>
          <p:cNvPr id="8" name="Text Box 2"/>
          <p:cNvSpPr txBox="1">
            <a:spLocks noChangeArrowheads="1"/>
          </p:cNvSpPr>
          <p:nvPr userDrawn="1"/>
        </p:nvSpPr>
        <p:spPr bwMode="white">
          <a:xfrm>
            <a:off x="8458200" y="6477000"/>
            <a:ext cx="571500" cy="304800"/>
          </a:xfrm>
          <a:prstGeom prst="rect">
            <a:avLst/>
          </a:prstGeom>
          <a:noFill/>
          <a:ln w="9525">
            <a:noFill/>
            <a:miter lim="800000"/>
            <a:headEnd/>
            <a:tailEnd/>
          </a:ln>
          <a:effectLst/>
        </p:spPr>
        <p:txBody>
          <a:bodyPr anchor="t">
            <a:spAutoFit/>
          </a:bodyPr>
          <a:lstStyle/>
          <a:p>
            <a:pPr algn="r" fontAlgn="auto">
              <a:spcBef>
                <a:spcPct val="50000"/>
              </a:spcBef>
              <a:spcAft>
                <a:spcPts val="0"/>
              </a:spcAft>
            </a:pPr>
            <a:fld id="{CF285B58-AEB2-4B73-8B49-1E04818F8B43}" type="slidenum">
              <a:rPr lang="en-US" sz="1400">
                <a:solidFill>
                  <a:srgbClr val="FFFFFF"/>
                </a:solidFill>
                <a:latin typeface="Arial"/>
              </a:rPr>
              <a:pPr algn="r" fontAlgn="auto">
                <a:spcBef>
                  <a:spcPct val="50000"/>
                </a:spcBef>
                <a:spcAft>
                  <a:spcPts val="0"/>
                </a:spcAft>
              </a:pPr>
              <a:t>‹#›</a:t>
            </a:fld>
            <a:endParaRPr lang="en-US" sz="1400" dirty="0">
              <a:solidFill>
                <a:srgbClr val="FFFFFF"/>
              </a:solidFill>
              <a:latin typeface="Arial"/>
            </a:endParaRPr>
          </a:p>
        </p:txBody>
      </p:sp>
    </p:spTree>
    <p:extLst>
      <p:ext uri="{BB962C8B-B14F-4D97-AF65-F5344CB8AC3E}">
        <p14:creationId xmlns:p14="http://schemas.microsoft.com/office/powerpoint/2010/main" val="3158048568"/>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Tahoma" pitchFamily="34" charset="0"/>
        </a:defRPr>
      </a:lvl6pPr>
      <a:lvl7pPr marL="914400" algn="ctr" rtl="0" fontAlgn="base">
        <a:spcBef>
          <a:spcPct val="0"/>
        </a:spcBef>
        <a:spcAft>
          <a:spcPct val="0"/>
        </a:spcAft>
        <a:defRPr sz="4400">
          <a:solidFill>
            <a:schemeClr val="tx1"/>
          </a:solidFill>
          <a:latin typeface="Tahoma" pitchFamily="34" charset="0"/>
        </a:defRPr>
      </a:lvl7pPr>
      <a:lvl8pPr marL="1371600" algn="ctr" rtl="0" fontAlgn="base">
        <a:spcBef>
          <a:spcPct val="0"/>
        </a:spcBef>
        <a:spcAft>
          <a:spcPct val="0"/>
        </a:spcAft>
        <a:defRPr sz="4400">
          <a:solidFill>
            <a:schemeClr val="tx1"/>
          </a:solidFill>
          <a:latin typeface="Tahoma" pitchFamily="34" charset="0"/>
        </a:defRPr>
      </a:lvl8pPr>
      <a:lvl9pPr marL="1828800" algn="ctr" rtl="0" fontAlgn="base">
        <a:spcBef>
          <a:spcPct val="0"/>
        </a:spcBef>
        <a:spcAft>
          <a:spcPct val="0"/>
        </a:spcAft>
        <a:defRPr sz="4400">
          <a:solidFill>
            <a:schemeClr val="tx1"/>
          </a:solidFill>
          <a:latin typeface="Tahoma"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254000">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srgbClr val="FFFFFF"/>
              </a:solidFill>
            </a:endParaRPr>
          </a:p>
        </p:txBody>
      </p:sp>
      <p:sp>
        <p:nvSpPr>
          <p:cNvPr id="1027" name="Rectangle 9"/>
          <p:cNvSpPr>
            <a:spLocks noChangeArrowheads="1"/>
          </p:cNvSpPr>
          <p:nvPr/>
        </p:nvSpPr>
        <p:spPr bwMode="auto">
          <a:xfrm>
            <a:off x="0" y="6384925"/>
            <a:ext cx="9144000" cy="473075"/>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sp>
        <p:nvSpPr>
          <p:cNvPr id="1028" name="Text Box 16"/>
          <p:cNvSpPr txBox="1">
            <a:spLocks noChangeArrowheads="1"/>
          </p:cNvSpPr>
          <p:nvPr/>
        </p:nvSpPr>
        <p:spPr bwMode="auto">
          <a:xfrm>
            <a:off x="8572500" y="6608763"/>
            <a:ext cx="611188" cy="274637"/>
          </a:xfrm>
          <a:prstGeom prst="rect">
            <a:avLst/>
          </a:prstGeom>
          <a:noFill/>
          <a:ln>
            <a:noFill/>
          </a:ln>
          <a:extLst/>
        </p:spPr>
        <p:txBody>
          <a:bodyPr>
            <a:spAutoFit/>
          </a:bodyPr>
          <a:lstStyle>
            <a:lvl1pPr algn="ctr" eaLnBrk="0" hangingPunct="0">
              <a:defRPr sz="3000">
                <a:solidFill>
                  <a:schemeClr val="tx1"/>
                </a:solidFill>
                <a:latin typeface="Times New Roman" pitchFamily="18" charset="0"/>
              </a:defRPr>
            </a:lvl1pPr>
            <a:lvl2pPr marL="742950" indent="-285750" algn="ctr" eaLnBrk="0" hangingPunct="0">
              <a:defRPr sz="3000">
                <a:solidFill>
                  <a:schemeClr val="tx1"/>
                </a:solidFill>
                <a:latin typeface="Times New Roman" pitchFamily="18" charset="0"/>
              </a:defRPr>
            </a:lvl2pPr>
            <a:lvl3pPr marL="1143000" indent="-228600" algn="ctr" eaLnBrk="0" hangingPunct="0">
              <a:defRPr sz="3000">
                <a:solidFill>
                  <a:schemeClr val="tx1"/>
                </a:solidFill>
                <a:latin typeface="Times New Roman" pitchFamily="18" charset="0"/>
              </a:defRPr>
            </a:lvl3pPr>
            <a:lvl4pPr marL="1600200" indent="-228600" algn="ctr" eaLnBrk="0" hangingPunct="0">
              <a:defRPr sz="3000">
                <a:solidFill>
                  <a:schemeClr val="tx1"/>
                </a:solidFill>
                <a:latin typeface="Times New Roman" pitchFamily="18" charset="0"/>
              </a:defRPr>
            </a:lvl4pPr>
            <a:lvl5pPr marL="2057400" indent="-228600" algn="ctr" eaLnBrk="0" hangingPunct="0">
              <a:defRPr sz="3000">
                <a:solidFill>
                  <a:schemeClr val="tx1"/>
                </a:solidFill>
                <a:latin typeface="Times New Roman" pitchFamily="18" charset="0"/>
              </a:defRPr>
            </a:lvl5pPr>
            <a:lvl6pPr marL="2514600" indent="-228600" algn="ctr" eaLnBrk="0" fontAlgn="base" hangingPunct="0">
              <a:spcBef>
                <a:spcPct val="0"/>
              </a:spcBef>
              <a:spcAft>
                <a:spcPct val="0"/>
              </a:spcAft>
              <a:defRPr sz="3000">
                <a:solidFill>
                  <a:schemeClr val="tx1"/>
                </a:solidFill>
                <a:latin typeface="Times New Roman" pitchFamily="18" charset="0"/>
              </a:defRPr>
            </a:lvl6pPr>
            <a:lvl7pPr marL="2971800" indent="-228600" algn="ctr" eaLnBrk="0" fontAlgn="base" hangingPunct="0">
              <a:spcBef>
                <a:spcPct val="0"/>
              </a:spcBef>
              <a:spcAft>
                <a:spcPct val="0"/>
              </a:spcAft>
              <a:defRPr sz="3000">
                <a:solidFill>
                  <a:schemeClr val="tx1"/>
                </a:solidFill>
                <a:latin typeface="Times New Roman" pitchFamily="18" charset="0"/>
              </a:defRPr>
            </a:lvl7pPr>
            <a:lvl8pPr marL="3429000" indent="-228600" algn="ctr" eaLnBrk="0" fontAlgn="base" hangingPunct="0">
              <a:spcBef>
                <a:spcPct val="0"/>
              </a:spcBef>
              <a:spcAft>
                <a:spcPct val="0"/>
              </a:spcAft>
              <a:defRPr sz="3000">
                <a:solidFill>
                  <a:schemeClr val="tx1"/>
                </a:solidFill>
                <a:latin typeface="Times New Roman" pitchFamily="18" charset="0"/>
              </a:defRPr>
            </a:lvl8pPr>
            <a:lvl9pPr marL="3886200" indent="-228600" algn="ctr" eaLnBrk="0" fontAlgn="base" hangingPunct="0">
              <a:spcBef>
                <a:spcPct val="0"/>
              </a:spcBef>
              <a:spcAft>
                <a:spcPct val="0"/>
              </a:spcAft>
              <a:defRPr sz="3000">
                <a:solidFill>
                  <a:schemeClr val="tx1"/>
                </a:solidFill>
                <a:latin typeface="Times New Roman" pitchFamily="18" charset="0"/>
              </a:defRPr>
            </a:lvl9pPr>
          </a:lstStyle>
          <a:p>
            <a:pPr algn="r" eaLnBrk="1" hangingPunct="1">
              <a:spcBef>
                <a:spcPct val="50000"/>
              </a:spcBef>
              <a:defRPr/>
            </a:pPr>
            <a:fld id="{8EC186FF-2458-4A9C-AC69-BF825CDE41F9}" type="slidenum">
              <a:rPr lang="en-US" sz="1200">
                <a:solidFill>
                  <a:srgbClr val="FFFFFF"/>
                </a:solidFill>
                <a:latin typeface="Calibri" pitchFamily="34" charset="0"/>
                <a:cs typeface="Arial" charset="0"/>
              </a:rPr>
              <a:pPr algn="r" eaLnBrk="1" hangingPunct="1">
                <a:spcBef>
                  <a:spcPct val="50000"/>
                </a:spcBef>
                <a:defRPr/>
              </a:pPr>
              <a:t>‹#›</a:t>
            </a:fld>
            <a:endParaRPr lang="en-US" sz="1200">
              <a:solidFill>
                <a:srgbClr val="FFFFFF"/>
              </a:solidFill>
              <a:latin typeface="Calibri" pitchFamily="34" charset="0"/>
              <a:cs typeface="Arial" charset="0"/>
            </a:endParaRPr>
          </a:p>
        </p:txBody>
      </p:sp>
      <p:sp>
        <p:nvSpPr>
          <p:cNvPr id="1029" name="Rectangle 9"/>
          <p:cNvSpPr>
            <a:spLocks noChangeArrowheads="1"/>
          </p:cNvSpPr>
          <p:nvPr/>
        </p:nvSpPr>
        <p:spPr bwMode="auto">
          <a:xfrm>
            <a:off x="0" y="0"/>
            <a:ext cx="9144000" cy="157163"/>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pic>
        <p:nvPicPr>
          <p:cNvPr id="1031" name="Picture 2"/>
          <p:cNvPicPr>
            <a:picLocks noChangeAspect="1"/>
          </p:cNvPicPr>
          <p:nvPr/>
        </p:nvPicPr>
        <p:blipFill>
          <a:blip r:embed="rId6" cstate="print">
            <a:extLst>
              <a:ext uri="{28A0092B-C50C-407E-A947-70E740481C1C}">
                <a14:useLocalDpi xmlns:a14="http://schemas.microsoft.com/office/drawing/2010/main" val="0"/>
              </a:ext>
            </a:extLst>
          </a:blip>
          <a:srcRect l="10715" t="20470" r="10715" b="18123"/>
          <a:stretch>
            <a:fillRect/>
          </a:stretch>
        </p:blipFill>
        <p:spPr bwMode="auto">
          <a:xfrm>
            <a:off x="1638300" y="6400800"/>
            <a:ext cx="1585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FM3-Logo 2"/>
          <p:cNvPicPr>
            <a:picLocks noChangeAspect="1" noChangeArrowheads="1"/>
          </p:cNvPicPr>
          <p:nvPr/>
        </p:nvPicPr>
        <p:blipFill>
          <a:blip r:embed="rId7" cstate="print">
            <a:extLst>
              <a:ext uri="{28A0092B-C50C-407E-A947-70E740481C1C}">
                <a14:useLocalDpi xmlns:a14="http://schemas.microsoft.com/office/drawing/2010/main" val="0"/>
              </a:ext>
            </a:extLst>
          </a:blip>
          <a:srcRect t="27693"/>
          <a:stretch>
            <a:fillRect/>
          </a:stretch>
        </p:blipFill>
        <p:spPr bwMode="auto">
          <a:xfrm>
            <a:off x="9525" y="6446838"/>
            <a:ext cx="16700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3762451"/>
      </p:ext>
    </p:extLst>
  </p:cSld>
  <p:clrMap bg1="lt1" tx1="dk1" bg2="lt2" tx2="dk2" accent1="accent1" accent2="accent2" accent3="accent3" accent4="accent4" accent5="accent5" accent6="accent6" hlink="hlink" folHlink="folHlink"/>
  <p:sldLayoutIdLst>
    <p:sldLayoutId id="2147484435" r:id="rId1"/>
    <p:sldLayoutId id="2147484436" r:id="rId2"/>
    <p:sldLayoutId id="2147484437" r:id="rId3"/>
    <p:sldLayoutId id="2147484438" r:id="rId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254000">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srgbClr val="FFFFFF"/>
              </a:solidFill>
            </a:endParaRPr>
          </a:p>
        </p:txBody>
      </p:sp>
      <p:sp>
        <p:nvSpPr>
          <p:cNvPr id="1027" name="Rectangle 9"/>
          <p:cNvSpPr>
            <a:spLocks noChangeArrowheads="1"/>
          </p:cNvSpPr>
          <p:nvPr/>
        </p:nvSpPr>
        <p:spPr bwMode="auto">
          <a:xfrm>
            <a:off x="0" y="6384925"/>
            <a:ext cx="9144000" cy="473075"/>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sp>
        <p:nvSpPr>
          <p:cNvPr id="1028" name="Text Box 16"/>
          <p:cNvSpPr txBox="1">
            <a:spLocks noChangeArrowheads="1"/>
          </p:cNvSpPr>
          <p:nvPr/>
        </p:nvSpPr>
        <p:spPr bwMode="auto">
          <a:xfrm>
            <a:off x="8572500" y="6608763"/>
            <a:ext cx="611188" cy="274637"/>
          </a:xfrm>
          <a:prstGeom prst="rect">
            <a:avLst/>
          </a:prstGeom>
          <a:noFill/>
          <a:ln>
            <a:noFill/>
          </a:ln>
          <a:extLst/>
        </p:spPr>
        <p:txBody>
          <a:bodyPr>
            <a:spAutoFit/>
          </a:bodyPr>
          <a:lstStyle>
            <a:lvl1pPr algn="ctr" eaLnBrk="0" hangingPunct="0">
              <a:defRPr sz="3000">
                <a:solidFill>
                  <a:schemeClr val="tx1"/>
                </a:solidFill>
                <a:latin typeface="Times New Roman" pitchFamily="18" charset="0"/>
              </a:defRPr>
            </a:lvl1pPr>
            <a:lvl2pPr marL="742950" indent="-285750" algn="ctr" eaLnBrk="0" hangingPunct="0">
              <a:defRPr sz="3000">
                <a:solidFill>
                  <a:schemeClr val="tx1"/>
                </a:solidFill>
                <a:latin typeface="Times New Roman" pitchFamily="18" charset="0"/>
              </a:defRPr>
            </a:lvl2pPr>
            <a:lvl3pPr marL="1143000" indent="-228600" algn="ctr" eaLnBrk="0" hangingPunct="0">
              <a:defRPr sz="3000">
                <a:solidFill>
                  <a:schemeClr val="tx1"/>
                </a:solidFill>
                <a:latin typeface="Times New Roman" pitchFamily="18" charset="0"/>
              </a:defRPr>
            </a:lvl3pPr>
            <a:lvl4pPr marL="1600200" indent="-228600" algn="ctr" eaLnBrk="0" hangingPunct="0">
              <a:defRPr sz="3000">
                <a:solidFill>
                  <a:schemeClr val="tx1"/>
                </a:solidFill>
                <a:latin typeface="Times New Roman" pitchFamily="18" charset="0"/>
              </a:defRPr>
            </a:lvl4pPr>
            <a:lvl5pPr marL="2057400" indent="-228600" algn="ctr" eaLnBrk="0" hangingPunct="0">
              <a:defRPr sz="3000">
                <a:solidFill>
                  <a:schemeClr val="tx1"/>
                </a:solidFill>
                <a:latin typeface="Times New Roman" pitchFamily="18" charset="0"/>
              </a:defRPr>
            </a:lvl5pPr>
            <a:lvl6pPr marL="2514600" indent="-228600" algn="ctr" eaLnBrk="0" fontAlgn="base" hangingPunct="0">
              <a:spcBef>
                <a:spcPct val="0"/>
              </a:spcBef>
              <a:spcAft>
                <a:spcPct val="0"/>
              </a:spcAft>
              <a:defRPr sz="3000">
                <a:solidFill>
                  <a:schemeClr val="tx1"/>
                </a:solidFill>
                <a:latin typeface="Times New Roman" pitchFamily="18" charset="0"/>
              </a:defRPr>
            </a:lvl6pPr>
            <a:lvl7pPr marL="2971800" indent="-228600" algn="ctr" eaLnBrk="0" fontAlgn="base" hangingPunct="0">
              <a:spcBef>
                <a:spcPct val="0"/>
              </a:spcBef>
              <a:spcAft>
                <a:spcPct val="0"/>
              </a:spcAft>
              <a:defRPr sz="3000">
                <a:solidFill>
                  <a:schemeClr val="tx1"/>
                </a:solidFill>
                <a:latin typeface="Times New Roman" pitchFamily="18" charset="0"/>
              </a:defRPr>
            </a:lvl7pPr>
            <a:lvl8pPr marL="3429000" indent="-228600" algn="ctr" eaLnBrk="0" fontAlgn="base" hangingPunct="0">
              <a:spcBef>
                <a:spcPct val="0"/>
              </a:spcBef>
              <a:spcAft>
                <a:spcPct val="0"/>
              </a:spcAft>
              <a:defRPr sz="3000">
                <a:solidFill>
                  <a:schemeClr val="tx1"/>
                </a:solidFill>
                <a:latin typeface="Times New Roman" pitchFamily="18" charset="0"/>
              </a:defRPr>
            </a:lvl8pPr>
            <a:lvl9pPr marL="3886200" indent="-228600" algn="ctr" eaLnBrk="0" fontAlgn="base" hangingPunct="0">
              <a:spcBef>
                <a:spcPct val="0"/>
              </a:spcBef>
              <a:spcAft>
                <a:spcPct val="0"/>
              </a:spcAft>
              <a:defRPr sz="3000">
                <a:solidFill>
                  <a:schemeClr val="tx1"/>
                </a:solidFill>
                <a:latin typeface="Times New Roman" pitchFamily="18" charset="0"/>
              </a:defRPr>
            </a:lvl9pPr>
          </a:lstStyle>
          <a:p>
            <a:pPr algn="r" eaLnBrk="1" hangingPunct="1">
              <a:spcBef>
                <a:spcPct val="50000"/>
              </a:spcBef>
              <a:defRPr/>
            </a:pPr>
            <a:fld id="{8EC186FF-2458-4A9C-AC69-BF825CDE41F9}" type="slidenum">
              <a:rPr lang="en-US" sz="1200">
                <a:solidFill>
                  <a:srgbClr val="FFFFFF"/>
                </a:solidFill>
                <a:latin typeface="Calibri" pitchFamily="34" charset="0"/>
                <a:cs typeface="Arial" charset="0"/>
              </a:rPr>
              <a:pPr algn="r" eaLnBrk="1" hangingPunct="1">
                <a:spcBef>
                  <a:spcPct val="50000"/>
                </a:spcBef>
                <a:defRPr/>
              </a:pPr>
              <a:t>‹#›</a:t>
            </a:fld>
            <a:endParaRPr lang="en-US" sz="1200">
              <a:solidFill>
                <a:srgbClr val="FFFFFF"/>
              </a:solidFill>
              <a:latin typeface="Calibri" pitchFamily="34" charset="0"/>
              <a:cs typeface="Arial" charset="0"/>
            </a:endParaRPr>
          </a:p>
        </p:txBody>
      </p:sp>
      <p:sp>
        <p:nvSpPr>
          <p:cNvPr id="1029" name="Rectangle 9"/>
          <p:cNvSpPr>
            <a:spLocks noChangeArrowheads="1"/>
          </p:cNvSpPr>
          <p:nvPr/>
        </p:nvSpPr>
        <p:spPr bwMode="auto">
          <a:xfrm>
            <a:off x="0" y="0"/>
            <a:ext cx="9144000" cy="157163"/>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pic>
        <p:nvPicPr>
          <p:cNvPr id="1031" name="Picture 2"/>
          <p:cNvPicPr>
            <a:picLocks noChangeAspect="1"/>
          </p:cNvPicPr>
          <p:nvPr/>
        </p:nvPicPr>
        <p:blipFill>
          <a:blip r:embed="rId6" cstate="print">
            <a:extLst>
              <a:ext uri="{28A0092B-C50C-407E-A947-70E740481C1C}">
                <a14:useLocalDpi xmlns:a14="http://schemas.microsoft.com/office/drawing/2010/main" val="0"/>
              </a:ext>
            </a:extLst>
          </a:blip>
          <a:srcRect l="10715" t="20470" r="10715" b="18123"/>
          <a:stretch>
            <a:fillRect/>
          </a:stretch>
        </p:blipFill>
        <p:spPr bwMode="auto">
          <a:xfrm>
            <a:off x="1638300" y="6400800"/>
            <a:ext cx="1585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FM3-Logo 2"/>
          <p:cNvPicPr>
            <a:picLocks noChangeAspect="1" noChangeArrowheads="1"/>
          </p:cNvPicPr>
          <p:nvPr/>
        </p:nvPicPr>
        <p:blipFill>
          <a:blip r:embed="rId7" cstate="print">
            <a:extLst>
              <a:ext uri="{28A0092B-C50C-407E-A947-70E740481C1C}">
                <a14:useLocalDpi xmlns:a14="http://schemas.microsoft.com/office/drawing/2010/main" val="0"/>
              </a:ext>
            </a:extLst>
          </a:blip>
          <a:srcRect t="27693"/>
          <a:stretch>
            <a:fillRect/>
          </a:stretch>
        </p:blipFill>
        <p:spPr bwMode="auto">
          <a:xfrm>
            <a:off x="9525" y="6446838"/>
            <a:ext cx="16700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2400626"/>
      </p:ext>
    </p:extLst>
  </p:cSld>
  <p:clrMap bg1="lt1" tx1="dk1" bg2="lt2" tx2="dk2" accent1="accent1" accent2="accent2" accent3="accent3" accent4="accent4" accent5="accent5" accent6="accent6" hlink="hlink" folHlink="folHlink"/>
  <p:sldLayoutIdLst>
    <p:sldLayoutId id="2147484440" r:id="rId1"/>
    <p:sldLayoutId id="2147484441" r:id="rId2"/>
    <p:sldLayoutId id="2147484442" r:id="rId3"/>
    <p:sldLayoutId id="2147484443" r:id="rId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noFill/>
          <a:ln w="254000">
            <a:noFill/>
            <a:beve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dirty="0">
              <a:solidFill>
                <a:srgbClr val="FFFFFF"/>
              </a:solidFill>
            </a:endParaRPr>
          </a:p>
        </p:txBody>
      </p:sp>
      <p:sp>
        <p:nvSpPr>
          <p:cNvPr id="1027" name="Rectangle 9"/>
          <p:cNvSpPr>
            <a:spLocks noChangeArrowheads="1"/>
          </p:cNvSpPr>
          <p:nvPr/>
        </p:nvSpPr>
        <p:spPr bwMode="auto">
          <a:xfrm>
            <a:off x="0" y="6384925"/>
            <a:ext cx="9144000" cy="473075"/>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sp>
        <p:nvSpPr>
          <p:cNvPr id="1028" name="Text Box 16"/>
          <p:cNvSpPr txBox="1">
            <a:spLocks noChangeArrowheads="1"/>
          </p:cNvSpPr>
          <p:nvPr/>
        </p:nvSpPr>
        <p:spPr bwMode="auto">
          <a:xfrm>
            <a:off x="8572500" y="6608763"/>
            <a:ext cx="611188" cy="274637"/>
          </a:xfrm>
          <a:prstGeom prst="rect">
            <a:avLst/>
          </a:prstGeom>
          <a:noFill/>
          <a:ln>
            <a:noFill/>
          </a:ln>
          <a:extLst/>
        </p:spPr>
        <p:txBody>
          <a:bodyPr>
            <a:spAutoFit/>
          </a:bodyPr>
          <a:lstStyle>
            <a:lvl1pPr algn="ctr" eaLnBrk="0" hangingPunct="0">
              <a:defRPr sz="3000">
                <a:solidFill>
                  <a:schemeClr val="tx1"/>
                </a:solidFill>
                <a:latin typeface="Times New Roman" pitchFamily="18" charset="0"/>
              </a:defRPr>
            </a:lvl1pPr>
            <a:lvl2pPr marL="742950" indent="-285750" algn="ctr" eaLnBrk="0" hangingPunct="0">
              <a:defRPr sz="3000">
                <a:solidFill>
                  <a:schemeClr val="tx1"/>
                </a:solidFill>
                <a:latin typeface="Times New Roman" pitchFamily="18" charset="0"/>
              </a:defRPr>
            </a:lvl2pPr>
            <a:lvl3pPr marL="1143000" indent="-228600" algn="ctr" eaLnBrk="0" hangingPunct="0">
              <a:defRPr sz="3000">
                <a:solidFill>
                  <a:schemeClr val="tx1"/>
                </a:solidFill>
                <a:latin typeface="Times New Roman" pitchFamily="18" charset="0"/>
              </a:defRPr>
            </a:lvl3pPr>
            <a:lvl4pPr marL="1600200" indent="-228600" algn="ctr" eaLnBrk="0" hangingPunct="0">
              <a:defRPr sz="3000">
                <a:solidFill>
                  <a:schemeClr val="tx1"/>
                </a:solidFill>
                <a:latin typeface="Times New Roman" pitchFamily="18" charset="0"/>
              </a:defRPr>
            </a:lvl4pPr>
            <a:lvl5pPr marL="2057400" indent="-228600" algn="ctr" eaLnBrk="0" hangingPunct="0">
              <a:defRPr sz="3000">
                <a:solidFill>
                  <a:schemeClr val="tx1"/>
                </a:solidFill>
                <a:latin typeface="Times New Roman" pitchFamily="18" charset="0"/>
              </a:defRPr>
            </a:lvl5pPr>
            <a:lvl6pPr marL="2514600" indent="-228600" algn="ctr" eaLnBrk="0" fontAlgn="base" hangingPunct="0">
              <a:spcBef>
                <a:spcPct val="0"/>
              </a:spcBef>
              <a:spcAft>
                <a:spcPct val="0"/>
              </a:spcAft>
              <a:defRPr sz="3000">
                <a:solidFill>
                  <a:schemeClr val="tx1"/>
                </a:solidFill>
                <a:latin typeface="Times New Roman" pitchFamily="18" charset="0"/>
              </a:defRPr>
            </a:lvl6pPr>
            <a:lvl7pPr marL="2971800" indent="-228600" algn="ctr" eaLnBrk="0" fontAlgn="base" hangingPunct="0">
              <a:spcBef>
                <a:spcPct val="0"/>
              </a:spcBef>
              <a:spcAft>
                <a:spcPct val="0"/>
              </a:spcAft>
              <a:defRPr sz="3000">
                <a:solidFill>
                  <a:schemeClr val="tx1"/>
                </a:solidFill>
                <a:latin typeface="Times New Roman" pitchFamily="18" charset="0"/>
              </a:defRPr>
            </a:lvl7pPr>
            <a:lvl8pPr marL="3429000" indent="-228600" algn="ctr" eaLnBrk="0" fontAlgn="base" hangingPunct="0">
              <a:spcBef>
                <a:spcPct val="0"/>
              </a:spcBef>
              <a:spcAft>
                <a:spcPct val="0"/>
              </a:spcAft>
              <a:defRPr sz="3000">
                <a:solidFill>
                  <a:schemeClr val="tx1"/>
                </a:solidFill>
                <a:latin typeface="Times New Roman" pitchFamily="18" charset="0"/>
              </a:defRPr>
            </a:lvl8pPr>
            <a:lvl9pPr marL="3886200" indent="-228600" algn="ctr" eaLnBrk="0" fontAlgn="base" hangingPunct="0">
              <a:spcBef>
                <a:spcPct val="0"/>
              </a:spcBef>
              <a:spcAft>
                <a:spcPct val="0"/>
              </a:spcAft>
              <a:defRPr sz="3000">
                <a:solidFill>
                  <a:schemeClr val="tx1"/>
                </a:solidFill>
                <a:latin typeface="Times New Roman" pitchFamily="18" charset="0"/>
              </a:defRPr>
            </a:lvl9pPr>
          </a:lstStyle>
          <a:p>
            <a:pPr algn="r" eaLnBrk="1" hangingPunct="1">
              <a:spcBef>
                <a:spcPct val="50000"/>
              </a:spcBef>
              <a:defRPr/>
            </a:pPr>
            <a:fld id="{8EC186FF-2458-4A9C-AC69-BF825CDE41F9}" type="slidenum">
              <a:rPr lang="en-US" sz="1200">
                <a:solidFill>
                  <a:srgbClr val="FFFFFF"/>
                </a:solidFill>
                <a:latin typeface="Calibri" pitchFamily="34" charset="0"/>
                <a:cs typeface="Arial" charset="0"/>
              </a:rPr>
              <a:pPr algn="r" eaLnBrk="1" hangingPunct="1">
                <a:spcBef>
                  <a:spcPct val="50000"/>
                </a:spcBef>
                <a:defRPr/>
              </a:pPr>
              <a:t>‹#›</a:t>
            </a:fld>
            <a:endParaRPr lang="en-US" sz="1200">
              <a:solidFill>
                <a:srgbClr val="FFFFFF"/>
              </a:solidFill>
              <a:latin typeface="Calibri" pitchFamily="34" charset="0"/>
              <a:cs typeface="Arial" charset="0"/>
            </a:endParaRPr>
          </a:p>
        </p:txBody>
      </p:sp>
      <p:sp>
        <p:nvSpPr>
          <p:cNvPr id="1029" name="Rectangle 9"/>
          <p:cNvSpPr>
            <a:spLocks noChangeArrowheads="1"/>
          </p:cNvSpPr>
          <p:nvPr/>
        </p:nvSpPr>
        <p:spPr bwMode="auto">
          <a:xfrm>
            <a:off x="0" y="0"/>
            <a:ext cx="9144000" cy="157163"/>
          </a:xfrm>
          <a:prstGeom prst="rect">
            <a:avLst/>
          </a:prstGeom>
          <a:solidFill>
            <a:srgbClr val="02720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en-US" sz="1800" b="0">
              <a:solidFill>
                <a:srgbClr val="FFFFFF"/>
              </a:solidFill>
              <a:cs typeface="Arial" charset="0"/>
            </a:endParaRPr>
          </a:p>
        </p:txBody>
      </p:sp>
      <p:pic>
        <p:nvPicPr>
          <p:cNvPr id="1031" name="Picture 2"/>
          <p:cNvPicPr>
            <a:picLocks noChangeAspect="1"/>
          </p:cNvPicPr>
          <p:nvPr/>
        </p:nvPicPr>
        <p:blipFill>
          <a:blip r:embed="rId6" cstate="print">
            <a:extLst>
              <a:ext uri="{28A0092B-C50C-407E-A947-70E740481C1C}">
                <a14:useLocalDpi xmlns:a14="http://schemas.microsoft.com/office/drawing/2010/main" val="0"/>
              </a:ext>
            </a:extLst>
          </a:blip>
          <a:srcRect l="10715" t="20470" r="10715" b="18123"/>
          <a:stretch>
            <a:fillRect/>
          </a:stretch>
        </p:blipFill>
        <p:spPr bwMode="auto">
          <a:xfrm>
            <a:off x="1638300" y="6400800"/>
            <a:ext cx="15859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FM3-Logo 2"/>
          <p:cNvPicPr>
            <a:picLocks noChangeAspect="1" noChangeArrowheads="1"/>
          </p:cNvPicPr>
          <p:nvPr/>
        </p:nvPicPr>
        <p:blipFill>
          <a:blip r:embed="rId7" cstate="print">
            <a:extLst>
              <a:ext uri="{28A0092B-C50C-407E-A947-70E740481C1C}">
                <a14:useLocalDpi xmlns:a14="http://schemas.microsoft.com/office/drawing/2010/main" val="0"/>
              </a:ext>
            </a:extLst>
          </a:blip>
          <a:srcRect t="27693"/>
          <a:stretch>
            <a:fillRect/>
          </a:stretch>
        </p:blipFill>
        <p:spPr bwMode="auto">
          <a:xfrm>
            <a:off x="9525" y="6446838"/>
            <a:ext cx="1670050"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5505055"/>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Lst>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ahoma" pitchFamily="34" charset="0"/>
        </a:defRPr>
      </a:lvl2pPr>
      <a:lvl3pPr algn="ctr" rtl="0" eaLnBrk="0" fontAlgn="base" hangingPunct="0">
        <a:spcBef>
          <a:spcPct val="0"/>
        </a:spcBef>
        <a:spcAft>
          <a:spcPct val="0"/>
        </a:spcAft>
        <a:defRPr sz="4400">
          <a:solidFill>
            <a:schemeClr val="tx2"/>
          </a:solidFill>
          <a:latin typeface="Tahoma" pitchFamily="34" charset="0"/>
        </a:defRPr>
      </a:lvl3pPr>
      <a:lvl4pPr algn="ctr" rtl="0" eaLnBrk="0" fontAlgn="base" hangingPunct="0">
        <a:spcBef>
          <a:spcPct val="0"/>
        </a:spcBef>
        <a:spcAft>
          <a:spcPct val="0"/>
        </a:spcAft>
        <a:defRPr sz="4400">
          <a:solidFill>
            <a:schemeClr val="tx2"/>
          </a:solidFill>
          <a:latin typeface="Tahoma" pitchFamily="34" charset="0"/>
        </a:defRPr>
      </a:lvl4pPr>
      <a:lvl5pPr algn="ctr" rtl="0" eaLnBrk="0" fontAlgn="base" hangingPunct="0">
        <a:spcBef>
          <a:spcPct val="0"/>
        </a:spcBef>
        <a:spcAft>
          <a:spcPct val="0"/>
        </a:spcAft>
        <a:defRPr sz="4400">
          <a:solidFill>
            <a:schemeClr val="tx2"/>
          </a:solidFill>
          <a:latin typeface="Tahoma" pitchFamily="34"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png"/><Relationship Id="rId2" Type="http://schemas.openxmlformats.org/officeDocument/2006/relationships/slideLayout" Target="../slideLayouts/slideLayout68.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2.xml"/><Relationship Id="rId1" Type="http://schemas.openxmlformats.org/officeDocument/2006/relationships/vmlDrawing" Target="../drawings/vmlDrawing2.vml"/><Relationship Id="rId5" Type="http://schemas.openxmlformats.org/officeDocument/2006/relationships/image" Target="../media/image32.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6.xml"/><Relationship Id="rId1" Type="http://schemas.openxmlformats.org/officeDocument/2006/relationships/vmlDrawing" Target="../drawings/vmlDrawing3.vml"/><Relationship Id="rId6" Type="http://schemas.openxmlformats.org/officeDocument/2006/relationships/image" Target="../media/image33.png"/><Relationship Id="rId5" Type="http://schemas.openxmlformats.org/officeDocument/2006/relationships/oleObject" Target="../embeddings/Microsoft_Excel_97-2003_Worksheet2.xls"/><Relationship Id="rId4" Type="http://schemas.openxmlformats.org/officeDocument/2006/relationships/oleObject" Target="../embeddings/oleObject3.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86.xml"/></Relationships>
</file>

<file path=ppt/slides/_rels/slide3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86.xml"/></Relationships>
</file>

<file path=ppt/slides/_rels/slide3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86.xml"/></Relationships>
</file>

<file path=ppt/slides/_rels/slide3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65.xml"/><Relationship Id="rId4" Type="http://schemas.openxmlformats.org/officeDocument/2006/relationships/image" Target="../media/image3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9.jpe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preference for more use of renewables is shared across all regions of the state.</a:t>
            </a:r>
            <a:endParaRPr lang="en-US" dirty="0"/>
          </a:p>
        </p:txBody>
      </p:sp>
      <p:sp>
        <p:nvSpPr>
          <p:cNvPr id="3" name="Text Placeholder 2"/>
          <p:cNvSpPr>
            <a:spLocks noGrp="1"/>
          </p:cNvSpPr>
          <p:nvPr>
            <p:ph type="body" sz="quarter" idx="10"/>
          </p:nvPr>
        </p:nvSpPr>
        <p:spPr/>
        <p:txBody>
          <a:bodyPr/>
          <a:lstStyle/>
          <a:p>
            <a:r>
              <a:rPr lang="en-US" dirty="0" smtClean="0"/>
              <a:t>17. by Region</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01173512"/>
              </p:ext>
            </p:extLst>
          </p:nvPr>
        </p:nvGraphicFramePr>
        <p:xfrm>
          <a:off x="121186" y="1603731"/>
          <a:ext cx="8923660" cy="4499615"/>
        </p:xfrm>
        <a:graphic>
          <a:graphicData uri="http://schemas.openxmlformats.org/drawingml/2006/table">
            <a:tbl>
              <a:tblPr firstRow="1" bandRow="1">
                <a:tableStyleId>{5940675A-B579-460E-94D1-54222C63F5DA}</a:tableStyleId>
              </a:tblPr>
              <a:tblGrid>
                <a:gridCol w="3482405"/>
                <a:gridCol w="1088251"/>
                <a:gridCol w="1088251"/>
                <a:gridCol w="1088251"/>
                <a:gridCol w="1088251"/>
                <a:gridCol w="1088251"/>
              </a:tblGrid>
              <a:tr h="982931">
                <a:tc>
                  <a:txBody>
                    <a:bodyPr/>
                    <a:lstStyle/>
                    <a:p>
                      <a:pPr algn="ctr" fontAlgn="b"/>
                      <a:r>
                        <a:rPr lang="en-US" sz="2000" b="1" i="0" u="none" strike="noStrike" dirty="0">
                          <a:solidFill>
                            <a:schemeClr val="accent3"/>
                          </a:solidFill>
                          <a:effectLst/>
                          <a:latin typeface="+mn-lt"/>
                        </a:rPr>
                        <a:t>Statements</a:t>
                      </a: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All Voters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North-East</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North-West</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South</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Twin</a:t>
                      </a:r>
                      <a:r>
                        <a:rPr lang="en-US" sz="2000" b="1" i="0" u="none" strike="noStrike" baseline="0" dirty="0" smtClean="0">
                          <a:solidFill>
                            <a:schemeClr val="accent3"/>
                          </a:solidFill>
                          <a:effectLst/>
                          <a:latin typeface="+mn-lt"/>
                        </a:rPr>
                        <a:t> Cities</a:t>
                      </a:r>
                      <a:endParaRPr lang="en-US" sz="2000" b="1" i="0" u="none" strike="noStrike" dirty="0">
                        <a:solidFill>
                          <a:schemeClr val="accent3"/>
                        </a:solidFill>
                        <a:effectLst/>
                        <a:latin typeface="+mn-lt"/>
                      </a:endParaRPr>
                    </a:p>
                  </a:txBody>
                  <a:tcPr marT="7620" marB="9144" anchor="ctr">
                    <a:solidFill>
                      <a:schemeClr val="accent1"/>
                    </a:solidFill>
                  </a:tcPr>
                </a:tc>
              </a:tr>
              <a:tr h="1427390">
                <a:tc>
                  <a:txBody>
                    <a:bodyPr/>
                    <a:lstStyle/>
                    <a:p>
                      <a:pPr algn="r" fontAlgn="b"/>
                      <a:r>
                        <a:rPr lang="en-US" sz="1800" b="0" i="0" u="none" strike="noStrike" dirty="0" smtClean="0">
                          <a:solidFill>
                            <a:schemeClr val="tx1"/>
                          </a:solidFill>
                          <a:effectLst/>
                          <a:latin typeface="+mn-lt"/>
                        </a:rPr>
                        <a:t>Reducing our need for oil and coal by increasing energy efficiency and expanding our use of clean, renewable</a:t>
                      </a:r>
                      <a:r>
                        <a:rPr lang="en-US" sz="1800" b="0" i="0" u="none" strike="noStrike" baseline="0" dirty="0" smtClean="0">
                          <a:solidFill>
                            <a:schemeClr val="tx1"/>
                          </a:solidFill>
                          <a:effectLst/>
                          <a:latin typeface="+mn-lt"/>
                        </a:rPr>
                        <a:t> </a:t>
                      </a:r>
                      <a:r>
                        <a:rPr lang="en-US" sz="1800" b="0" i="0" u="none" strike="noStrike" dirty="0" smtClean="0">
                          <a:solidFill>
                            <a:schemeClr val="tx1"/>
                          </a:solidFill>
                          <a:effectLst/>
                          <a:latin typeface="+mn-lt"/>
                        </a:rPr>
                        <a:t>energy that can be generated in the US</a:t>
                      </a:r>
                    </a:p>
                  </a:txBody>
                  <a:tcPr marT="7620" marB="9144" anchor="ctr"/>
                </a:tc>
                <a:tc>
                  <a:txBody>
                    <a:bodyPr/>
                    <a:lstStyle/>
                    <a:p>
                      <a:pPr algn="ctr" fontAlgn="b"/>
                      <a:r>
                        <a:rPr lang="en-US" sz="2400" b="1" i="0" u="none" strike="noStrike" dirty="0" smtClean="0">
                          <a:solidFill>
                            <a:srgbClr val="000000"/>
                          </a:solidFill>
                          <a:effectLst/>
                          <a:latin typeface="+mn-lt"/>
                        </a:rPr>
                        <a:t>67%</a:t>
                      </a:r>
                      <a:endParaRPr lang="en-US" sz="2400" b="1" i="0" u="none" strike="noStrike" dirty="0">
                        <a:solidFill>
                          <a:srgbClr val="00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63%</a:t>
                      </a:r>
                      <a:endParaRPr lang="en-US" sz="2400" b="1" i="0" u="none" strike="noStrike" dirty="0">
                        <a:solidFill>
                          <a:srgbClr val="FF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65%</a:t>
                      </a:r>
                      <a:endParaRPr lang="en-US" sz="2400" b="1" i="0" u="none" strike="noStrike" dirty="0">
                        <a:solidFill>
                          <a:srgbClr val="FF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65%</a:t>
                      </a:r>
                      <a:endParaRPr lang="en-US" sz="2400" b="1" i="0" u="none" strike="noStrike" dirty="0">
                        <a:solidFill>
                          <a:srgbClr val="FF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69%</a:t>
                      </a:r>
                      <a:endParaRPr lang="en-US" sz="2400" b="1" i="0" u="none" strike="noStrike" dirty="0">
                        <a:solidFill>
                          <a:srgbClr val="FF0000"/>
                        </a:solidFill>
                        <a:effectLst/>
                        <a:latin typeface="+mn-lt"/>
                      </a:endParaRPr>
                    </a:p>
                  </a:txBody>
                  <a:tcPr marT="7620" marB="9144" anchor="ctr">
                    <a:noFill/>
                  </a:tcPr>
                </a:tc>
              </a:tr>
              <a:tr h="1106363">
                <a:tc>
                  <a:txBody>
                    <a:bodyPr/>
                    <a:lstStyle/>
                    <a:p>
                      <a:pPr algn="r" fontAlgn="b"/>
                      <a:r>
                        <a:rPr lang="en-US" sz="1800" b="0" i="0" u="none" strike="noStrike" dirty="0" smtClean="0">
                          <a:solidFill>
                            <a:schemeClr val="tx1"/>
                          </a:solidFill>
                          <a:effectLst/>
                          <a:latin typeface="+mn-lt"/>
                        </a:rPr>
                        <a:t>Drilling and digging for more oil and coal wherever </a:t>
                      </a:r>
                    </a:p>
                    <a:p>
                      <a:pPr algn="r" fontAlgn="b"/>
                      <a:r>
                        <a:rPr lang="en-US" sz="1800" b="0" i="0" u="none" strike="noStrike" dirty="0" smtClean="0">
                          <a:solidFill>
                            <a:schemeClr val="tx1"/>
                          </a:solidFill>
                          <a:effectLst/>
                          <a:latin typeface="+mn-lt"/>
                        </a:rPr>
                        <a:t>	we can find it in the US</a:t>
                      </a:r>
                    </a:p>
                  </a:txBody>
                  <a:tcPr marT="7620" marB="9144" anchor="ctr"/>
                </a:tc>
                <a:tc>
                  <a:txBody>
                    <a:bodyPr/>
                    <a:lstStyle/>
                    <a:p>
                      <a:pPr algn="ctr" fontAlgn="b"/>
                      <a:r>
                        <a:rPr lang="en-US" sz="2400" b="1" i="0" u="none" strike="noStrike" dirty="0" smtClean="0">
                          <a:solidFill>
                            <a:srgbClr val="000000"/>
                          </a:solidFill>
                          <a:effectLst/>
                          <a:latin typeface="+mn-lt"/>
                        </a:rPr>
                        <a:t>26%</a:t>
                      </a:r>
                      <a:endParaRPr lang="en-US" sz="2400" b="1"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33%</a:t>
                      </a:r>
                      <a:endParaRPr lang="en-US" sz="2400" b="0"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29%</a:t>
                      </a:r>
                      <a:endParaRPr lang="en-US" sz="2400" b="0"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26%</a:t>
                      </a:r>
                      <a:endParaRPr lang="en-US" sz="2400" b="0"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22%</a:t>
                      </a:r>
                      <a:endParaRPr lang="en-US" sz="2400" b="0" i="0" u="none" strike="noStrike" dirty="0">
                        <a:solidFill>
                          <a:srgbClr val="000000"/>
                        </a:solidFill>
                        <a:effectLst/>
                        <a:latin typeface="+mn-lt"/>
                      </a:endParaRPr>
                    </a:p>
                  </a:txBody>
                  <a:tcPr marT="7620" marB="9144" anchor="ctr">
                    <a:noFill/>
                  </a:tcPr>
                </a:tc>
              </a:tr>
              <a:tr h="982931">
                <a:tc>
                  <a:txBody>
                    <a:bodyPr/>
                    <a:lstStyle/>
                    <a:p>
                      <a:pPr algn="r" fontAlgn="b"/>
                      <a:r>
                        <a:rPr lang="en-US" sz="1800" b="0" i="0" u="none" strike="noStrike" dirty="0">
                          <a:solidFill>
                            <a:schemeClr val="tx1"/>
                          </a:solidFill>
                          <a:effectLst/>
                          <a:latin typeface="+mn-lt"/>
                        </a:rPr>
                        <a:t>Both/Neither/DK/NA</a:t>
                      </a:r>
                    </a:p>
                  </a:txBody>
                  <a:tcPr marT="7620" marB="9144" anchor="ctr"/>
                </a:tc>
                <a:tc>
                  <a:txBody>
                    <a:bodyPr/>
                    <a:lstStyle/>
                    <a:p>
                      <a:pPr algn="ctr" fontAlgn="b"/>
                      <a:r>
                        <a:rPr lang="en-US" sz="2400" b="1" i="0" u="none" strike="noStrike" dirty="0" smtClean="0">
                          <a:solidFill>
                            <a:srgbClr val="000000"/>
                          </a:solidFill>
                          <a:effectLst/>
                          <a:latin typeface="+mn-lt"/>
                        </a:rPr>
                        <a:t>7%</a:t>
                      </a:r>
                      <a:endParaRPr lang="en-US" sz="2400" b="1"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4%</a:t>
                      </a:r>
                      <a:endParaRPr lang="en-US" sz="2400" b="0"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6%</a:t>
                      </a:r>
                      <a:endParaRPr lang="en-US" sz="2400" b="0"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9%</a:t>
                      </a:r>
                      <a:endParaRPr lang="en-US" sz="2400" b="0"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9%</a:t>
                      </a:r>
                      <a:endParaRPr lang="en-US" sz="2400" b="0" i="0" u="none" strike="noStrike" dirty="0">
                        <a:solidFill>
                          <a:srgbClr val="000000"/>
                        </a:solidFill>
                        <a:effectLst/>
                        <a:latin typeface="+mn-lt"/>
                      </a:endParaRPr>
                    </a:p>
                  </a:txBody>
                  <a:tcPr marT="7620" marB="9144" anchor="ctr"/>
                </a:tc>
              </a:tr>
            </a:tbl>
          </a:graphicData>
        </a:graphic>
      </p:graphicFrame>
    </p:spTree>
    <p:extLst>
      <p:ext uri="{BB962C8B-B14F-4D97-AF65-F5344CB8AC3E}">
        <p14:creationId xmlns:p14="http://schemas.microsoft.com/office/powerpoint/2010/main" val="30390513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3014085487"/>
              </p:ext>
            </p:extLst>
          </p:nvPr>
        </p:nvGraphicFramePr>
        <p:xfrm>
          <a:off x="3756216" y="1518699"/>
          <a:ext cx="4641692" cy="4860222"/>
        </p:xfrm>
        <a:graphic>
          <a:graphicData uri="http://schemas.openxmlformats.org/drawingml/2006/chart">
            <c:chart xmlns:c="http://schemas.openxmlformats.org/drawingml/2006/chart" xmlns:r="http://schemas.openxmlformats.org/officeDocument/2006/relationships" r:id="rId2"/>
          </a:graphicData>
        </a:graphic>
      </p:graphicFrame>
      <p:sp>
        <p:nvSpPr>
          <p:cNvPr id="12" name="Title 11"/>
          <p:cNvSpPr>
            <a:spLocks noGrp="1"/>
          </p:cNvSpPr>
          <p:nvPr>
            <p:ph type="title"/>
          </p:nvPr>
        </p:nvSpPr>
        <p:spPr>
          <a:xfrm>
            <a:off x="151075" y="105825"/>
            <a:ext cx="8841850" cy="1143000"/>
          </a:xfrm>
        </p:spPr>
        <p:txBody>
          <a:bodyPr/>
          <a:lstStyle/>
          <a:p>
            <a:r>
              <a:rPr lang="en-US" dirty="0" smtClean="0"/>
              <a:t>Support for a wide range of proposals to promote clean energy and energy efficiency has been remarkably stable.</a:t>
            </a:r>
            <a:endParaRPr lang="en-US" dirty="0"/>
          </a:p>
        </p:txBody>
      </p:sp>
      <p:sp>
        <p:nvSpPr>
          <p:cNvPr id="7" name="Text Placeholder 6"/>
          <p:cNvSpPr>
            <a:spLocks noGrp="1"/>
          </p:cNvSpPr>
          <p:nvPr>
            <p:ph type="body" sz="quarter" idx="10"/>
          </p:nvPr>
        </p:nvSpPr>
        <p:spPr/>
        <p:txBody>
          <a:bodyPr/>
          <a:lstStyle/>
          <a:p>
            <a:r>
              <a:rPr lang="en-US" dirty="0" smtClean="0"/>
              <a:t>18. I </a:t>
            </a:r>
            <a:r>
              <a:rPr lang="en-US" dirty="0"/>
              <a:t>would like to read you some ideas related to energy that might be proposed by people in Minnesota.  P</a:t>
            </a:r>
            <a:r>
              <a:rPr lang="en-US" dirty="0" smtClean="0"/>
              <a:t>lease </a:t>
            </a:r>
            <a:r>
              <a:rPr lang="en-US" dirty="0"/>
              <a:t>tell me whether it sounds like something you would support or oppose</a:t>
            </a:r>
            <a:r>
              <a:rPr lang="en-US" dirty="0" smtClean="0"/>
              <a:t>. ^Slightly Worded Differently/*Split Sample</a:t>
            </a:r>
            <a:endParaRPr lang="en-US" dirty="0"/>
          </a:p>
        </p:txBody>
      </p:sp>
      <p:sp>
        <p:nvSpPr>
          <p:cNvPr id="9" name="AutoShape 166"/>
          <p:cNvSpPr>
            <a:spLocks/>
          </p:cNvSpPr>
          <p:nvPr/>
        </p:nvSpPr>
        <p:spPr bwMode="auto">
          <a:xfrm flipH="1">
            <a:off x="3509928" y="1977951"/>
            <a:ext cx="207963" cy="783908"/>
          </a:xfrm>
          <a:prstGeom prst="rightBrace">
            <a:avLst>
              <a:gd name="adj1" fmla="val 236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3565537799"/>
              </p:ext>
            </p:extLst>
          </p:nvPr>
        </p:nvGraphicFramePr>
        <p:xfrm>
          <a:off x="8113063" y="1445834"/>
          <a:ext cx="971143" cy="4634042"/>
        </p:xfrm>
        <a:graphic>
          <a:graphicData uri="http://schemas.openxmlformats.org/drawingml/2006/table">
            <a:tbl>
              <a:tblPr>
                <a:tableStyleId>{5C22544A-7EE6-4342-B048-85BDC9FD1C3A}</a:tableStyleId>
              </a:tblPr>
              <a:tblGrid>
                <a:gridCol w="971143"/>
              </a:tblGrid>
              <a:tr h="436754">
                <a:tc>
                  <a:txBody>
                    <a:bodyPr/>
                    <a:lstStyle/>
                    <a:p>
                      <a:pPr algn="ctr" fontAlgn="b"/>
                      <a:r>
                        <a:rPr lang="en-US" sz="1600" b="1" u="none" strike="noStrike" dirty="0">
                          <a:solidFill>
                            <a:schemeClr val="accent1"/>
                          </a:solidFill>
                          <a:effectLst/>
                          <a:latin typeface="+mn-lt"/>
                        </a:rPr>
                        <a:t>Total Support</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r>
                        <a:rPr lang="en-US" sz="1600" b="1" u="none" strike="noStrike" dirty="0">
                          <a:solidFill>
                            <a:schemeClr val="accent1"/>
                          </a:solidFill>
                          <a:effectLst/>
                          <a:latin typeface="+mn-lt"/>
                        </a:rPr>
                        <a:t>78%</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r>
                        <a:rPr lang="en-US" sz="1600" b="1" u="none" strike="noStrike" dirty="0">
                          <a:solidFill>
                            <a:schemeClr val="accent1"/>
                          </a:solidFill>
                          <a:effectLst/>
                          <a:latin typeface="+mn-lt"/>
                        </a:rPr>
                        <a:t>72%</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r>
                        <a:rPr lang="en-US" sz="1600" b="1" u="none" strike="noStrike" dirty="0">
                          <a:solidFill>
                            <a:schemeClr val="accent1"/>
                          </a:solidFill>
                          <a:effectLst/>
                          <a:latin typeface="+mn-lt"/>
                        </a:rPr>
                        <a:t>77%</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7302">
                <a:tc>
                  <a:txBody>
                    <a:bodyPr/>
                    <a:lstStyle/>
                    <a:p>
                      <a:pPr algn="ctr" fontAlgn="b"/>
                      <a:r>
                        <a:rPr lang="en-US" sz="1600" b="1" u="none" strike="noStrike">
                          <a:solidFill>
                            <a:schemeClr val="accent1"/>
                          </a:solidFill>
                          <a:effectLst/>
                          <a:latin typeface="+mn-lt"/>
                        </a:rPr>
                        <a:t>77%</a:t>
                      </a: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27008">
                <a:tc>
                  <a:txBody>
                    <a:bodyPr/>
                    <a:lstStyle/>
                    <a:p>
                      <a:pPr algn="ctr" fontAlgn="b"/>
                      <a:r>
                        <a:rPr lang="en-US" sz="1600" b="1" u="none" strike="noStrike" dirty="0">
                          <a:solidFill>
                            <a:schemeClr val="accent1"/>
                          </a:solidFill>
                          <a:effectLst/>
                          <a:latin typeface="+mn-lt"/>
                        </a:rPr>
                        <a:t>82%</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3638">
                <a:tc>
                  <a:txBody>
                    <a:bodyPr/>
                    <a:lstStyle/>
                    <a:p>
                      <a:pPr algn="ctr" fontAlgn="b">
                        <a:lnSpc>
                          <a:spcPts val="1700"/>
                        </a:lnSpc>
                      </a:pPr>
                      <a:r>
                        <a:rPr lang="en-US" sz="1600" b="1" u="none" strike="noStrike" dirty="0">
                          <a:solidFill>
                            <a:schemeClr val="accent1"/>
                          </a:solidFill>
                          <a:effectLst/>
                          <a:latin typeface="+mn-lt"/>
                        </a:rPr>
                        <a:t>78%</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4390">
                <a:tc>
                  <a:txBody>
                    <a:bodyPr/>
                    <a:lstStyle/>
                    <a:p>
                      <a:pPr algn="ctr" fontAlgn="b">
                        <a:lnSpc>
                          <a:spcPts val="1700"/>
                        </a:lnSpc>
                      </a:pPr>
                      <a:r>
                        <a:rPr lang="en-US" sz="1600" b="1" u="none" strike="noStrike">
                          <a:solidFill>
                            <a:schemeClr val="accent1"/>
                          </a:solidFill>
                          <a:effectLst/>
                          <a:latin typeface="+mn-lt"/>
                        </a:rPr>
                        <a:t>83%</a:t>
                      </a: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pPr algn="ctr" fontAlgn="b">
                        <a:lnSpc>
                          <a:spcPts val="1700"/>
                        </a:lnSpc>
                      </a:pPr>
                      <a:r>
                        <a:rPr lang="en-US" sz="1600" b="1" u="none" strike="noStrike" dirty="0">
                          <a:solidFill>
                            <a:schemeClr val="accent1"/>
                          </a:solidFill>
                          <a:effectLst/>
                          <a:latin typeface="+mn-lt"/>
                        </a:rPr>
                        <a:t>75%</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r>
                        <a:rPr lang="en-US" sz="1600" b="1" u="none" strike="noStrike">
                          <a:solidFill>
                            <a:schemeClr val="accent1"/>
                          </a:solidFill>
                          <a:effectLst/>
                          <a:latin typeface="+mn-lt"/>
                        </a:rPr>
                        <a:t>73%</a:t>
                      </a: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r>
                        <a:rPr lang="en-US" sz="1600" b="1" u="none" strike="noStrike">
                          <a:solidFill>
                            <a:schemeClr val="accent1"/>
                          </a:solidFill>
                          <a:effectLst/>
                          <a:latin typeface="+mn-lt"/>
                        </a:rPr>
                        <a:t>75%</a:t>
                      </a: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r>
                        <a:rPr lang="en-US" sz="1600" b="1" u="none" strike="noStrike" dirty="0">
                          <a:solidFill>
                            <a:schemeClr val="accent1"/>
                          </a:solidFill>
                          <a:effectLst/>
                          <a:latin typeface="+mn-lt"/>
                        </a:rPr>
                        <a:t>76%</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18777">
                <a:tc>
                  <a:txBody>
                    <a:bodyPr/>
                    <a:lstStyle/>
                    <a:p>
                      <a:pPr algn="ctr" fontAlgn="b">
                        <a:lnSpc>
                          <a:spcPts val="1700"/>
                        </a:lnSpc>
                      </a:pPr>
                      <a:r>
                        <a:rPr lang="en-US" sz="1600" b="1" u="none" strike="noStrike">
                          <a:solidFill>
                            <a:schemeClr val="accent1"/>
                          </a:solidFill>
                          <a:effectLst/>
                          <a:latin typeface="+mn-lt"/>
                        </a:rPr>
                        <a:t>75%</a:t>
                      </a:r>
                      <a:endParaRPr lang="en-US" sz="1600" b="1" i="0" u="none" strike="noStrike">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48228">
                <a:tc>
                  <a:txBody>
                    <a:bodyPr/>
                    <a:lstStyle/>
                    <a:p>
                      <a:pPr algn="ctr" fontAlgn="b">
                        <a:lnSpc>
                          <a:spcPts val="1700"/>
                        </a:lnSpc>
                      </a:pPr>
                      <a:r>
                        <a:rPr lang="en-US" sz="1600" b="1" u="none" strike="noStrike" dirty="0">
                          <a:solidFill>
                            <a:schemeClr val="accent1"/>
                          </a:solidFill>
                          <a:effectLst/>
                          <a:latin typeface="+mn-lt"/>
                        </a:rPr>
                        <a:t>70%</a:t>
                      </a:r>
                      <a:endParaRPr lang="en-US" sz="1600" b="1" i="0" u="none" strike="noStrike" dirty="0">
                        <a:solidFill>
                          <a:schemeClr val="accent1"/>
                        </a:solidFill>
                        <a:effectLst/>
                        <a:latin typeface="+mn-lt"/>
                      </a:endParaRPr>
                    </a:p>
                  </a:txBody>
                  <a:tcPr marL="7466" marR="7466" marT="7466"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3" name="AutoShape 166"/>
          <p:cNvSpPr>
            <a:spLocks/>
          </p:cNvSpPr>
          <p:nvPr/>
        </p:nvSpPr>
        <p:spPr bwMode="auto">
          <a:xfrm flipH="1">
            <a:off x="3509928" y="3654351"/>
            <a:ext cx="207963" cy="783908"/>
          </a:xfrm>
          <a:prstGeom prst="rightBrace">
            <a:avLst>
              <a:gd name="adj1" fmla="val 236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
        <p:nvSpPr>
          <p:cNvPr id="14" name="AutoShape 166"/>
          <p:cNvSpPr>
            <a:spLocks/>
          </p:cNvSpPr>
          <p:nvPr/>
        </p:nvSpPr>
        <p:spPr bwMode="auto">
          <a:xfrm flipH="1">
            <a:off x="3509928" y="4602846"/>
            <a:ext cx="207963" cy="783908"/>
          </a:xfrm>
          <a:prstGeom prst="rightBrace">
            <a:avLst>
              <a:gd name="adj1" fmla="val 236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
        <p:nvSpPr>
          <p:cNvPr id="17" name="AutoShape 166"/>
          <p:cNvSpPr>
            <a:spLocks/>
          </p:cNvSpPr>
          <p:nvPr/>
        </p:nvSpPr>
        <p:spPr bwMode="auto">
          <a:xfrm flipH="1">
            <a:off x="3509928" y="5607278"/>
            <a:ext cx="207963" cy="442495"/>
          </a:xfrm>
          <a:prstGeom prst="rightBrace">
            <a:avLst>
              <a:gd name="adj1" fmla="val 236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2453210697"/>
              </p:ext>
            </p:extLst>
          </p:nvPr>
        </p:nvGraphicFramePr>
        <p:xfrm>
          <a:off x="26892" y="1864523"/>
          <a:ext cx="3447175" cy="4344844"/>
        </p:xfrm>
        <a:graphic>
          <a:graphicData uri="http://schemas.openxmlformats.org/drawingml/2006/table">
            <a:tbl>
              <a:tblPr>
                <a:tableStyleId>{5C22544A-7EE6-4342-B048-85BDC9FD1C3A}</a:tableStyleId>
              </a:tblPr>
              <a:tblGrid>
                <a:gridCol w="3447175"/>
              </a:tblGrid>
              <a:tr h="547919">
                <a:tc>
                  <a:txBody>
                    <a:bodyPr/>
                    <a:lstStyle/>
                    <a:p>
                      <a:pPr algn="r" fontAlgn="ctr">
                        <a:lnSpc>
                          <a:spcPts val="1700"/>
                        </a:lnSpc>
                      </a:pPr>
                      <a:r>
                        <a:rPr lang="en-US" sz="1500" u="none" strike="noStrike" dirty="0">
                          <a:effectLst/>
                        </a:rPr>
                        <a:t>*</a:t>
                      </a:r>
                      <a:r>
                        <a:rPr lang="en-US" sz="1500" u="none" strike="noStrike" dirty="0">
                          <a:solidFill>
                            <a:srgbClr val="FF0000"/>
                          </a:solidFill>
                          <a:effectLst/>
                        </a:rPr>
                        <a:t>Strengthening residential and commercial building codes </a:t>
                      </a:r>
                      <a:r>
                        <a:rPr lang="en-US" sz="1500" u="none" strike="noStrike" dirty="0">
                          <a:effectLst/>
                        </a:rPr>
                        <a:t>to require increased energy efficiency</a:t>
                      </a:r>
                      <a:endParaRPr lang="en-US" sz="1500" b="0" i="0" u="none" strike="noStrike" dirty="0">
                        <a:solidFill>
                          <a:srgbClr val="000000"/>
                        </a:solidFill>
                        <a:effectLst/>
                        <a:latin typeface="Arial"/>
                      </a:endParaRPr>
                    </a:p>
                  </a:txBody>
                  <a:tcPr marL="7506" marR="7506" marT="750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068133">
                <a:tc>
                  <a:txBody>
                    <a:bodyPr/>
                    <a:lstStyle/>
                    <a:p>
                      <a:pPr algn="r" fontAlgn="ctr">
                        <a:lnSpc>
                          <a:spcPts val="1700"/>
                        </a:lnSpc>
                      </a:pPr>
                      <a:r>
                        <a:rPr lang="en-US" sz="1500" u="none" strike="noStrike" dirty="0">
                          <a:effectLst/>
                        </a:rPr>
                        <a:t>*Providing </a:t>
                      </a:r>
                      <a:r>
                        <a:rPr lang="en-US" sz="1500" u="none" strike="noStrike" dirty="0">
                          <a:solidFill>
                            <a:srgbClr val="FF0000"/>
                          </a:solidFill>
                          <a:effectLst/>
                        </a:rPr>
                        <a:t>incentives to increase the use of small-scale solar projects</a:t>
                      </a:r>
                      <a:r>
                        <a:rPr lang="en-US" sz="1500" u="none" strike="noStrike" dirty="0">
                          <a:effectLst/>
                        </a:rPr>
                        <a:t> at the sites of homes and businesses, and public buildings</a:t>
                      </a:r>
                      <a:endParaRPr lang="en-US" sz="1500" b="0" i="0" u="none" strike="noStrike" dirty="0">
                        <a:solidFill>
                          <a:srgbClr val="000000"/>
                        </a:solidFill>
                        <a:effectLst/>
                        <a:latin typeface="Arial"/>
                      </a:endParaRPr>
                    </a:p>
                  </a:txBody>
                  <a:tcPr marL="7506" marR="7506" marT="750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60612">
                <a:tc>
                  <a:txBody>
                    <a:bodyPr/>
                    <a:lstStyle/>
                    <a:p>
                      <a:pPr algn="r" fontAlgn="ctr">
                        <a:lnSpc>
                          <a:spcPts val="1700"/>
                        </a:lnSpc>
                      </a:pPr>
                      <a:r>
                        <a:rPr lang="en-US" sz="1500" u="none" strike="noStrike" dirty="0" smtClean="0">
                          <a:effectLst/>
                        </a:rPr>
                        <a:t>*</a:t>
                      </a:r>
                      <a:r>
                        <a:rPr lang="en-US" sz="1500" u="none" strike="noStrike" baseline="30000" dirty="0" smtClean="0">
                          <a:effectLst/>
                        </a:rPr>
                        <a:t>^</a:t>
                      </a:r>
                      <a:r>
                        <a:rPr lang="en-US" sz="1500" u="none" strike="noStrike" dirty="0" smtClean="0">
                          <a:effectLst/>
                        </a:rPr>
                        <a:t>Ensuring </a:t>
                      </a:r>
                      <a:r>
                        <a:rPr lang="en-US" sz="1500" u="none" strike="noStrike" dirty="0">
                          <a:effectLst/>
                        </a:rPr>
                        <a:t>that </a:t>
                      </a:r>
                      <a:r>
                        <a:rPr lang="en-US" sz="1500" u="none" strike="noStrike" dirty="0" smtClean="0">
                          <a:solidFill>
                            <a:srgbClr val="FF0000"/>
                          </a:solidFill>
                          <a:effectLst/>
                        </a:rPr>
                        <a:t>40% </a:t>
                      </a:r>
                      <a:r>
                        <a:rPr lang="en-US" sz="1500" u="none" strike="noStrike" dirty="0">
                          <a:solidFill>
                            <a:srgbClr val="FF0000"/>
                          </a:solidFill>
                          <a:effectLst/>
                        </a:rPr>
                        <a:t>of the state’s electricity comes from renewable </a:t>
                      </a:r>
                      <a:r>
                        <a:rPr lang="en-US" sz="1500" u="none" strike="noStrike" dirty="0">
                          <a:effectLst/>
                        </a:rPr>
                        <a:t>sources</a:t>
                      </a:r>
                      <a:endParaRPr lang="en-US" sz="1500" b="0" i="0" u="none" strike="noStrike" dirty="0">
                        <a:solidFill>
                          <a:srgbClr val="000000"/>
                        </a:solidFill>
                        <a:effectLst/>
                        <a:latin typeface="Arial"/>
                      </a:endParaRPr>
                    </a:p>
                  </a:txBody>
                  <a:tcPr marL="7506" marR="7506" marT="750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801669">
                <a:tc>
                  <a:txBody>
                    <a:bodyPr/>
                    <a:lstStyle/>
                    <a:p>
                      <a:pPr algn="r" fontAlgn="ctr">
                        <a:lnSpc>
                          <a:spcPts val="1700"/>
                        </a:lnSpc>
                      </a:pPr>
                      <a:r>
                        <a:rPr lang="en-US" sz="1500" u="none" strike="noStrike" dirty="0">
                          <a:effectLst/>
                        </a:rPr>
                        <a:t>*</a:t>
                      </a:r>
                      <a:r>
                        <a:rPr lang="en-US" sz="1500" u="none" strike="noStrike" dirty="0">
                          <a:solidFill>
                            <a:srgbClr val="FF0000"/>
                          </a:solidFill>
                          <a:effectLst/>
                        </a:rPr>
                        <a:t>Increasing state government investment</a:t>
                      </a:r>
                      <a:r>
                        <a:rPr lang="en-US" sz="1500" u="none" strike="noStrike" dirty="0">
                          <a:effectLst/>
                        </a:rPr>
                        <a:t> in the development of clean, renewable energy sources </a:t>
                      </a:r>
                      <a:endParaRPr lang="en-US" sz="1500" b="0" i="0" u="none" strike="noStrike" dirty="0">
                        <a:solidFill>
                          <a:srgbClr val="000000"/>
                        </a:solidFill>
                        <a:effectLst/>
                        <a:latin typeface="Arial"/>
                      </a:endParaRPr>
                    </a:p>
                  </a:txBody>
                  <a:tcPr marL="7506" marR="7506" marT="750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959224">
                <a:tc>
                  <a:txBody>
                    <a:bodyPr/>
                    <a:lstStyle/>
                    <a:p>
                      <a:pPr algn="r" fontAlgn="ctr">
                        <a:lnSpc>
                          <a:spcPts val="1700"/>
                        </a:lnSpc>
                      </a:pPr>
                      <a:r>
                        <a:rPr lang="en-US" sz="1500" u="none" strike="noStrike" baseline="30000" dirty="0">
                          <a:solidFill>
                            <a:srgbClr val="FF0000"/>
                          </a:solidFill>
                          <a:effectLst/>
                        </a:rPr>
                        <a:t>^</a:t>
                      </a:r>
                      <a:r>
                        <a:rPr lang="en-US" sz="1500" u="none" strike="noStrike" dirty="0">
                          <a:solidFill>
                            <a:srgbClr val="FF0000"/>
                          </a:solidFill>
                          <a:effectLst/>
                        </a:rPr>
                        <a:t>Phasing out older coal plants </a:t>
                      </a:r>
                      <a:r>
                        <a:rPr lang="en-US" sz="1500" u="none" strike="noStrike" dirty="0">
                          <a:effectLst/>
                        </a:rPr>
                        <a:t>in Minnesota and replacing them with greater use of renewable energy and energy efficiency</a:t>
                      </a:r>
                      <a:endParaRPr lang="en-US" sz="1500" b="1" i="0" u="none" strike="noStrike" dirty="0">
                        <a:solidFill>
                          <a:srgbClr val="000000"/>
                        </a:solidFill>
                        <a:effectLst/>
                        <a:latin typeface="Arial"/>
                      </a:endParaRPr>
                    </a:p>
                  </a:txBody>
                  <a:tcPr marL="7506" marR="7506" marT="7506"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18" name="AutoShape 166"/>
          <p:cNvSpPr>
            <a:spLocks/>
          </p:cNvSpPr>
          <p:nvPr/>
        </p:nvSpPr>
        <p:spPr bwMode="auto">
          <a:xfrm flipH="1">
            <a:off x="3509928" y="2953082"/>
            <a:ext cx="207963" cy="535420"/>
          </a:xfrm>
          <a:prstGeom prst="rightBrace">
            <a:avLst>
              <a:gd name="adj1" fmla="val 23600"/>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Tree>
    <p:extLst>
      <p:ext uri="{BB962C8B-B14F-4D97-AF65-F5344CB8AC3E}">
        <p14:creationId xmlns:p14="http://schemas.microsoft.com/office/powerpoint/2010/main" val="1362180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ChangeAspect="1"/>
          </p:cNvGraphicFramePr>
          <p:nvPr>
            <p:extLst>
              <p:ext uri="{D42A27DB-BD31-4B8C-83A1-F6EECF244321}">
                <p14:modId xmlns:p14="http://schemas.microsoft.com/office/powerpoint/2010/main" val="1413070097"/>
              </p:ext>
            </p:extLst>
          </p:nvPr>
        </p:nvGraphicFramePr>
        <p:xfrm>
          <a:off x="246063" y="1674813"/>
          <a:ext cx="7018337" cy="46132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64342" name="Group 118"/>
          <p:cNvGraphicFramePr>
            <a:graphicFrameLocks noGrp="1"/>
          </p:cNvGraphicFramePr>
          <p:nvPr>
            <p:extLst>
              <p:ext uri="{D42A27DB-BD31-4B8C-83A1-F6EECF244321}">
                <p14:modId xmlns:p14="http://schemas.microsoft.com/office/powerpoint/2010/main" val="1794694897"/>
              </p:ext>
            </p:extLst>
          </p:nvPr>
        </p:nvGraphicFramePr>
        <p:xfrm>
          <a:off x="7019925" y="1296988"/>
          <a:ext cx="2127250" cy="4637090"/>
        </p:xfrm>
        <a:graphic>
          <a:graphicData uri="http://schemas.openxmlformats.org/drawingml/2006/table">
            <a:tbl>
              <a:tblPr/>
              <a:tblGrid>
                <a:gridCol w="1065213"/>
                <a:gridCol w="1062037"/>
              </a:tblGrid>
              <a:tr h="6096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accent1"/>
                          </a:solidFill>
                          <a:effectLst/>
                          <a:latin typeface="Arial" charset="0"/>
                          <a:cs typeface="Arial" charset="0"/>
                        </a:rPr>
                        <a:t>Total Support</a:t>
                      </a:r>
                    </a:p>
                  </a:txBody>
                  <a:tcPr anchor="b" horzOverflow="overflow">
                    <a:lnL cap="flat">
                      <a:noFill/>
                    </a:lnL>
                    <a:lnR w="28575" cap="flat" cmpd="sng" algn="ctr">
                      <a:no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700" b="1" i="0" u="none" strike="noStrike" cap="none" normalizeH="0" baseline="0" dirty="0" smtClean="0">
                          <a:ln>
                            <a:noFill/>
                          </a:ln>
                          <a:solidFill>
                            <a:schemeClr val="accent4"/>
                          </a:solidFill>
                          <a:effectLst/>
                          <a:latin typeface="Arial" charset="0"/>
                          <a:cs typeface="Arial" charset="0"/>
                        </a:rPr>
                        <a:t>Total Oppose</a:t>
                      </a:r>
                    </a:p>
                  </a:txBody>
                  <a:tcPr anchor="b" horzOverflow="overflow">
                    <a:lnL w="28575" cap="flat" cmpd="sng" algn="ctr">
                      <a:noFill/>
                      <a:prstDash val="solid"/>
                      <a:round/>
                      <a:headEnd type="none" w="med" len="med"/>
                      <a:tailEnd type="none" w="med" len="med"/>
                    </a:lnL>
                    <a:lnR cap="flat">
                      <a:noFill/>
                    </a:lnR>
                    <a:lnT cap="flat">
                      <a:noFill/>
                    </a:lnT>
                    <a:lnB>
                      <a:noFill/>
                    </a:lnB>
                    <a:lnTlToBr>
                      <a:noFill/>
                    </a:lnTlToBr>
                    <a:lnBlToTr>
                      <a:noFill/>
                    </a:lnBlToTr>
                    <a:noFill/>
                  </a:tcPr>
                </a:tc>
              </a:tr>
              <a:tr h="36988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84%</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13%</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127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87%</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10%</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143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86%</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8%</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12775">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85%</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14%</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016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52%</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42%</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143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46%</a:t>
                      </a:r>
                    </a:p>
                  </a:txBody>
                  <a:tcPr anchor="b" horzOverflow="overflow">
                    <a:lnL cap="flat">
                      <a:noFill/>
                    </a:lnL>
                    <a:lnR w="28575" cap="flat" cmpd="sng" algn="ctr">
                      <a:no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15%</a:t>
                      </a:r>
                    </a:p>
                  </a:txBody>
                  <a:tcPr anchor="b" horzOverflow="overflow">
                    <a:lnL w="28575" cap="flat" cmpd="sng" algn="ctr">
                      <a:noFill/>
                      <a:prstDash val="solid"/>
                      <a:round/>
                      <a:headEnd type="none" w="med" len="med"/>
                      <a:tailEnd type="none" w="med" len="med"/>
                    </a:lnL>
                    <a:lnR cap="flat">
                      <a:noFill/>
                    </a:lnR>
                    <a:lnT>
                      <a:noFill/>
                    </a:lnT>
                    <a:lnB>
                      <a:noFill/>
                    </a:lnB>
                    <a:lnTlToBr>
                      <a:noFill/>
                    </a:lnTlToBr>
                    <a:lnBlToTr>
                      <a:noFill/>
                    </a:lnBlToTr>
                    <a:noFill/>
                  </a:tcPr>
                </a:tc>
              </a:tr>
              <a:tr h="6016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1"/>
                          </a:solidFill>
                          <a:effectLst/>
                          <a:latin typeface="Arial" charset="0"/>
                          <a:cs typeface="Arial" charset="0"/>
                        </a:rPr>
                        <a:t>54%</a:t>
                      </a:r>
                    </a:p>
                  </a:txBody>
                  <a:tcPr anchor="b" horzOverflow="overflow">
                    <a:lnL cap="flat">
                      <a:noFill/>
                    </a:lnL>
                    <a:lnR w="28575" cap="flat" cmpd="sng" algn="ctr">
                      <a:no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4"/>
                          </a:solidFill>
                          <a:effectLst/>
                          <a:latin typeface="Arial" charset="0"/>
                          <a:cs typeface="Arial" charset="0"/>
                        </a:rPr>
                        <a:t>41%</a:t>
                      </a:r>
                    </a:p>
                  </a:txBody>
                  <a:tcPr anchor="b" horzOverflow="overflow">
                    <a:lnL w="28575" cap="flat" cmpd="sng" algn="ctr">
                      <a:no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4" name="Title 3"/>
          <p:cNvSpPr>
            <a:spLocks noGrp="1"/>
          </p:cNvSpPr>
          <p:nvPr>
            <p:ph type="title"/>
          </p:nvPr>
        </p:nvSpPr>
        <p:spPr/>
        <p:txBody>
          <a:bodyPr/>
          <a:lstStyle/>
          <a:p>
            <a:r>
              <a:rPr lang="en-US" dirty="0"/>
              <a:t>We saw last spring that majorities support increased use of wind and solar</a:t>
            </a:r>
            <a:r>
              <a:rPr lang="en-US" dirty="0" smtClean="0"/>
              <a:t>.</a:t>
            </a:r>
            <a:endParaRPr lang="en-US" dirty="0"/>
          </a:p>
        </p:txBody>
      </p:sp>
      <p:sp>
        <p:nvSpPr>
          <p:cNvPr id="5" name="Text Placeholder 4"/>
          <p:cNvSpPr>
            <a:spLocks noGrp="1"/>
          </p:cNvSpPr>
          <p:nvPr>
            <p:ph type="body" sz="quarter" idx="10"/>
          </p:nvPr>
        </p:nvSpPr>
        <p:spPr/>
        <p:txBody>
          <a:bodyPr/>
          <a:lstStyle/>
          <a:p>
            <a:r>
              <a:rPr lang="en-US" dirty="0"/>
              <a:t>5a/b/c/d/e/f/</a:t>
            </a:r>
            <a:r>
              <a:rPr lang="en-US" dirty="0" err="1"/>
              <a:t>i</a:t>
            </a:r>
            <a:r>
              <a:rPr lang="en-US" dirty="0"/>
              <a:t>. Here is a list of specific sources of energy.  Please tell me whether you would support or oppose </a:t>
            </a:r>
            <a:r>
              <a:rPr lang="en-US" u="sng" dirty="0"/>
              <a:t>increasing</a:t>
            </a:r>
            <a:r>
              <a:rPr lang="en-US" dirty="0"/>
              <a:t> use of that source of energy to meet your state’s future needs. *Split </a:t>
            </a:r>
            <a:r>
              <a:rPr lang="en-US" dirty="0" smtClean="0"/>
              <a:t>Sample</a:t>
            </a:r>
            <a:endParaRPr lang="en-US" dirty="0"/>
          </a:p>
        </p:txBody>
      </p:sp>
    </p:spTree>
    <p:extLst>
      <p:ext uri="{BB962C8B-B14F-4D97-AF65-F5344CB8AC3E}">
        <p14:creationId xmlns:p14="http://schemas.microsoft.com/office/powerpoint/2010/main" val="3816633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p:cNvGraphicFramePr/>
          <p:nvPr>
            <p:extLst>
              <p:ext uri="{D42A27DB-BD31-4B8C-83A1-F6EECF244321}">
                <p14:modId xmlns:p14="http://schemas.microsoft.com/office/powerpoint/2010/main" val="749812811"/>
              </p:ext>
            </p:extLst>
          </p:nvPr>
        </p:nvGraphicFramePr>
        <p:xfrm>
          <a:off x="393034" y="2717116"/>
          <a:ext cx="8595359" cy="3604367"/>
        </p:xfrm>
        <a:graphic>
          <a:graphicData uri="http://schemas.openxmlformats.org/drawingml/2006/chart">
            <c:chart xmlns:c="http://schemas.openxmlformats.org/drawingml/2006/chart" xmlns:r="http://schemas.openxmlformats.org/officeDocument/2006/relationships" r:id="rId2"/>
          </a:graphicData>
        </a:graphic>
      </p:graphicFrame>
      <p:sp>
        <p:nvSpPr>
          <p:cNvPr id="23" name="Text Box 8"/>
          <p:cNvSpPr txBox="1">
            <a:spLocks noChangeArrowheads="1"/>
          </p:cNvSpPr>
          <p:nvPr/>
        </p:nvSpPr>
        <p:spPr bwMode="auto">
          <a:xfrm>
            <a:off x="7331397" y="2865427"/>
            <a:ext cx="1026219" cy="1015663"/>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1986B7"/>
                </a:solidFill>
              </a:rPr>
              <a:t>Total Favor</a:t>
            </a:r>
            <a:br>
              <a:rPr lang="en-US" sz="2000" dirty="0" smtClean="0">
                <a:solidFill>
                  <a:srgbClr val="1986B7"/>
                </a:solidFill>
              </a:rPr>
            </a:br>
            <a:r>
              <a:rPr lang="en-US" sz="2000" dirty="0" smtClean="0">
                <a:solidFill>
                  <a:srgbClr val="1986B7"/>
                </a:solidFill>
              </a:rPr>
              <a:t>74%</a:t>
            </a:r>
            <a:endParaRPr lang="en-US" sz="2000" dirty="0">
              <a:solidFill>
                <a:srgbClr val="1986B7"/>
              </a:solidFill>
            </a:endParaRPr>
          </a:p>
        </p:txBody>
      </p:sp>
      <p:sp>
        <p:nvSpPr>
          <p:cNvPr id="24" name="AutoShape 4"/>
          <p:cNvSpPr>
            <a:spLocks/>
          </p:cNvSpPr>
          <p:nvPr/>
        </p:nvSpPr>
        <p:spPr bwMode="auto">
          <a:xfrm>
            <a:off x="7185855" y="2863048"/>
            <a:ext cx="211974" cy="1000347"/>
          </a:xfrm>
          <a:prstGeom prst="rightBrace">
            <a:avLst>
              <a:gd name="adj1" fmla="val 36676"/>
              <a:gd name="adj2" fmla="val 50000"/>
            </a:avLst>
          </a:prstGeom>
          <a:noFill/>
          <a:ln w="19050">
            <a:solidFill>
              <a:schemeClr val="accent1"/>
            </a:solidFill>
            <a:round/>
            <a:headEnd/>
            <a:tailEnd/>
          </a:ln>
          <a:effectLst/>
        </p:spPr>
        <p:txBody>
          <a:bodyPr wrap="none" anchor="ctr"/>
          <a:lstStyle/>
          <a:p>
            <a:endParaRPr lang="en-US" dirty="0">
              <a:solidFill>
                <a:srgbClr val="000000"/>
              </a:solidFill>
            </a:endParaRPr>
          </a:p>
        </p:txBody>
      </p:sp>
      <p:sp>
        <p:nvSpPr>
          <p:cNvPr id="25" name="Text Box 8"/>
          <p:cNvSpPr txBox="1">
            <a:spLocks noChangeArrowheads="1"/>
          </p:cNvSpPr>
          <p:nvPr/>
        </p:nvSpPr>
        <p:spPr bwMode="auto">
          <a:xfrm>
            <a:off x="4765848" y="4199260"/>
            <a:ext cx="1439463" cy="1015663"/>
          </a:xfrm>
          <a:prstGeom prst="rect">
            <a:avLst/>
          </a:prstGeom>
          <a:noFill/>
          <a:ln w="9525">
            <a:noFill/>
            <a:miter lim="800000"/>
            <a:headEnd/>
            <a:tailEnd/>
          </a:ln>
        </p:spPr>
        <p:txBody>
          <a:bodyPr wrap="square">
            <a:spAutoFit/>
          </a:bodyPr>
          <a:lstStyle/>
          <a:p>
            <a:pPr algn="ctr">
              <a:spcBef>
                <a:spcPct val="50000"/>
              </a:spcBef>
            </a:pPr>
            <a:r>
              <a:rPr lang="en-US" sz="2000" dirty="0" smtClean="0">
                <a:solidFill>
                  <a:srgbClr val="B40000"/>
                </a:solidFill>
              </a:rPr>
              <a:t>Total Oppose</a:t>
            </a:r>
            <a:br>
              <a:rPr lang="en-US" sz="2000" dirty="0" smtClean="0">
                <a:solidFill>
                  <a:srgbClr val="B40000"/>
                </a:solidFill>
              </a:rPr>
            </a:br>
            <a:r>
              <a:rPr lang="en-US" sz="2000" dirty="0" smtClean="0">
                <a:solidFill>
                  <a:srgbClr val="B40000"/>
                </a:solidFill>
              </a:rPr>
              <a:t>24%</a:t>
            </a:r>
            <a:endParaRPr lang="en-US" sz="2000" dirty="0">
              <a:solidFill>
                <a:srgbClr val="B40000"/>
              </a:solidFill>
            </a:endParaRPr>
          </a:p>
        </p:txBody>
      </p:sp>
      <p:sp>
        <p:nvSpPr>
          <p:cNvPr id="26" name="AutoShape 4"/>
          <p:cNvSpPr>
            <a:spLocks/>
          </p:cNvSpPr>
          <p:nvPr/>
        </p:nvSpPr>
        <p:spPr bwMode="auto">
          <a:xfrm>
            <a:off x="4645314" y="4217548"/>
            <a:ext cx="211974" cy="1000347"/>
          </a:xfrm>
          <a:prstGeom prst="rightBrace">
            <a:avLst>
              <a:gd name="adj1" fmla="val 36676"/>
              <a:gd name="adj2" fmla="val 50000"/>
            </a:avLst>
          </a:prstGeom>
          <a:noFill/>
          <a:ln w="19050">
            <a:solidFill>
              <a:schemeClr val="accent4"/>
            </a:solidFill>
            <a:round/>
            <a:headEnd/>
            <a:tailEnd/>
          </a:ln>
          <a:effectLst/>
        </p:spPr>
        <p:txBody>
          <a:bodyPr wrap="none" anchor="ctr"/>
          <a:lstStyle/>
          <a:p>
            <a:endParaRPr lang="en-US" dirty="0">
              <a:solidFill>
                <a:srgbClr val="000000"/>
              </a:solidFill>
            </a:endParaRPr>
          </a:p>
        </p:txBody>
      </p:sp>
      <p:sp>
        <p:nvSpPr>
          <p:cNvPr id="3" name="Title 2"/>
          <p:cNvSpPr>
            <a:spLocks noGrp="1"/>
          </p:cNvSpPr>
          <p:nvPr>
            <p:ph type="title"/>
          </p:nvPr>
        </p:nvSpPr>
        <p:spPr/>
        <p:txBody>
          <a:bodyPr/>
          <a:lstStyle/>
          <a:p>
            <a:r>
              <a:rPr lang="en-US" dirty="0" smtClean="0"/>
              <a:t>More than seven in ten voters back a</a:t>
            </a:r>
            <a:br>
              <a:rPr lang="en-US" dirty="0" smtClean="0"/>
            </a:br>
            <a:r>
              <a:rPr lang="en-US" dirty="0" smtClean="0"/>
              <a:t>10 percent solar requirement.</a:t>
            </a:r>
            <a:endParaRPr lang="en-US" dirty="0"/>
          </a:p>
        </p:txBody>
      </p:sp>
      <p:sp>
        <p:nvSpPr>
          <p:cNvPr id="4" name="Text Placeholder 3"/>
          <p:cNvSpPr>
            <a:spLocks noGrp="1"/>
          </p:cNvSpPr>
          <p:nvPr>
            <p:ph type="body" sz="quarter" idx="10"/>
          </p:nvPr>
        </p:nvSpPr>
        <p:spPr/>
        <p:txBody>
          <a:bodyPr/>
          <a:lstStyle/>
          <a:p>
            <a:r>
              <a:rPr lang="en-US" dirty="0" smtClean="0"/>
              <a:t>Q19.  Split Sample</a:t>
            </a:r>
            <a:endParaRPr lang="en-US" dirty="0"/>
          </a:p>
        </p:txBody>
      </p:sp>
      <p:sp>
        <p:nvSpPr>
          <p:cNvPr id="5" name="TextBox 4"/>
          <p:cNvSpPr txBox="1"/>
          <p:nvPr/>
        </p:nvSpPr>
        <p:spPr>
          <a:xfrm>
            <a:off x="594360" y="1547303"/>
            <a:ext cx="7955280" cy="923330"/>
          </a:xfrm>
          <a:prstGeom prst="rect">
            <a:avLst/>
          </a:prstGeom>
          <a:noFill/>
        </p:spPr>
        <p:txBody>
          <a:bodyPr wrap="square" rtlCol="0">
            <a:spAutoFit/>
          </a:bodyPr>
          <a:lstStyle/>
          <a:p>
            <a:pPr algn="ctr"/>
            <a:r>
              <a:rPr lang="en-US" sz="1800" b="0" i="1" dirty="0">
                <a:solidFill>
                  <a:srgbClr val="000000"/>
                </a:solidFill>
              </a:rPr>
              <a:t>S</a:t>
            </a:r>
            <a:r>
              <a:rPr lang="en-US" sz="1800" b="0" i="1" dirty="0" smtClean="0">
                <a:solidFill>
                  <a:srgbClr val="000000"/>
                </a:solidFill>
              </a:rPr>
              <a:t>ome </a:t>
            </a:r>
            <a:r>
              <a:rPr lang="en-US" sz="1800" b="0" i="1" dirty="0">
                <a:solidFill>
                  <a:srgbClr val="000000"/>
                </a:solidFill>
              </a:rPr>
              <a:t>people have proposed requiring that Minnesota get at least </a:t>
            </a:r>
            <a:r>
              <a:rPr lang="en-US" sz="1800" b="0" i="1" u="sng" dirty="0">
                <a:solidFill>
                  <a:srgbClr val="00934F"/>
                </a:solidFill>
              </a:rPr>
              <a:t>10 percent</a:t>
            </a:r>
            <a:r>
              <a:rPr lang="en-US" sz="1800" b="0" i="1" dirty="0">
                <a:solidFill>
                  <a:srgbClr val="00934F"/>
                </a:solidFill>
              </a:rPr>
              <a:t> </a:t>
            </a:r>
            <a:r>
              <a:rPr lang="en-US" sz="1800" b="0" i="1" dirty="0">
                <a:solidFill>
                  <a:srgbClr val="000000"/>
                </a:solidFill>
              </a:rPr>
              <a:t>of its electricity needs from solar power by the year 2030.   Does this sound like something you would favor or oppose?</a:t>
            </a:r>
          </a:p>
        </p:txBody>
      </p:sp>
    </p:spTree>
    <p:extLst>
      <p:ext uri="{BB962C8B-B14F-4D97-AF65-F5344CB8AC3E}">
        <p14:creationId xmlns:p14="http://schemas.microsoft.com/office/powerpoint/2010/main" val="27300782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Democrats, Independents and Republicans support a 10 percent solar requirement…</a:t>
            </a:r>
            <a:endParaRPr lang="en-US" dirty="0"/>
          </a:p>
        </p:txBody>
      </p:sp>
      <p:sp>
        <p:nvSpPr>
          <p:cNvPr id="8" name="Text Placeholder 1"/>
          <p:cNvSpPr>
            <a:spLocks noGrp="1"/>
          </p:cNvSpPr>
          <p:nvPr>
            <p:ph type="body" sz="quarter" idx="10"/>
          </p:nvPr>
        </p:nvSpPr>
        <p:spPr/>
        <p:txBody>
          <a:bodyPr/>
          <a:lstStyle/>
          <a:p>
            <a:r>
              <a:rPr lang="en-US" dirty="0" smtClean="0"/>
              <a:t>Q19. Split Sample by Party</a:t>
            </a:r>
            <a:endParaRPr lang="en-US" dirty="0"/>
          </a:p>
        </p:txBody>
      </p:sp>
      <p:sp>
        <p:nvSpPr>
          <p:cNvPr id="9" name="TextBox 8"/>
          <p:cNvSpPr txBox="1"/>
          <p:nvPr/>
        </p:nvSpPr>
        <p:spPr>
          <a:xfrm>
            <a:off x="802342" y="1307240"/>
            <a:ext cx="7539315" cy="877163"/>
          </a:xfrm>
          <a:prstGeom prst="rect">
            <a:avLst/>
          </a:prstGeom>
          <a:noFill/>
        </p:spPr>
        <p:txBody>
          <a:bodyPr wrap="square" rtlCol="0">
            <a:spAutoFit/>
          </a:bodyPr>
          <a:lstStyle/>
          <a:p>
            <a:pPr algn="ctr"/>
            <a:r>
              <a:rPr lang="en-US" sz="1700" b="0" i="1" dirty="0"/>
              <a:t>S</a:t>
            </a:r>
            <a:r>
              <a:rPr lang="en-US" sz="1700" b="0" i="1" dirty="0" smtClean="0"/>
              <a:t>ome </a:t>
            </a:r>
            <a:r>
              <a:rPr lang="en-US" sz="1700" b="0" i="1" dirty="0"/>
              <a:t>people have proposed requiring that Minnesota get at </a:t>
            </a:r>
            <a:r>
              <a:rPr lang="en-US" sz="1700" b="0" i="1" dirty="0" smtClean="0"/>
              <a:t>least</a:t>
            </a:r>
            <a:br>
              <a:rPr lang="en-US" sz="1700" b="0" i="1" dirty="0" smtClean="0"/>
            </a:br>
            <a:r>
              <a:rPr lang="en-US" sz="1700" b="0" i="1" dirty="0" smtClean="0"/>
              <a:t> </a:t>
            </a:r>
            <a:r>
              <a:rPr lang="en-US" sz="1700" b="0" i="1" dirty="0"/>
              <a:t>10 percent of its electricity needs from solar power by the year 2030.  </a:t>
            </a:r>
            <a:r>
              <a:rPr lang="en-US" sz="1700" b="0" i="1" dirty="0" smtClean="0"/>
              <a:t/>
            </a:r>
            <a:br>
              <a:rPr lang="en-US" sz="1700" b="0" i="1" dirty="0" smtClean="0"/>
            </a:br>
            <a:r>
              <a:rPr lang="en-US" sz="1700" b="0" i="1" dirty="0" smtClean="0"/>
              <a:t> </a:t>
            </a:r>
            <a:r>
              <a:rPr lang="en-US" sz="1700" b="0" i="1" dirty="0"/>
              <a:t>Does this sound like something you would favor or oppose?</a:t>
            </a:r>
          </a:p>
        </p:txBody>
      </p:sp>
      <p:graphicFrame>
        <p:nvGraphicFramePr>
          <p:cNvPr id="10" name="Table 9"/>
          <p:cNvGraphicFramePr>
            <a:graphicFrameLocks noGrp="1"/>
          </p:cNvGraphicFramePr>
          <p:nvPr>
            <p:extLst>
              <p:ext uri="{D42A27DB-BD31-4B8C-83A1-F6EECF244321}">
                <p14:modId xmlns:p14="http://schemas.microsoft.com/office/powerpoint/2010/main" val="2115383300"/>
              </p:ext>
            </p:extLst>
          </p:nvPr>
        </p:nvGraphicFramePr>
        <p:xfrm>
          <a:off x="365763" y="2353215"/>
          <a:ext cx="8447732" cy="3882332"/>
        </p:xfrm>
        <a:graphic>
          <a:graphicData uri="http://schemas.openxmlformats.org/drawingml/2006/table">
            <a:tbl>
              <a:tblPr firstRow="1" bandRow="1">
                <a:tableStyleId>{5940675A-B579-460E-94D1-54222C63F5DA}</a:tableStyleId>
              </a:tblPr>
              <a:tblGrid>
                <a:gridCol w="3354576"/>
                <a:gridCol w="1273289"/>
                <a:gridCol w="1273289"/>
                <a:gridCol w="1273289"/>
                <a:gridCol w="1273289"/>
              </a:tblGrid>
              <a:tr h="967547">
                <a:tc>
                  <a:txBody>
                    <a:bodyPr/>
                    <a:lstStyle/>
                    <a:p>
                      <a:pPr algn="ctr" fontAlgn="b"/>
                      <a:r>
                        <a:rPr lang="en-US" sz="2000" b="1" i="0" u="none" strike="noStrike" dirty="0" smtClean="0">
                          <a:solidFill>
                            <a:schemeClr val="accent3"/>
                          </a:solidFill>
                          <a:effectLst/>
                          <a:latin typeface="+mn-lt"/>
                        </a:rPr>
                        <a:t>Response</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All Voters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Dem.</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Ind.</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Rep.</a:t>
                      </a:r>
                      <a:endParaRPr lang="en-US" sz="2000" b="1" i="0" u="none" strike="noStrike" dirty="0">
                        <a:solidFill>
                          <a:schemeClr val="accent3"/>
                        </a:solidFill>
                        <a:effectLst/>
                        <a:latin typeface="+mn-lt"/>
                      </a:endParaRPr>
                    </a:p>
                  </a:txBody>
                  <a:tcPr marT="7620" marB="9144" anchor="ctr">
                    <a:solidFill>
                      <a:schemeClr val="accent1"/>
                    </a:solid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Total Favor</a:t>
                      </a:r>
                      <a:endParaRPr lang="en-US" sz="1800" b="1" i="0" u="none" strike="noStrike" kern="1200" dirty="0">
                        <a:solidFill>
                          <a:schemeClr val="tx1"/>
                        </a:solidFill>
                        <a:effectLst/>
                        <a:latin typeface="+mn-lt"/>
                        <a:ea typeface="+mn-ea"/>
                        <a:cs typeface="+mn-cs"/>
                      </a:endParaRPr>
                    </a:p>
                  </a:txBody>
                  <a:tcPr marT="91440" marB="91440" anchor="ctr"/>
                </a:tc>
                <a:tc>
                  <a:txBody>
                    <a:bodyPr/>
                    <a:lstStyle/>
                    <a:p>
                      <a:pPr algn="ctr" fontAlgn="b"/>
                      <a:r>
                        <a:rPr lang="en-US" sz="1800" b="1" i="0" u="none" strike="noStrike" dirty="0" smtClean="0">
                          <a:solidFill>
                            <a:srgbClr val="000000"/>
                          </a:solidFill>
                          <a:effectLst/>
                          <a:latin typeface="+mn-lt"/>
                        </a:rPr>
                        <a:t>74%</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93%</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66%</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54%</a:t>
                      </a:r>
                      <a:endParaRPr lang="en-US" sz="1800" b="1" i="0"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0" i="1" u="none" strike="noStrike" kern="1200" dirty="0" smtClean="0">
                          <a:solidFill>
                            <a:schemeClr val="tx1"/>
                          </a:solidFill>
                          <a:effectLst/>
                          <a:latin typeface="+mn-lt"/>
                          <a:ea typeface="+mn-ea"/>
                          <a:cs typeface="+mn-cs"/>
                        </a:rPr>
                        <a:t>   Strongly Favor</a:t>
                      </a:r>
                      <a:endParaRPr lang="en-US" sz="1800" b="0" i="1" u="none" strike="noStrike" kern="1200" dirty="0">
                        <a:solidFill>
                          <a:schemeClr val="tx1"/>
                        </a:solidFill>
                        <a:effectLst/>
                        <a:latin typeface="+mn-lt"/>
                        <a:ea typeface="+mn-ea"/>
                        <a:cs typeface="+mn-cs"/>
                      </a:endParaRPr>
                    </a:p>
                  </a:txBody>
                  <a:tcPr marT="91440" marB="91440" anchor="ctr"/>
                </a:tc>
                <a:tc>
                  <a:txBody>
                    <a:bodyPr/>
                    <a:lstStyle/>
                    <a:p>
                      <a:pPr algn="ctr" fontAlgn="b"/>
                      <a:r>
                        <a:rPr lang="en-US" sz="1800" b="0" i="1" u="none" strike="noStrike" dirty="0" smtClean="0">
                          <a:solidFill>
                            <a:srgbClr val="000000"/>
                          </a:solidFill>
                          <a:effectLst/>
                          <a:latin typeface="+mn-lt"/>
                        </a:rPr>
                        <a:t>40%</a:t>
                      </a:r>
                      <a:endParaRPr lang="en-US" sz="1800" b="0" i="1"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0" i="1" u="none" strike="noStrike" dirty="0" smtClean="0">
                          <a:solidFill>
                            <a:srgbClr val="000000"/>
                          </a:solidFill>
                          <a:effectLst/>
                          <a:latin typeface="+mn-lt"/>
                        </a:rPr>
                        <a:t>53%</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34%</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25%</a:t>
                      </a:r>
                      <a:endParaRPr lang="en-US" sz="1800" b="0" i="1"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0" i="1" u="none" strike="noStrike" kern="1200" dirty="0" smtClean="0">
                          <a:solidFill>
                            <a:schemeClr val="tx1"/>
                          </a:solidFill>
                          <a:effectLst/>
                          <a:latin typeface="+mn-lt"/>
                          <a:ea typeface="+mn-ea"/>
                          <a:cs typeface="+mn-cs"/>
                        </a:rPr>
                        <a:t>   Somewhat Favor</a:t>
                      </a:r>
                      <a:endParaRPr lang="en-US" sz="1800" b="0" i="1" u="none" strike="noStrike" kern="1200" dirty="0">
                        <a:solidFill>
                          <a:schemeClr val="tx1"/>
                        </a:solidFill>
                        <a:effectLst/>
                        <a:latin typeface="+mn-lt"/>
                        <a:ea typeface="+mn-ea"/>
                        <a:cs typeface="+mn-cs"/>
                      </a:endParaRPr>
                    </a:p>
                  </a:txBody>
                  <a:tcPr marT="91440" marB="91440" anchor="ctr"/>
                </a:tc>
                <a:tc>
                  <a:txBody>
                    <a:bodyPr/>
                    <a:lstStyle/>
                    <a:p>
                      <a:pPr algn="ctr" fontAlgn="b"/>
                      <a:r>
                        <a:rPr lang="en-US" sz="1800" b="0" i="1" u="none" strike="noStrike" dirty="0" smtClean="0">
                          <a:solidFill>
                            <a:srgbClr val="000000"/>
                          </a:solidFill>
                          <a:effectLst/>
                          <a:latin typeface="+mn-lt"/>
                        </a:rPr>
                        <a:t>34%</a:t>
                      </a:r>
                      <a:endParaRPr lang="en-US" sz="1800" b="0" i="1"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0" i="1" u="none" strike="noStrike" dirty="0" smtClean="0">
                          <a:solidFill>
                            <a:srgbClr val="000000"/>
                          </a:solidFill>
                          <a:effectLst/>
                          <a:latin typeface="+mn-lt"/>
                        </a:rPr>
                        <a:t>39%</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32%</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29%</a:t>
                      </a:r>
                      <a:endParaRPr lang="en-US" sz="1800" b="0" i="1"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Total Oppose</a:t>
                      </a:r>
                      <a:endParaRPr lang="en-US" sz="1800" b="1" i="0" u="none" strike="noStrike" kern="1200" dirty="0">
                        <a:solidFill>
                          <a:schemeClr val="tx1"/>
                        </a:solidFill>
                        <a:effectLst/>
                        <a:latin typeface="+mn-lt"/>
                        <a:ea typeface="+mn-ea"/>
                        <a:cs typeface="+mn-cs"/>
                      </a:endParaRPr>
                    </a:p>
                  </a:txBody>
                  <a:tcPr marT="91440" marB="91440" anchor="ctr"/>
                </a:tc>
                <a:tc>
                  <a:txBody>
                    <a:bodyPr/>
                    <a:lstStyle/>
                    <a:p>
                      <a:pPr algn="ctr" fontAlgn="b"/>
                      <a:r>
                        <a:rPr lang="en-US" sz="1800" b="1" i="0" u="none" strike="noStrike" dirty="0" smtClean="0">
                          <a:solidFill>
                            <a:srgbClr val="000000"/>
                          </a:solidFill>
                          <a:effectLst/>
                          <a:latin typeface="+mn-lt"/>
                        </a:rPr>
                        <a:t>24%</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6%</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31%</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42%</a:t>
                      </a:r>
                      <a:endParaRPr lang="en-US" sz="1800" b="1" i="0"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DK/NA</a:t>
                      </a:r>
                      <a:endParaRPr lang="en-US" sz="1800" b="1" i="0" u="none" strike="noStrike" kern="1200" dirty="0">
                        <a:solidFill>
                          <a:schemeClr val="tx1"/>
                        </a:solidFill>
                        <a:effectLst/>
                        <a:latin typeface="+mn-lt"/>
                        <a:ea typeface="+mn-ea"/>
                        <a:cs typeface="+mn-cs"/>
                      </a:endParaRPr>
                    </a:p>
                  </a:txBody>
                  <a:tcPr marT="91440" marB="91440" anchor="ctr"/>
                </a:tc>
                <a:tc>
                  <a:txBody>
                    <a:bodyPr/>
                    <a:lstStyle/>
                    <a:p>
                      <a:pPr algn="ctr" fontAlgn="b"/>
                      <a:r>
                        <a:rPr lang="en-US" sz="1800" b="1" i="0" u="none" strike="noStrike" dirty="0" smtClean="0">
                          <a:solidFill>
                            <a:srgbClr val="000000"/>
                          </a:solidFill>
                          <a:effectLst/>
                          <a:latin typeface="+mn-lt"/>
                        </a:rPr>
                        <a:t>3%</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1%</a:t>
                      </a:r>
                      <a:endParaRPr lang="en-US" sz="1800" b="1" i="0" u="none" strike="noStrike" dirty="0">
                        <a:solidFill>
                          <a:srgbClr val="000000"/>
                        </a:solidFill>
                        <a:effectLst/>
                        <a:latin typeface="+mn-lt"/>
                      </a:endParaRPr>
                    </a:p>
                  </a:txBody>
                  <a:tcPr marT="7620" marB="9144" anchor="ctr"/>
                </a:tc>
                <a:tc>
                  <a:txBody>
                    <a:bodyPr/>
                    <a:lstStyle/>
                    <a:p>
                      <a:pPr algn="ctr" fontAlgn="b"/>
                      <a:r>
                        <a:rPr lang="en-US" sz="1800" b="1" i="0" u="none" strike="noStrike" dirty="0" smtClean="0">
                          <a:solidFill>
                            <a:srgbClr val="000000"/>
                          </a:solidFill>
                          <a:effectLst/>
                          <a:latin typeface="+mn-lt"/>
                        </a:rPr>
                        <a:t>3%</a:t>
                      </a:r>
                      <a:endParaRPr lang="en-US" sz="1800" b="1" i="0" u="none" strike="noStrike" dirty="0">
                        <a:solidFill>
                          <a:srgbClr val="000000"/>
                        </a:solidFill>
                        <a:effectLst/>
                        <a:latin typeface="+mn-lt"/>
                      </a:endParaRPr>
                    </a:p>
                  </a:txBody>
                  <a:tcPr marT="7620" marB="9144" anchor="ctr"/>
                </a:tc>
                <a:tc>
                  <a:txBody>
                    <a:bodyPr/>
                    <a:lstStyle/>
                    <a:p>
                      <a:pPr algn="ctr" fontAlgn="b"/>
                      <a:r>
                        <a:rPr lang="en-US" sz="1800" b="1" i="0" u="none" strike="noStrike" dirty="0" smtClean="0">
                          <a:solidFill>
                            <a:srgbClr val="000000"/>
                          </a:solidFill>
                          <a:effectLst/>
                          <a:latin typeface="+mn-lt"/>
                        </a:rPr>
                        <a:t>3%</a:t>
                      </a:r>
                      <a:endParaRPr lang="en-US" sz="1800" b="1" i="0" u="none" strike="noStrike" dirty="0">
                        <a:solidFill>
                          <a:srgbClr val="000000"/>
                        </a:solidFill>
                        <a:effectLst/>
                        <a:latin typeface="+mn-lt"/>
                      </a:endParaRPr>
                    </a:p>
                  </a:txBody>
                  <a:tcPr marT="7620" marB="9144" anchor="ctr"/>
                </a:tc>
              </a:tr>
            </a:tbl>
          </a:graphicData>
        </a:graphic>
      </p:graphicFrame>
    </p:spTree>
    <p:extLst>
      <p:ext uri="{BB962C8B-B14F-4D97-AF65-F5344CB8AC3E}">
        <p14:creationId xmlns:p14="http://schemas.microsoft.com/office/powerpoint/2010/main" val="26909690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455" y="218365"/>
            <a:ext cx="8022254" cy="1143000"/>
          </a:xfrm>
        </p:spPr>
        <p:txBody>
          <a:bodyPr/>
          <a:lstStyle/>
          <a:p>
            <a:r>
              <a:rPr lang="en-US" dirty="0" smtClean="0"/>
              <a:t>…as do at least two-thirds of voters in every part of the state.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70084495"/>
              </p:ext>
            </p:extLst>
          </p:nvPr>
        </p:nvGraphicFramePr>
        <p:xfrm>
          <a:off x="462707" y="2353215"/>
          <a:ext cx="8383837" cy="3882332"/>
        </p:xfrm>
        <a:graphic>
          <a:graphicData uri="http://schemas.openxmlformats.org/drawingml/2006/table">
            <a:tbl>
              <a:tblPr firstRow="1" bandRow="1">
                <a:tableStyleId>{5940675A-B579-460E-94D1-54222C63F5DA}</a:tableStyleId>
              </a:tblPr>
              <a:tblGrid>
                <a:gridCol w="3271742"/>
                <a:gridCol w="1022419"/>
                <a:gridCol w="1022419"/>
                <a:gridCol w="1022419"/>
                <a:gridCol w="1022419"/>
                <a:gridCol w="1022419"/>
              </a:tblGrid>
              <a:tr h="967547">
                <a:tc>
                  <a:txBody>
                    <a:bodyPr/>
                    <a:lstStyle/>
                    <a:p>
                      <a:pPr algn="ctr" fontAlgn="b"/>
                      <a:r>
                        <a:rPr lang="en-US" sz="2000" b="1" i="0" u="none" strike="noStrike" dirty="0" smtClean="0">
                          <a:solidFill>
                            <a:schemeClr val="accent3"/>
                          </a:solidFill>
                          <a:effectLst/>
                          <a:latin typeface="+mn-lt"/>
                        </a:rPr>
                        <a:t>Response</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All Voters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North-East</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North-West</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South</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Twin</a:t>
                      </a:r>
                      <a:r>
                        <a:rPr lang="en-US" sz="2000" b="1" i="0" u="none" strike="noStrike" baseline="0" dirty="0" smtClean="0">
                          <a:solidFill>
                            <a:schemeClr val="accent3"/>
                          </a:solidFill>
                          <a:effectLst/>
                          <a:latin typeface="+mn-lt"/>
                        </a:rPr>
                        <a:t> Cities</a:t>
                      </a:r>
                      <a:endParaRPr lang="en-US" sz="2000" b="1" i="0" u="none" strike="noStrike" dirty="0">
                        <a:solidFill>
                          <a:schemeClr val="accent3"/>
                        </a:solidFill>
                        <a:effectLst/>
                        <a:latin typeface="+mn-lt"/>
                      </a:endParaRPr>
                    </a:p>
                  </a:txBody>
                  <a:tcPr marT="7620" marB="9144" anchor="ctr">
                    <a:solidFill>
                      <a:schemeClr val="accent1"/>
                    </a:solid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Total Favor</a:t>
                      </a:r>
                      <a:endParaRPr lang="en-US" sz="1800" b="1" i="0" u="none" strike="noStrike" kern="1200" dirty="0">
                        <a:solidFill>
                          <a:schemeClr val="tx1"/>
                        </a:solidFill>
                        <a:effectLst/>
                        <a:latin typeface="+mn-lt"/>
                        <a:ea typeface="+mn-ea"/>
                        <a:cs typeface="+mn-cs"/>
                      </a:endParaRPr>
                    </a:p>
                  </a:txBody>
                  <a:tcPr marT="7506" marB="9144" anchor="ctr"/>
                </a:tc>
                <a:tc>
                  <a:txBody>
                    <a:bodyPr/>
                    <a:lstStyle/>
                    <a:p>
                      <a:pPr algn="ctr" fontAlgn="b"/>
                      <a:r>
                        <a:rPr lang="en-US" sz="1800" b="1" i="0" u="none" strike="noStrike" dirty="0" smtClean="0">
                          <a:solidFill>
                            <a:srgbClr val="000000"/>
                          </a:solidFill>
                          <a:effectLst/>
                          <a:latin typeface="+mn-lt"/>
                        </a:rPr>
                        <a:t>74%</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87%</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67%</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72%</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75%</a:t>
                      </a:r>
                      <a:endParaRPr lang="en-US" sz="1800" b="1" i="0"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0" i="1" u="none" strike="noStrike" kern="1200" dirty="0" smtClean="0">
                          <a:solidFill>
                            <a:schemeClr val="tx1"/>
                          </a:solidFill>
                          <a:effectLst/>
                          <a:latin typeface="+mn-lt"/>
                          <a:ea typeface="+mn-ea"/>
                          <a:cs typeface="+mn-cs"/>
                        </a:rPr>
                        <a:t>   Strongly Favor</a:t>
                      </a:r>
                      <a:endParaRPr lang="en-US" sz="1800" b="0" i="1" u="none" strike="noStrike" kern="1200" dirty="0">
                        <a:solidFill>
                          <a:schemeClr val="tx1"/>
                        </a:solidFill>
                        <a:effectLst/>
                        <a:latin typeface="+mn-lt"/>
                        <a:ea typeface="+mn-ea"/>
                        <a:cs typeface="+mn-cs"/>
                      </a:endParaRPr>
                    </a:p>
                  </a:txBody>
                  <a:tcPr marT="7506" marB="9144" anchor="ctr"/>
                </a:tc>
                <a:tc>
                  <a:txBody>
                    <a:bodyPr/>
                    <a:lstStyle/>
                    <a:p>
                      <a:pPr algn="ctr" fontAlgn="b"/>
                      <a:r>
                        <a:rPr lang="en-US" sz="1800" b="0" i="1" u="none" strike="noStrike" dirty="0" smtClean="0">
                          <a:solidFill>
                            <a:srgbClr val="000000"/>
                          </a:solidFill>
                          <a:effectLst/>
                          <a:latin typeface="+mn-lt"/>
                        </a:rPr>
                        <a:t>40%</a:t>
                      </a:r>
                      <a:endParaRPr lang="en-US" sz="1800" b="0" i="1"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0" i="1" u="none" strike="noStrike" dirty="0" smtClean="0">
                          <a:solidFill>
                            <a:srgbClr val="000000"/>
                          </a:solidFill>
                          <a:effectLst/>
                          <a:latin typeface="+mn-lt"/>
                        </a:rPr>
                        <a:t>55%</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30%</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47%</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37%</a:t>
                      </a:r>
                      <a:endParaRPr lang="en-US" sz="1800" b="0" i="1"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0" i="1" u="none" strike="noStrike" kern="1200" dirty="0" smtClean="0">
                          <a:solidFill>
                            <a:schemeClr val="tx1"/>
                          </a:solidFill>
                          <a:effectLst/>
                          <a:latin typeface="+mn-lt"/>
                          <a:ea typeface="+mn-ea"/>
                          <a:cs typeface="+mn-cs"/>
                        </a:rPr>
                        <a:t>   Somewhat Favor</a:t>
                      </a:r>
                      <a:endParaRPr lang="en-US" sz="1800" b="0" i="1" u="none" strike="noStrike" kern="1200" dirty="0">
                        <a:solidFill>
                          <a:schemeClr val="tx1"/>
                        </a:solidFill>
                        <a:effectLst/>
                        <a:latin typeface="+mn-lt"/>
                        <a:ea typeface="+mn-ea"/>
                        <a:cs typeface="+mn-cs"/>
                      </a:endParaRPr>
                    </a:p>
                  </a:txBody>
                  <a:tcPr marT="7506" marB="9144" anchor="ctr"/>
                </a:tc>
                <a:tc>
                  <a:txBody>
                    <a:bodyPr/>
                    <a:lstStyle/>
                    <a:p>
                      <a:pPr algn="ctr" fontAlgn="b"/>
                      <a:r>
                        <a:rPr lang="en-US" sz="1800" b="0" i="1" u="none" strike="noStrike" dirty="0" smtClean="0">
                          <a:solidFill>
                            <a:srgbClr val="000000"/>
                          </a:solidFill>
                          <a:effectLst/>
                          <a:latin typeface="+mn-lt"/>
                        </a:rPr>
                        <a:t>34%</a:t>
                      </a:r>
                      <a:endParaRPr lang="en-US" sz="1800" b="0" i="1"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0" i="1" u="none" strike="noStrike" dirty="0" smtClean="0">
                          <a:solidFill>
                            <a:srgbClr val="000000"/>
                          </a:solidFill>
                          <a:effectLst/>
                          <a:latin typeface="+mn-lt"/>
                        </a:rPr>
                        <a:t>32%</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37%</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25%</a:t>
                      </a:r>
                      <a:endParaRPr lang="en-US" sz="1800" b="0" i="1" u="none" strike="noStrike" dirty="0">
                        <a:solidFill>
                          <a:srgbClr val="000000"/>
                        </a:solidFill>
                        <a:effectLst/>
                        <a:latin typeface="+mn-lt"/>
                      </a:endParaRPr>
                    </a:p>
                  </a:txBody>
                  <a:tcPr marT="7620" marB="9144" anchor="ctr">
                    <a:noFill/>
                  </a:tcPr>
                </a:tc>
                <a:tc>
                  <a:txBody>
                    <a:bodyPr/>
                    <a:lstStyle/>
                    <a:p>
                      <a:pPr algn="ctr" fontAlgn="b"/>
                      <a:r>
                        <a:rPr lang="en-US" sz="1800" b="0" i="1" u="none" strike="noStrike" dirty="0" smtClean="0">
                          <a:solidFill>
                            <a:srgbClr val="000000"/>
                          </a:solidFill>
                          <a:effectLst/>
                          <a:latin typeface="+mn-lt"/>
                        </a:rPr>
                        <a:t>38%</a:t>
                      </a:r>
                      <a:endParaRPr lang="en-US" sz="1800" b="0" i="1"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Total Oppose</a:t>
                      </a:r>
                      <a:endParaRPr lang="en-US" sz="1800" b="1" i="0" u="none" strike="noStrike" kern="1200" dirty="0">
                        <a:solidFill>
                          <a:schemeClr val="tx1"/>
                        </a:solidFill>
                        <a:effectLst/>
                        <a:latin typeface="+mn-lt"/>
                        <a:ea typeface="+mn-ea"/>
                        <a:cs typeface="+mn-cs"/>
                      </a:endParaRPr>
                    </a:p>
                  </a:txBody>
                  <a:tcPr marT="7506" marB="9144" anchor="ctr"/>
                </a:tc>
                <a:tc>
                  <a:txBody>
                    <a:bodyPr/>
                    <a:lstStyle/>
                    <a:p>
                      <a:pPr algn="ctr" fontAlgn="b"/>
                      <a:r>
                        <a:rPr lang="en-US" sz="1800" b="1" i="0" u="none" strike="noStrike" dirty="0" smtClean="0">
                          <a:solidFill>
                            <a:srgbClr val="000000"/>
                          </a:solidFill>
                          <a:effectLst/>
                          <a:latin typeface="+mn-lt"/>
                        </a:rPr>
                        <a:t>24%</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13%</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27%</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25%</a:t>
                      </a:r>
                      <a:endParaRPr lang="en-US" sz="1800" b="1" i="0" u="none" strike="noStrike" dirty="0">
                        <a:solidFill>
                          <a:srgbClr val="000000"/>
                        </a:solidFill>
                        <a:effectLst/>
                        <a:latin typeface="+mn-lt"/>
                      </a:endParaRPr>
                    </a:p>
                  </a:txBody>
                  <a:tcPr marT="7620" marB="9144" anchor="ctr">
                    <a:noFill/>
                  </a:tcPr>
                </a:tc>
                <a:tc>
                  <a:txBody>
                    <a:bodyPr/>
                    <a:lstStyle/>
                    <a:p>
                      <a:pPr algn="ctr" fontAlgn="b"/>
                      <a:r>
                        <a:rPr lang="en-US" sz="1800" b="1" i="0" u="none" strike="noStrike" dirty="0" smtClean="0">
                          <a:solidFill>
                            <a:srgbClr val="000000"/>
                          </a:solidFill>
                          <a:effectLst/>
                          <a:latin typeface="+mn-lt"/>
                        </a:rPr>
                        <a:t>24%</a:t>
                      </a:r>
                      <a:endParaRPr lang="en-US" sz="1800" b="1" i="0" u="none" strike="noStrike" dirty="0">
                        <a:solidFill>
                          <a:srgbClr val="000000"/>
                        </a:solidFill>
                        <a:effectLst/>
                        <a:latin typeface="+mn-lt"/>
                      </a:endParaRPr>
                    </a:p>
                  </a:txBody>
                  <a:tcPr marT="7620" marB="9144" anchor="ctr">
                    <a:noFill/>
                  </a:tcPr>
                </a:tc>
              </a:tr>
              <a:tr h="582957">
                <a:tc>
                  <a:txBody>
                    <a:bodyPr/>
                    <a:lstStyle/>
                    <a:p>
                      <a:pPr marL="0" algn="l" defTabSz="914142" rtl="0" eaLnBrk="1" fontAlgn="b" latinLnBrk="0" hangingPunct="1">
                        <a:lnSpc>
                          <a:spcPts val="1700"/>
                        </a:lnSpc>
                      </a:pPr>
                      <a:r>
                        <a:rPr lang="en-US" sz="1800" b="1" i="0" u="none" strike="noStrike" kern="1200" dirty="0" smtClean="0">
                          <a:solidFill>
                            <a:schemeClr val="tx1"/>
                          </a:solidFill>
                          <a:effectLst/>
                          <a:latin typeface="+mn-lt"/>
                          <a:ea typeface="+mn-ea"/>
                          <a:cs typeface="+mn-cs"/>
                        </a:rPr>
                        <a:t>DK/NA</a:t>
                      </a:r>
                      <a:endParaRPr lang="en-US" sz="1800" b="1" i="0" u="none" strike="noStrike" kern="1200" dirty="0">
                        <a:solidFill>
                          <a:schemeClr val="tx1"/>
                        </a:solidFill>
                        <a:effectLst/>
                        <a:latin typeface="+mn-lt"/>
                        <a:ea typeface="+mn-ea"/>
                        <a:cs typeface="+mn-cs"/>
                      </a:endParaRPr>
                    </a:p>
                  </a:txBody>
                  <a:tcPr marT="7506" marB="9144" anchor="ctr"/>
                </a:tc>
                <a:tc>
                  <a:txBody>
                    <a:bodyPr/>
                    <a:lstStyle/>
                    <a:p>
                      <a:pPr algn="ctr" fontAlgn="b"/>
                      <a:r>
                        <a:rPr lang="en-US" sz="1800" b="1" i="0" u="none" strike="noStrike" dirty="0" smtClean="0">
                          <a:solidFill>
                            <a:srgbClr val="000000"/>
                          </a:solidFill>
                          <a:effectLst/>
                          <a:latin typeface="+mn-lt"/>
                        </a:rPr>
                        <a:t>3%</a:t>
                      </a:r>
                      <a:endParaRPr lang="en-US" sz="1800" b="1" i="0" u="none" strike="noStrike" dirty="0">
                        <a:solidFill>
                          <a:srgbClr val="000000"/>
                        </a:solidFill>
                        <a:effectLst/>
                        <a:latin typeface="+mn-lt"/>
                      </a:endParaRPr>
                    </a:p>
                  </a:txBody>
                  <a:tcPr marT="7620" marB="9144" anchor="ctr">
                    <a:solidFill>
                      <a:schemeClr val="bg1">
                        <a:lumMod val="85000"/>
                      </a:schemeClr>
                    </a:solidFill>
                  </a:tcPr>
                </a:tc>
                <a:tc>
                  <a:txBody>
                    <a:bodyPr/>
                    <a:lstStyle/>
                    <a:p>
                      <a:pPr algn="ctr" fontAlgn="b"/>
                      <a:r>
                        <a:rPr lang="en-US" sz="1800" b="1" i="0" u="none" strike="noStrike" dirty="0" smtClean="0">
                          <a:solidFill>
                            <a:srgbClr val="000000"/>
                          </a:solidFill>
                          <a:effectLst/>
                          <a:latin typeface="+mn-lt"/>
                        </a:rPr>
                        <a:t>0%</a:t>
                      </a:r>
                      <a:endParaRPr lang="en-US" sz="1800" b="1" i="0" u="none" strike="noStrike" dirty="0">
                        <a:solidFill>
                          <a:srgbClr val="000000"/>
                        </a:solidFill>
                        <a:effectLst/>
                        <a:latin typeface="+mn-lt"/>
                      </a:endParaRPr>
                    </a:p>
                  </a:txBody>
                  <a:tcPr marT="7620" marB="9144" anchor="ctr"/>
                </a:tc>
                <a:tc>
                  <a:txBody>
                    <a:bodyPr/>
                    <a:lstStyle/>
                    <a:p>
                      <a:pPr algn="ctr" fontAlgn="b"/>
                      <a:r>
                        <a:rPr lang="en-US" sz="1800" b="1" i="0" u="none" strike="noStrike" dirty="0" smtClean="0">
                          <a:solidFill>
                            <a:srgbClr val="000000"/>
                          </a:solidFill>
                          <a:effectLst/>
                          <a:latin typeface="+mn-lt"/>
                        </a:rPr>
                        <a:t>6%</a:t>
                      </a:r>
                      <a:endParaRPr lang="en-US" sz="1800" b="1" i="0" u="none" strike="noStrike" dirty="0">
                        <a:solidFill>
                          <a:srgbClr val="000000"/>
                        </a:solidFill>
                        <a:effectLst/>
                        <a:latin typeface="+mn-lt"/>
                      </a:endParaRPr>
                    </a:p>
                  </a:txBody>
                  <a:tcPr marT="7620" marB="9144" anchor="ctr"/>
                </a:tc>
                <a:tc>
                  <a:txBody>
                    <a:bodyPr/>
                    <a:lstStyle/>
                    <a:p>
                      <a:pPr algn="ctr" fontAlgn="b"/>
                      <a:r>
                        <a:rPr lang="en-US" sz="1800" b="1" i="0" u="none" strike="noStrike" dirty="0" smtClean="0">
                          <a:solidFill>
                            <a:srgbClr val="000000"/>
                          </a:solidFill>
                          <a:effectLst/>
                          <a:latin typeface="+mn-lt"/>
                        </a:rPr>
                        <a:t>3%</a:t>
                      </a:r>
                      <a:endParaRPr lang="en-US" sz="1800" b="1" i="0" u="none" strike="noStrike" dirty="0">
                        <a:solidFill>
                          <a:srgbClr val="000000"/>
                        </a:solidFill>
                        <a:effectLst/>
                        <a:latin typeface="+mn-lt"/>
                      </a:endParaRPr>
                    </a:p>
                  </a:txBody>
                  <a:tcPr marT="7620" marB="9144" anchor="ctr"/>
                </a:tc>
                <a:tc>
                  <a:txBody>
                    <a:bodyPr/>
                    <a:lstStyle/>
                    <a:p>
                      <a:pPr algn="ctr" fontAlgn="b"/>
                      <a:r>
                        <a:rPr lang="en-US" sz="1800" b="1" i="0" u="none" strike="noStrike" dirty="0" smtClean="0">
                          <a:solidFill>
                            <a:srgbClr val="000000"/>
                          </a:solidFill>
                          <a:effectLst/>
                          <a:latin typeface="+mn-lt"/>
                        </a:rPr>
                        <a:t>2%</a:t>
                      </a:r>
                      <a:endParaRPr lang="en-US" sz="1800" b="1" i="0" u="none" strike="noStrike" dirty="0">
                        <a:solidFill>
                          <a:srgbClr val="000000"/>
                        </a:solidFill>
                        <a:effectLst/>
                        <a:latin typeface="+mn-lt"/>
                      </a:endParaRPr>
                    </a:p>
                  </a:txBody>
                  <a:tcPr marT="7620" marB="9144" anchor="ctr"/>
                </a:tc>
              </a:tr>
            </a:tbl>
          </a:graphicData>
        </a:graphic>
      </p:graphicFrame>
      <p:sp>
        <p:nvSpPr>
          <p:cNvPr id="8" name="Text Placeholder 1"/>
          <p:cNvSpPr>
            <a:spLocks noGrp="1"/>
          </p:cNvSpPr>
          <p:nvPr>
            <p:ph type="body" sz="quarter" idx="10"/>
          </p:nvPr>
        </p:nvSpPr>
        <p:spPr/>
        <p:txBody>
          <a:bodyPr/>
          <a:lstStyle/>
          <a:p>
            <a:r>
              <a:rPr lang="en-US" dirty="0" smtClean="0"/>
              <a:t>Q19. Split Sample by Region</a:t>
            </a:r>
            <a:endParaRPr lang="en-US" dirty="0"/>
          </a:p>
        </p:txBody>
      </p:sp>
      <p:sp>
        <p:nvSpPr>
          <p:cNvPr id="9" name="TextBox 8"/>
          <p:cNvSpPr txBox="1"/>
          <p:nvPr/>
        </p:nvSpPr>
        <p:spPr>
          <a:xfrm>
            <a:off x="802341" y="1279105"/>
            <a:ext cx="7539315" cy="877163"/>
          </a:xfrm>
          <a:prstGeom prst="rect">
            <a:avLst/>
          </a:prstGeom>
          <a:noFill/>
        </p:spPr>
        <p:txBody>
          <a:bodyPr wrap="square" rtlCol="0">
            <a:spAutoFit/>
          </a:bodyPr>
          <a:lstStyle/>
          <a:p>
            <a:pPr algn="ctr"/>
            <a:r>
              <a:rPr lang="en-US" sz="1700" b="0" i="1" dirty="0"/>
              <a:t>S</a:t>
            </a:r>
            <a:r>
              <a:rPr lang="en-US" sz="1700" b="0" i="1" dirty="0" smtClean="0"/>
              <a:t>ome </a:t>
            </a:r>
            <a:r>
              <a:rPr lang="en-US" sz="1700" b="0" i="1" dirty="0"/>
              <a:t>people have proposed requiring that Minnesota get at </a:t>
            </a:r>
            <a:r>
              <a:rPr lang="en-US" sz="1700" b="0" i="1" dirty="0" smtClean="0"/>
              <a:t>least</a:t>
            </a:r>
            <a:br>
              <a:rPr lang="en-US" sz="1700" b="0" i="1" dirty="0" smtClean="0"/>
            </a:br>
            <a:r>
              <a:rPr lang="en-US" sz="1700" b="0" i="1" dirty="0" smtClean="0"/>
              <a:t> </a:t>
            </a:r>
            <a:r>
              <a:rPr lang="en-US" sz="1700" b="0" i="1" dirty="0"/>
              <a:t>10 percent of its electricity needs from solar power by the year 2030.  </a:t>
            </a:r>
            <a:r>
              <a:rPr lang="en-US" sz="1700" b="0" i="1" dirty="0" smtClean="0"/>
              <a:t/>
            </a:r>
            <a:br>
              <a:rPr lang="en-US" sz="1700" b="0" i="1" dirty="0" smtClean="0"/>
            </a:br>
            <a:r>
              <a:rPr lang="en-US" sz="1700" b="0" i="1" dirty="0" smtClean="0"/>
              <a:t> </a:t>
            </a:r>
            <a:r>
              <a:rPr lang="en-US" sz="1700" b="0" i="1" dirty="0"/>
              <a:t>Does this sound like something you would favor or oppose?</a:t>
            </a:r>
          </a:p>
        </p:txBody>
      </p:sp>
    </p:spTree>
    <p:extLst>
      <p:ext uri="{BB962C8B-B14F-4D97-AF65-F5344CB8AC3E}">
        <p14:creationId xmlns:p14="http://schemas.microsoft.com/office/powerpoint/2010/main" val="33582768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2"/>
          <p:cNvSpPr txBox="1">
            <a:spLocks noChangeArrowheads="1"/>
          </p:cNvSpPr>
          <p:nvPr/>
        </p:nvSpPr>
        <p:spPr bwMode="auto">
          <a:xfrm>
            <a:off x="638969" y="206375"/>
            <a:ext cx="7866063"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r>
              <a:rPr lang="en-US" sz="2600" dirty="0">
                <a:solidFill>
                  <a:srgbClr val="000000"/>
                </a:solidFill>
                <a:latin typeface="Tahoma" pitchFamily="34" charset="0"/>
                <a:cs typeface="Times New Roman" pitchFamily="18" charset="0"/>
              </a:rPr>
              <a:t>Most voters would be willing to pay </a:t>
            </a:r>
            <a:br>
              <a:rPr lang="en-US" sz="2600" dirty="0">
                <a:solidFill>
                  <a:srgbClr val="000000"/>
                </a:solidFill>
                <a:latin typeface="Tahoma" pitchFamily="34" charset="0"/>
                <a:cs typeface="Times New Roman" pitchFamily="18" charset="0"/>
              </a:rPr>
            </a:br>
            <a:r>
              <a:rPr lang="en-US" sz="2600" dirty="0">
                <a:solidFill>
                  <a:srgbClr val="000000"/>
                </a:solidFill>
                <a:latin typeface="Tahoma" pitchFamily="34" charset="0"/>
                <a:cs typeface="Times New Roman" pitchFamily="18" charset="0"/>
              </a:rPr>
              <a:t>a little extra on their energy bills to </a:t>
            </a:r>
            <a:br>
              <a:rPr lang="en-US" sz="2600" dirty="0">
                <a:solidFill>
                  <a:srgbClr val="000000"/>
                </a:solidFill>
                <a:latin typeface="Tahoma" pitchFamily="34" charset="0"/>
                <a:cs typeface="Times New Roman" pitchFamily="18" charset="0"/>
              </a:rPr>
            </a:br>
            <a:r>
              <a:rPr lang="en-US" sz="2600" dirty="0">
                <a:solidFill>
                  <a:srgbClr val="000000"/>
                </a:solidFill>
                <a:latin typeface="Tahoma" pitchFamily="34" charset="0"/>
                <a:cs typeface="Times New Roman" pitchFamily="18" charset="0"/>
              </a:rPr>
              <a:t>promote clean energy and energy efficiency. </a:t>
            </a:r>
          </a:p>
        </p:txBody>
      </p:sp>
      <p:graphicFrame>
        <p:nvGraphicFramePr>
          <p:cNvPr id="53251" name="Object 2"/>
          <p:cNvGraphicFramePr>
            <a:graphicFrameLocks noChangeAspect="1"/>
          </p:cNvGraphicFramePr>
          <p:nvPr/>
        </p:nvGraphicFramePr>
        <p:xfrm>
          <a:off x="365125" y="2316163"/>
          <a:ext cx="7327900" cy="4032250"/>
        </p:xfrm>
        <a:graphic>
          <a:graphicData uri="http://schemas.openxmlformats.org/presentationml/2006/ole">
            <mc:AlternateContent xmlns:mc="http://schemas.openxmlformats.org/markup-compatibility/2006">
              <mc:Choice xmlns:v="urn:schemas-microsoft-com:vml" Requires="v">
                <p:oleObj spid="_x0000_s1027" r:id="rId5" imgW="7328027" imgH="4029805" progId="Excel.Sheet.8">
                  <p:embed/>
                </p:oleObj>
              </mc:Choice>
              <mc:Fallback>
                <p:oleObj r:id="rId5" imgW="7328027" imgH="402980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125" y="2316163"/>
                        <a:ext cx="7327900" cy="4032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52" name="Rectangle 5"/>
          <p:cNvSpPr>
            <a:spLocks noChangeArrowheads="1"/>
          </p:cNvSpPr>
          <p:nvPr/>
        </p:nvSpPr>
        <p:spPr bwMode="auto">
          <a:xfrm>
            <a:off x="569913" y="1522413"/>
            <a:ext cx="800417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1700" b="0" i="1" dirty="0">
                <a:solidFill>
                  <a:srgbClr val="000000"/>
                </a:solidFill>
                <a:cs typeface="Arial" charset="0"/>
              </a:rPr>
              <a:t>Which of the following is the MOST you would be willing to pay per month on </a:t>
            </a:r>
            <a:r>
              <a:rPr lang="en-US" sz="1700" b="0" i="1" dirty="0" smtClean="0">
                <a:solidFill>
                  <a:srgbClr val="000000"/>
                </a:solidFill>
                <a:cs typeface="Arial" charset="0"/>
              </a:rPr>
              <a:t/>
            </a:r>
            <a:br>
              <a:rPr lang="en-US" sz="1700" b="0" i="1" dirty="0" smtClean="0">
                <a:solidFill>
                  <a:srgbClr val="000000"/>
                </a:solidFill>
                <a:cs typeface="Arial" charset="0"/>
              </a:rPr>
            </a:br>
            <a:r>
              <a:rPr lang="en-US" sz="1700" b="0" i="1" dirty="0" smtClean="0">
                <a:solidFill>
                  <a:srgbClr val="000000"/>
                </a:solidFill>
                <a:cs typeface="Arial" charset="0"/>
              </a:rPr>
              <a:t>your </a:t>
            </a:r>
            <a:r>
              <a:rPr lang="en-US" sz="1700" b="0" i="1" dirty="0">
                <a:solidFill>
                  <a:srgbClr val="000000"/>
                </a:solidFill>
                <a:cs typeface="Arial" charset="0"/>
              </a:rPr>
              <a:t>electric bill in order promote clean energy and energy efficiency? </a:t>
            </a:r>
          </a:p>
        </p:txBody>
      </p:sp>
      <p:sp>
        <p:nvSpPr>
          <p:cNvPr id="53253" name="Text Box 75"/>
          <p:cNvSpPr txBox="1">
            <a:spLocks noChangeArrowheads="1"/>
          </p:cNvSpPr>
          <p:nvPr/>
        </p:nvSpPr>
        <p:spPr bwMode="auto">
          <a:xfrm>
            <a:off x="3179763" y="6523038"/>
            <a:ext cx="5964237"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3000">
                <a:solidFill>
                  <a:schemeClr val="tx1"/>
                </a:solidFill>
                <a:latin typeface="Times New Roman" pitchFamily="18" charset="0"/>
                <a:cs typeface="Arial" charset="0"/>
              </a:defRPr>
            </a:lvl1pPr>
            <a:lvl2pPr marL="742950" indent="-285750" defTabSz="820738" eaLnBrk="0" hangingPunct="0">
              <a:defRPr sz="3000">
                <a:solidFill>
                  <a:schemeClr val="tx1"/>
                </a:solidFill>
                <a:latin typeface="Times New Roman" pitchFamily="18" charset="0"/>
                <a:cs typeface="Arial" charset="0"/>
              </a:defRPr>
            </a:lvl2pPr>
            <a:lvl3pPr marL="1143000" indent="-228600" defTabSz="820738" eaLnBrk="0" hangingPunct="0">
              <a:defRPr sz="3000">
                <a:solidFill>
                  <a:schemeClr val="tx1"/>
                </a:solidFill>
                <a:latin typeface="Times New Roman" pitchFamily="18" charset="0"/>
                <a:cs typeface="Arial" charset="0"/>
              </a:defRPr>
            </a:lvl3pPr>
            <a:lvl4pPr marL="1600200" indent="-228600" defTabSz="820738" eaLnBrk="0" hangingPunct="0">
              <a:defRPr sz="3000">
                <a:solidFill>
                  <a:schemeClr val="tx1"/>
                </a:solidFill>
                <a:latin typeface="Times New Roman" pitchFamily="18" charset="0"/>
                <a:cs typeface="Arial" charset="0"/>
              </a:defRPr>
            </a:lvl4pPr>
            <a:lvl5pPr marL="2057400" indent="-228600" defTabSz="820738" eaLnBrk="0" hangingPunct="0">
              <a:defRPr sz="3000">
                <a:solidFill>
                  <a:schemeClr val="tx1"/>
                </a:solidFill>
                <a:latin typeface="Times New Roman" pitchFamily="18" charset="0"/>
                <a:cs typeface="Arial" charset="0"/>
              </a:defRPr>
            </a:lvl5pPr>
            <a:lvl6pPr marL="2514600" indent="-228600" defTabSz="820738"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820738"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820738"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820738" eaLnBrk="0" fontAlgn="base" hangingPunct="0">
              <a:spcBef>
                <a:spcPct val="0"/>
              </a:spcBef>
              <a:spcAft>
                <a:spcPct val="0"/>
              </a:spcAft>
              <a:defRPr sz="3000">
                <a:solidFill>
                  <a:schemeClr val="tx1"/>
                </a:solidFill>
                <a:latin typeface="Times New Roman" pitchFamily="18" charset="0"/>
                <a:cs typeface="Arial" charset="0"/>
              </a:defRPr>
            </a:lvl9pPr>
          </a:lstStyle>
          <a:p>
            <a:pPr eaLnBrk="1" hangingPunct="1">
              <a:spcBef>
                <a:spcPct val="50000"/>
              </a:spcBef>
            </a:pPr>
            <a:r>
              <a:rPr lang="en-US" sz="800" b="0">
                <a:solidFill>
                  <a:srgbClr val="FFFFFF"/>
                </a:solidFill>
                <a:latin typeface="Arial" charset="0"/>
              </a:rPr>
              <a:t>Q15.</a:t>
            </a:r>
          </a:p>
        </p:txBody>
      </p:sp>
      <p:sp>
        <p:nvSpPr>
          <p:cNvPr id="617488" name="AutoShape 16"/>
          <p:cNvSpPr>
            <a:spLocks/>
          </p:cNvSpPr>
          <p:nvPr/>
        </p:nvSpPr>
        <p:spPr bwMode="auto">
          <a:xfrm>
            <a:off x="7208838" y="2316163"/>
            <a:ext cx="312737" cy="1125537"/>
          </a:xfrm>
          <a:prstGeom prst="rightBrace">
            <a:avLst>
              <a:gd name="adj1" fmla="val 29992"/>
              <a:gd name="adj2" fmla="val 50000"/>
            </a:avLst>
          </a:prstGeom>
          <a:noFill/>
          <a:ln w="19050">
            <a:solidFill>
              <a:schemeClr val="accent1"/>
            </a:solidFill>
            <a:round/>
            <a:headEnd/>
            <a:tailEnd/>
          </a:ln>
          <a:effectLst/>
          <a:extLst/>
        </p:spPr>
        <p:txBody>
          <a:bodyPr wrap="none" anchor="ctr"/>
          <a:lstStyle/>
          <a:p>
            <a:pPr algn="ctr">
              <a:defRPr/>
            </a:pPr>
            <a:endParaRPr lang="en-US" sz="3000" b="0">
              <a:solidFill>
                <a:srgbClr val="000000"/>
              </a:solidFill>
              <a:effectLst>
                <a:outerShdw blurRad="38100" dist="38100" dir="2700000" algn="tl">
                  <a:srgbClr val="000000">
                    <a:alpha val="43137"/>
                  </a:srgbClr>
                </a:outerShdw>
              </a:effectLst>
              <a:latin typeface="Times New Roman" pitchFamily="18" charset="0"/>
              <a:cs typeface="Arial" charset="0"/>
            </a:endParaRPr>
          </a:p>
        </p:txBody>
      </p:sp>
      <p:sp>
        <p:nvSpPr>
          <p:cNvPr id="53255" name="Text Box 17"/>
          <p:cNvSpPr txBox="1">
            <a:spLocks noChangeArrowheads="1"/>
          </p:cNvSpPr>
          <p:nvPr/>
        </p:nvSpPr>
        <p:spPr bwMode="auto">
          <a:xfrm>
            <a:off x="7408863" y="2316163"/>
            <a:ext cx="1649412"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ct val="50000"/>
              </a:spcBef>
            </a:pPr>
            <a:r>
              <a:rPr lang="en-US" sz="2200">
                <a:solidFill>
                  <a:srgbClr val="027202"/>
                </a:solidFill>
                <a:latin typeface="Arial" charset="0"/>
              </a:rPr>
              <a:t>Total </a:t>
            </a:r>
            <a:br>
              <a:rPr lang="en-US" sz="2200">
                <a:solidFill>
                  <a:srgbClr val="027202"/>
                </a:solidFill>
                <a:latin typeface="Arial" charset="0"/>
              </a:rPr>
            </a:br>
            <a:r>
              <a:rPr lang="en-US" sz="2200">
                <a:solidFill>
                  <a:srgbClr val="027202"/>
                </a:solidFill>
                <a:latin typeface="Arial" charset="0"/>
              </a:rPr>
              <a:t>$6 and Up</a:t>
            </a:r>
            <a:br>
              <a:rPr lang="en-US" sz="2200">
                <a:solidFill>
                  <a:srgbClr val="027202"/>
                </a:solidFill>
                <a:latin typeface="Arial" charset="0"/>
              </a:rPr>
            </a:br>
            <a:r>
              <a:rPr lang="en-US" sz="2200">
                <a:solidFill>
                  <a:srgbClr val="027202"/>
                </a:solidFill>
                <a:latin typeface="Arial" charset="0"/>
              </a:rPr>
              <a:t>56%</a:t>
            </a:r>
          </a:p>
        </p:txBody>
      </p:sp>
      <p:pic>
        <p:nvPicPr>
          <p:cNvPr id="5325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80175" y="3684588"/>
            <a:ext cx="1684338" cy="212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1249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333375" y="1414463"/>
            <a:ext cx="84772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ct val="50000"/>
              </a:spcBef>
            </a:pPr>
            <a:r>
              <a:rPr lang="en-US" sz="2800" b="0" i="1">
                <a:solidFill>
                  <a:srgbClr val="000000"/>
                </a:solidFill>
                <a:latin typeface="Arial" charset="0"/>
              </a:rPr>
              <a:t>Willingness to Pay by Party Identification</a:t>
            </a:r>
          </a:p>
        </p:txBody>
      </p:sp>
      <p:graphicFrame>
        <p:nvGraphicFramePr>
          <p:cNvPr id="55299" name="Object 15"/>
          <p:cNvGraphicFramePr>
            <a:graphicFrameLocks noChangeAspect="1"/>
          </p:cNvGraphicFramePr>
          <p:nvPr/>
        </p:nvGraphicFramePr>
        <p:xfrm>
          <a:off x="84138" y="1905000"/>
          <a:ext cx="8975725" cy="4089400"/>
        </p:xfrm>
        <a:graphic>
          <a:graphicData uri="http://schemas.openxmlformats.org/presentationml/2006/ole">
            <mc:AlternateContent xmlns:mc="http://schemas.openxmlformats.org/markup-compatibility/2006">
              <mc:Choice xmlns:v="urn:schemas-microsoft-com:vml" Requires="v">
                <p:oleObj spid="_x0000_s2051" name="Chart" r:id="rId4" imgW="8924925" imgH="4067175" progId="MSGraph.Chart.8">
                  <p:embed followColorScheme="full"/>
                </p:oleObj>
              </mc:Choice>
              <mc:Fallback>
                <p:oleObj name="Chart" r:id="rId4" imgW="8924925" imgH="4067175" progId="MSGraph.Chart.8">
                  <p:embed followColorScheme="full"/>
                  <p:pic>
                    <p:nvPicPr>
                      <p:cNvPr id="0" name=""/>
                      <p:cNvPicPr>
                        <a:picLocks noChangeAspect="1" noChangeArrowheads="1"/>
                      </p:cNvPicPr>
                      <p:nvPr/>
                    </p:nvPicPr>
                    <p:blipFill>
                      <a:blip r:embed="rId5"/>
                      <a:srcRect/>
                      <a:stretch>
                        <a:fillRect/>
                      </a:stretch>
                    </p:blipFill>
                    <p:spPr bwMode="auto">
                      <a:xfrm>
                        <a:off x="84138" y="1905000"/>
                        <a:ext cx="8975725" cy="408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00" name="Text Box 4"/>
          <p:cNvSpPr txBox="1">
            <a:spLocks noChangeArrowheads="1"/>
          </p:cNvSpPr>
          <p:nvPr/>
        </p:nvSpPr>
        <p:spPr bwMode="auto">
          <a:xfrm>
            <a:off x="0" y="5776913"/>
            <a:ext cx="9001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eaLnBrk="1" hangingPunct="1">
              <a:spcBef>
                <a:spcPct val="50000"/>
              </a:spcBef>
            </a:pPr>
            <a:r>
              <a:rPr lang="en-US" sz="1200" b="0" i="1">
                <a:solidFill>
                  <a:srgbClr val="971F36"/>
                </a:solidFill>
                <a:latin typeface="Arial" charset="0"/>
              </a:rPr>
              <a:t>(% of Sample)</a:t>
            </a:r>
          </a:p>
        </p:txBody>
      </p:sp>
      <p:sp>
        <p:nvSpPr>
          <p:cNvPr id="55301" name="Text Box 5"/>
          <p:cNvSpPr txBox="1">
            <a:spLocks noChangeArrowheads="1"/>
          </p:cNvSpPr>
          <p:nvPr/>
        </p:nvSpPr>
        <p:spPr bwMode="auto">
          <a:xfrm>
            <a:off x="7110413" y="5957888"/>
            <a:ext cx="900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ct val="50000"/>
              </a:spcBef>
            </a:pPr>
            <a:r>
              <a:rPr lang="en-US" sz="1200" b="0" i="1">
                <a:solidFill>
                  <a:srgbClr val="971F36"/>
                </a:solidFill>
                <a:latin typeface="Arial" charset="0"/>
              </a:rPr>
              <a:t>(24%)</a:t>
            </a:r>
          </a:p>
        </p:txBody>
      </p:sp>
      <p:sp>
        <p:nvSpPr>
          <p:cNvPr id="55302" name="Text Box 6"/>
          <p:cNvSpPr txBox="1">
            <a:spLocks noChangeArrowheads="1"/>
          </p:cNvSpPr>
          <p:nvPr/>
        </p:nvSpPr>
        <p:spPr bwMode="auto">
          <a:xfrm>
            <a:off x="1425575" y="5957888"/>
            <a:ext cx="9001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ct val="50000"/>
              </a:spcBef>
            </a:pPr>
            <a:r>
              <a:rPr lang="en-US" sz="1200" b="0" i="1">
                <a:solidFill>
                  <a:srgbClr val="971F36"/>
                </a:solidFill>
                <a:latin typeface="Arial" charset="0"/>
              </a:rPr>
              <a:t>(33%)</a:t>
            </a:r>
          </a:p>
        </p:txBody>
      </p:sp>
      <p:sp>
        <p:nvSpPr>
          <p:cNvPr id="55303" name="Text Box 10"/>
          <p:cNvSpPr txBox="1">
            <a:spLocks noChangeArrowheads="1"/>
          </p:cNvSpPr>
          <p:nvPr/>
        </p:nvSpPr>
        <p:spPr bwMode="auto">
          <a:xfrm>
            <a:off x="4186238" y="5957888"/>
            <a:ext cx="900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spcBef>
                <a:spcPct val="50000"/>
              </a:spcBef>
            </a:pPr>
            <a:r>
              <a:rPr lang="en-US" sz="1200" b="0" i="1">
                <a:solidFill>
                  <a:srgbClr val="971F36"/>
                </a:solidFill>
                <a:latin typeface="Arial" charset="0"/>
              </a:rPr>
              <a:t>(42%)</a:t>
            </a:r>
          </a:p>
        </p:txBody>
      </p:sp>
      <p:sp>
        <p:nvSpPr>
          <p:cNvPr id="55304" name="Text Box 3"/>
          <p:cNvSpPr txBox="1">
            <a:spLocks noChangeArrowheads="1"/>
          </p:cNvSpPr>
          <p:nvPr/>
        </p:nvSpPr>
        <p:spPr bwMode="auto">
          <a:xfrm>
            <a:off x="854869" y="341313"/>
            <a:ext cx="7434263"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r>
              <a:rPr lang="en-US" sz="2600" dirty="0">
                <a:solidFill>
                  <a:srgbClr val="000000"/>
                </a:solidFill>
                <a:latin typeface="Tahoma" pitchFamily="34" charset="0"/>
                <a:cs typeface="Times New Roman" pitchFamily="18" charset="0"/>
              </a:rPr>
              <a:t>Voters of all parties are willing to pay more for clean energy and energy efficiency.</a:t>
            </a:r>
          </a:p>
        </p:txBody>
      </p:sp>
      <p:sp>
        <p:nvSpPr>
          <p:cNvPr id="55305" name="Text Box 4"/>
          <p:cNvSpPr txBox="1">
            <a:spLocks noChangeArrowheads="1"/>
          </p:cNvSpPr>
          <p:nvPr/>
        </p:nvSpPr>
        <p:spPr bwMode="auto">
          <a:xfrm>
            <a:off x="3127375" y="6456363"/>
            <a:ext cx="59499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3000">
                <a:solidFill>
                  <a:schemeClr val="tx1"/>
                </a:solidFill>
                <a:latin typeface="Times New Roman" pitchFamily="18" charset="0"/>
                <a:cs typeface="Arial" charset="0"/>
              </a:defRPr>
            </a:lvl1pPr>
            <a:lvl2pPr marL="742950" indent="-285750" defTabSz="820738" eaLnBrk="0" hangingPunct="0">
              <a:defRPr sz="3000">
                <a:solidFill>
                  <a:schemeClr val="tx1"/>
                </a:solidFill>
                <a:latin typeface="Times New Roman" pitchFamily="18" charset="0"/>
                <a:cs typeface="Arial" charset="0"/>
              </a:defRPr>
            </a:lvl2pPr>
            <a:lvl3pPr marL="1143000" indent="-228600" defTabSz="820738" eaLnBrk="0" hangingPunct="0">
              <a:defRPr sz="3000">
                <a:solidFill>
                  <a:schemeClr val="tx1"/>
                </a:solidFill>
                <a:latin typeface="Times New Roman" pitchFamily="18" charset="0"/>
                <a:cs typeface="Arial" charset="0"/>
              </a:defRPr>
            </a:lvl3pPr>
            <a:lvl4pPr marL="1600200" indent="-228600" defTabSz="820738" eaLnBrk="0" hangingPunct="0">
              <a:defRPr sz="3000">
                <a:solidFill>
                  <a:schemeClr val="tx1"/>
                </a:solidFill>
                <a:latin typeface="Times New Roman" pitchFamily="18" charset="0"/>
                <a:cs typeface="Arial" charset="0"/>
              </a:defRPr>
            </a:lvl4pPr>
            <a:lvl5pPr marL="2057400" indent="-228600" defTabSz="820738" eaLnBrk="0" hangingPunct="0">
              <a:defRPr sz="3000">
                <a:solidFill>
                  <a:schemeClr val="tx1"/>
                </a:solidFill>
                <a:latin typeface="Times New Roman" pitchFamily="18" charset="0"/>
                <a:cs typeface="Arial" charset="0"/>
              </a:defRPr>
            </a:lvl5pPr>
            <a:lvl6pPr marL="2514600" indent="-228600" defTabSz="820738"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820738"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820738"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820738" eaLnBrk="0" fontAlgn="base" hangingPunct="0">
              <a:spcBef>
                <a:spcPct val="0"/>
              </a:spcBef>
              <a:spcAft>
                <a:spcPct val="0"/>
              </a:spcAft>
              <a:defRPr sz="3000">
                <a:solidFill>
                  <a:schemeClr val="tx1"/>
                </a:solidFill>
                <a:latin typeface="Times New Roman" pitchFamily="18" charset="0"/>
                <a:cs typeface="Arial" charset="0"/>
              </a:defRPr>
            </a:lvl9pPr>
          </a:lstStyle>
          <a:p>
            <a:pPr eaLnBrk="1" hangingPunct="1">
              <a:spcBef>
                <a:spcPct val="50000"/>
              </a:spcBef>
            </a:pPr>
            <a:r>
              <a:rPr lang="en-US" sz="800" b="0">
                <a:solidFill>
                  <a:srgbClr val="FFFFFF"/>
                </a:solidFill>
                <a:latin typeface="Arial" charset="0"/>
              </a:rPr>
              <a:t> Q15.  Which of the following is the MOST you would be willing to pay per month on your electric bill in order promote clean energy and energy efficiency?</a:t>
            </a:r>
          </a:p>
        </p:txBody>
      </p:sp>
    </p:spTree>
    <p:extLst>
      <p:ext uri="{BB962C8B-B14F-4D97-AF65-F5344CB8AC3E}">
        <p14:creationId xmlns:p14="http://schemas.microsoft.com/office/powerpoint/2010/main" val="1657587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758577626"/>
              </p:ext>
            </p:extLst>
          </p:nvPr>
        </p:nvGraphicFramePr>
        <p:xfrm>
          <a:off x="1594283" y="1963271"/>
          <a:ext cx="7489263" cy="439270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lstStyle/>
          <a:p>
            <a:r>
              <a:rPr lang="en-US" dirty="0" smtClean="0"/>
              <a:t>Clarifying the monthly cost impact of the requirement has no impact on support.</a:t>
            </a:r>
            <a:endParaRPr lang="en-US" dirty="0"/>
          </a:p>
        </p:txBody>
      </p:sp>
      <p:sp>
        <p:nvSpPr>
          <p:cNvPr id="2" name="Text Placeholder 1"/>
          <p:cNvSpPr>
            <a:spLocks noGrp="1"/>
          </p:cNvSpPr>
          <p:nvPr>
            <p:ph type="body" sz="quarter" idx="10"/>
          </p:nvPr>
        </p:nvSpPr>
        <p:spPr/>
        <p:txBody>
          <a:bodyPr/>
          <a:lstStyle/>
          <a:p>
            <a:r>
              <a:rPr lang="en-US" dirty="0" smtClean="0"/>
              <a:t>Q19/Q20 &amp; Q21/Q22. Split Sample</a:t>
            </a:r>
            <a:endParaRPr lang="en-US" dirty="0"/>
          </a:p>
        </p:txBody>
      </p:sp>
      <p:sp>
        <p:nvSpPr>
          <p:cNvPr id="7" name="TextBox 6"/>
          <p:cNvSpPr txBox="1"/>
          <p:nvPr/>
        </p:nvSpPr>
        <p:spPr>
          <a:xfrm>
            <a:off x="802343" y="1476053"/>
            <a:ext cx="7539315" cy="353943"/>
          </a:xfrm>
          <a:prstGeom prst="rect">
            <a:avLst/>
          </a:prstGeom>
          <a:noFill/>
        </p:spPr>
        <p:txBody>
          <a:bodyPr wrap="square" rtlCol="0">
            <a:spAutoFit/>
          </a:bodyPr>
          <a:lstStyle/>
          <a:p>
            <a:pPr algn="ctr"/>
            <a:r>
              <a:rPr lang="en-US" sz="1700" b="0" i="1" dirty="0" smtClean="0">
                <a:solidFill>
                  <a:srgbClr val="000000"/>
                </a:solidFill>
              </a:rPr>
              <a:t>Does </a:t>
            </a:r>
            <a:r>
              <a:rPr lang="en-US" sz="1700" b="0" i="1" dirty="0">
                <a:solidFill>
                  <a:srgbClr val="000000"/>
                </a:solidFill>
              </a:rPr>
              <a:t>this sound like something you would favor or oppose?</a:t>
            </a:r>
          </a:p>
        </p:txBody>
      </p:sp>
      <p:sp>
        <p:nvSpPr>
          <p:cNvPr id="11" name="AutoShape 52"/>
          <p:cNvSpPr>
            <a:spLocks/>
          </p:cNvSpPr>
          <p:nvPr/>
        </p:nvSpPr>
        <p:spPr bwMode="auto">
          <a:xfrm rot="16200000">
            <a:off x="5233311" y="2707610"/>
            <a:ext cx="225425" cy="4061029"/>
          </a:xfrm>
          <a:prstGeom prst="rightBrace">
            <a:avLst>
              <a:gd name="adj1" fmla="val 69366"/>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eaVert" wrap="none" lIns="91414" tIns="45706" rIns="91414" bIns="45706" anchor="ctr"/>
          <a:lstStyle/>
          <a:p>
            <a:endParaRPr lang="en-US">
              <a:solidFill>
                <a:srgbClr val="000000"/>
              </a:solidFill>
            </a:endParaRPr>
          </a:p>
        </p:txBody>
      </p:sp>
      <p:sp>
        <p:nvSpPr>
          <p:cNvPr id="13" name="AutoShape 52"/>
          <p:cNvSpPr>
            <a:spLocks/>
          </p:cNvSpPr>
          <p:nvPr/>
        </p:nvSpPr>
        <p:spPr bwMode="auto">
          <a:xfrm rot="16200000">
            <a:off x="5224012" y="946711"/>
            <a:ext cx="244023" cy="4061029"/>
          </a:xfrm>
          <a:prstGeom prst="rightBrace">
            <a:avLst>
              <a:gd name="adj1" fmla="val 69366"/>
              <a:gd name="adj2" fmla="val 50000"/>
            </a:avLst>
          </a:prstGeom>
          <a:noFill/>
          <a:ln w="190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vert="eaVert" wrap="none" lIns="91414" tIns="45706" rIns="91414" bIns="45706" anchor="ctr"/>
          <a:lstStyle/>
          <a:p>
            <a:endParaRPr lang="en-US">
              <a:solidFill>
                <a:srgbClr val="000000"/>
              </a:solidFill>
            </a:endParaRPr>
          </a:p>
        </p:txBody>
      </p:sp>
      <p:sp>
        <p:nvSpPr>
          <p:cNvPr id="15" name="Text Box 8"/>
          <p:cNvSpPr txBox="1">
            <a:spLocks noChangeArrowheads="1"/>
          </p:cNvSpPr>
          <p:nvPr/>
        </p:nvSpPr>
        <p:spPr bwMode="auto">
          <a:xfrm>
            <a:off x="4800618" y="2548105"/>
            <a:ext cx="1023392"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spcBef>
                <a:spcPct val="50000"/>
              </a:spcBef>
            </a:pPr>
            <a:r>
              <a:rPr lang="en-US" sz="2000" dirty="0" smtClean="0">
                <a:solidFill>
                  <a:srgbClr val="1986B7"/>
                </a:solidFill>
              </a:rPr>
              <a:t>74%</a:t>
            </a:r>
            <a:endParaRPr lang="en-US" sz="2000" dirty="0">
              <a:solidFill>
                <a:srgbClr val="1986B7"/>
              </a:solidFill>
            </a:endParaRPr>
          </a:p>
        </p:txBody>
      </p:sp>
      <p:sp>
        <p:nvSpPr>
          <p:cNvPr id="18" name="AutoShape 52"/>
          <p:cNvSpPr>
            <a:spLocks/>
          </p:cNvSpPr>
          <p:nvPr/>
        </p:nvSpPr>
        <p:spPr bwMode="auto">
          <a:xfrm rot="16200000">
            <a:off x="8089490" y="4092727"/>
            <a:ext cx="186302" cy="1328215"/>
          </a:xfrm>
          <a:prstGeom prst="rightBrace">
            <a:avLst>
              <a:gd name="adj1" fmla="val 69366"/>
              <a:gd name="adj2" fmla="val 50000"/>
            </a:avLst>
          </a:prstGeom>
          <a:noFill/>
          <a:ln w="19050">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vert="eaVert" wrap="none" lIns="91414" tIns="45706" rIns="91414" bIns="45706" anchor="ctr"/>
          <a:lstStyle/>
          <a:p>
            <a:endParaRPr lang="en-US">
              <a:solidFill>
                <a:srgbClr val="000000"/>
              </a:solidFill>
            </a:endParaRPr>
          </a:p>
        </p:txBody>
      </p:sp>
      <p:sp>
        <p:nvSpPr>
          <p:cNvPr id="19" name="Text Box 8"/>
          <p:cNvSpPr txBox="1">
            <a:spLocks noChangeArrowheads="1"/>
          </p:cNvSpPr>
          <p:nvPr/>
        </p:nvSpPr>
        <p:spPr bwMode="auto">
          <a:xfrm>
            <a:off x="7635862" y="4344044"/>
            <a:ext cx="1023392"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spcBef>
                <a:spcPct val="50000"/>
              </a:spcBef>
            </a:pPr>
            <a:r>
              <a:rPr lang="en-US" sz="2000" dirty="0" smtClean="0">
                <a:solidFill>
                  <a:srgbClr val="B40000"/>
                </a:solidFill>
              </a:rPr>
              <a:t>24%</a:t>
            </a:r>
            <a:endParaRPr lang="en-US" sz="2000" dirty="0">
              <a:solidFill>
                <a:srgbClr val="B40000"/>
              </a:solidFill>
            </a:endParaRPr>
          </a:p>
        </p:txBody>
      </p:sp>
      <p:sp>
        <p:nvSpPr>
          <p:cNvPr id="20" name="AutoShape 52"/>
          <p:cNvSpPr>
            <a:spLocks/>
          </p:cNvSpPr>
          <p:nvPr/>
        </p:nvSpPr>
        <p:spPr bwMode="auto">
          <a:xfrm rot="16200000">
            <a:off x="8080173" y="2349415"/>
            <a:ext cx="204932" cy="1328216"/>
          </a:xfrm>
          <a:prstGeom prst="rightBrace">
            <a:avLst>
              <a:gd name="adj1" fmla="val 69366"/>
              <a:gd name="adj2" fmla="val 50000"/>
            </a:avLst>
          </a:prstGeom>
          <a:noFill/>
          <a:ln w="19050">
            <a:solidFill>
              <a:schemeClr val="accent4"/>
            </a:solidFill>
            <a:round/>
            <a:headEnd/>
            <a:tailEnd/>
          </a:ln>
          <a:extLst>
            <a:ext uri="{909E8E84-426E-40DD-AFC4-6F175D3DCCD1}">
              <a14:hiddenFill xmlns:a14="http://schemas.microsoft.com/office/drawing/2010/main">
                <a:solidFill>
                  <a:srgbClr val="FFFFFF"/>
                </a:solidFill>
              </a14:hiddenFill>
            </a:ext>
          </a:extLst>
        </p:spPr>
        <p:txBody>
          <a:bodyPr vert="eaVert" wrap="none" lIns="91414" tIns="45706" rIns="91414" bIns="45706" anchor="ctr"/>
          <a:lstStyle/>
          <a:p>
            <a:endParaRPr lang="en-US">
              <a:solidFill>
                <a:srgbClr val="000000"/>
              </a:solidFill>
            </a:endParaRPr>
          </a:p>
        </p:txBody>
      </p:sp>
      <p:sp>
        <p:nvSpPr>
          <p:cNvPr id="21" name="Text Box 8"/>
          <p:cNvSpPr txBox="1">
            <a:spLocks noChangeArrowheads="1"/>
          </p:cNvSpPr>
          <p:nvPr/>
        </p:nvSpPr>
        <p:spPr bwMode="auto">
          <a:xfrm>
            <a:off x="7637268" y="2594277"/>
            <a:ext cx="1023392"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spcBef>
                <a:spcPct val="50000"/>
              </a:spcBef>
            </a:pPr>
            <a:r>
              <a:rPr lang="en-US" sz="2000" dirty="0" smtClean="0">
                <a:solidFill>
                  <a:srgbClr val="B40000"/>
                </a:solidFill>
              </a:rPr>
              <a:t>24%</a:t>
            </a:r>
            <a:endParaRPr lang="en-US" sz="2000" dirty="0">
              <a:solidFill>
                <a:srgbClr val="B40000"/>
              </a:solidFill>
            </a:endParaRPr>
          </a:p>
        </p:txBody>
      </p:sp>
      <p:sp>
        <p:nvSpPr>
          <p:cNvPr id="22" name="Text Box 8"/>
          <p:cNvSpPr txBox="1">
            <a:spLocks noChangeArrowheads="1"/>
          </p:cNvSpPr>
          <p:nvPr/>
        </p:nvSpPr>
        <p:spPr bwMode="auto">
          <a:xfrm>
            <a:off x="4793066" y="4342498"/>
            <a:ext cx="1023392" cy="400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spcBef>
                <a:spcPct val="50000"/>
              </a:spcBef>
            </a:pPr>
            <a:r>
              <a:rPr lang="en-US" sz="2000" dirty="0" smtClean="0">
                <a:solidFill>
                  <a:srgbClr val="1986B7"/>
                </a:solidFill>
              </a:rPr>
              <a:t>73%</a:t>
            </a:r>
            <a:endParaRPr lang="en-US" sz="2000" dirty="0">
              <a:solidFill>
                <a:srgbClr val="1986B7"/>
              </a:solidFill>
            </a:endParaRPr>
          </a:p>
        </p:txBody>
      </p:sp>
      <p:sp>
        <p:nvSpPr>
          <p:cNvPr id="26" name="AutoShape 20"/>
          <p:cNvSpPr>
            <a:spLocks/>
          </p:cNvSpPr>
          <p:nvPr/>
        </p:nvSpPr>
        <p:spPr bwMode="auto">
          <a:xfrm flipH="1">
            <a:off x="1362102" y="3088025"/>
            <a:ext cx="251634" cy="2482662"/>
          </a:xfrm>
          <a:prstGeom prst="rightBrace">
            <a:avLst>
              <a:gd name="adj1" fmla="val 288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solidFill>
                <a:srgbClr val="000000"/>
              </a:solidFill>
            </a:endParaRPr>
          </a:p>
        </p:txBody>
      </p:sp>
      <p:sp>
        <p:nvSpPr>
          <p:cNvPr id="5" name="TextBox 4"/>
          <p:cNvSpPr txBox="1"/>
          <p:nvPr/>
        </p:nvSpPr>
        <p:spPr>
          <a:xfrm>
            <a:off x="83729" y="3711797"/>
            <a:ext cx="1313320"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0" dirty="0" smtClean="0">
                <a:solidFill>
                  <a:srgbClr val="000000"/>
                </a:solidFill>
              </a:rPr>
              <a:t>10%/</a:t>
            </a:r>
            <a:br>
              <a:rPr lang="en-US" sz="2400" b="0" dirty="0" smtClean="0">
                <a:solidFill>
                  <a:srgbClr val="000000"/>
                </a:solidFill>
              </a:rPr>
            </a:br>
            <a:r>
              <a:rPr lang="en-US" sz="2400" b="0" dirty="0" smtClean="0">
                <a:solidFill>
                  <a:srgbClr val="000000"/>
                </a:solidFill>
              </a:rPr>
              <a:t>$1 per Month</a:t>
            </a:r>
            <a:endParaRPr lang="en-US" sz="2400" b="0" dirty="0">
              <a:solidFill>
                <a:srgbClr val="000000"/>
              </a:solidFill>
            </a:endParaRPr>
          </a:p>
        </p:txBody>
      </p:sp>
    </p:spTree>
    <p:extLst>
      <p:ext uri="{BB962C8B-B14F-4D97-AF65-F5344CB8AC3E}">
        <p14:creationId xmlns:p14="http://schemas.microsoft.com/office/powerpoint/2010/main" val="9847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Research last year also showed that voters believe increasing the use of renewable energy and energy efficiency projects will create new jobs. </a:t>
            </a:r>
          </a:p>
        </p:txBody>
      </p:sp>
      <p:graphicFrame>
        <p:nvGraphicFramePr>
          <p:cNvPr id="2" name="Object 2"/>
          <p:cNvGraphicFramePr>
            <a:graphicFrameLocks noChangeAspect="1"/>
          </p:cNvGraphicFramePr>
          <p:nvPr>
            <p:extLst>
              <p:ext uri="{D42A27DB-BD31-4B8C-83A1-F6EECF244321}">
                <p14:modId xmlns:p14="http://schemas.microsoft.com/office/powerpoint/2010/main" val="3336378349"/>
              </p:ext>
            </p:extLst>
          </p:nvPr>
        </p:nvGraphicFramePr>
        <p:xfrm>
          <a:off x="2024063" y="2955925"/>
          <a:ext cx="3176587" cy="3365500"/>
        </p:xfrm>
        <a:graphic>
          <a:graphicData uri="http://schemas.openxmlformats.org/drawingml/2006/chart">
            <c:chart xmlns:c="http://schemas.openxmlformats.org/drawingml/2006/chart" xmlns:r="http://schemas.openxmlformats.org/officeDocument/2006/relationships" r:id="rId3"/>
          </a:graphicData>
        </a:graphic>
      </p:graphicFrame>
      <p:sp>
        <p:nvSpPr>
          <p:cNvPr id="35844" name="Text Box 22"/>
          <p:cNvSpPr txBox="1">
            <a:spLocks noChangeArrowheads="1"/>
          </p:cNvSpPr>
          <p:nvPr/>
        </p:nvSpPr>
        <p:spPr bwMode="auto">
          <a:xfrm>
            <a:off x="1724025" y="1829797"/>
            <a:ext cx="3132138" cy="1123950"/>
          </a:xfrm>
          <a:prstGeom prst="rect">
            <a:avLst/>
          </a:prstGeom>
          <a:noFill/>
          <a:ln>
            <a:noFill/>
          </a:ln>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spcBef>
                <a:spcPct val="50000"/>
              </a:spcBef>
            </a:pPr>
            <a:r>
              <a:rPr lang="en-US" sz="1500" b="0" i="1" dirty="0">
                <a:latin typeface="Arial" charset="0"/>
              </a:rPr>
              <a:t>Which of the following comes closer to your point of view: </a:t>
            </a:r>
            <a:r>
              <a:rPr lang="en-US" sz="1500" b="0" i="1" dirty="0">
                <a:solidFill>
                  <a:srgbClr val="00934F"/>
                </a:solidFill>
                <a:latin typeface="Arial" charset="0"/>
              </a:rPr>
              <a:t>Increasing the use of clean, renewable energy sources like wind and solar power… </a:t>
            </a:r>
          </a:p>
        </p:txBody>
      </p:sp>
      <p:sp>
        <p:nvSpPr>
          <p:cNvPr id="35845" name="Text Box 23"/>
          <p:cNvSpPr txBox="1">
            <a:spLocks noChangeArrowheads="1"/>
          </p:cNvSpPr>
          <p:nvPr/>
        </p:nvSpPr>
        <p:spPr bwMode="auto">
          <a:xfrm>
            <a:off x="5016500" y="1826622"/>
            <a:ext cx="4038600" cy="1123950"/>
          </a:xfrm>
          <a:prstGeom prst="rect">
            <a:avLst/>
          </a:prstGeom>
          <a:noFill/>
          <a:ln>
            <a:noFill/>
          </a:ln>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spcBef>
                <a:spcPct val="50000"/>
              </a:spcBef>
            </a:pPr>
            <a:r>
              <a:rPr lang="en-US" sz="1500" b="0" i="1" dirty="0">
                <a:latin typeface="Arial" charset="0"/>
              </a:rPr>
              <a:t>Which of the following comes closer </a:t>
            </a:r>
            <a:br>
              <a:rPr lang="en-US" sz="1500" b="0" i="1" dirty="0">
                <a:latin typeface="Arial" charset="0"/>
              </a:rPr>
            </a:br>
            <a:r>
              <a:rPr lang="en-US" sz="1500" b="0" i="1" dirty="0">
                <a:latin typeface="Arial" charset="0"/>
              </a:rPr>
              <a:t>to your point of view: </a:t>
            </a:r>
            <a:r>
              <a:rPr lang="en-US" sz="1500" b="0" i="1" dirty="0" smtClean="0">
                <a:solidFill>
                  <a:srgbClr val="00934F"/>
                </a:solidFill>
                <a:latin typeface="Arial" charset="0"/>
              </a:rPr>
              <a:t>Energy </a:t>
            </a:r>
            <a:r>
              <a:rPr lang="en-US" sz="1500" b="0" i="1" dirty="0">
                <a:solidFill>
                  <a:srgbClr val="00934F"/>
                </a:solidFill>
                <a:latin typeface="Arial" charset="0"/>
              </a:rPr>
              <a:t>efficiency projects like weatherizing and insulating buildings, and upgrading appliances and technology in homes and businesses …. </a:t>
            </a:r>
          </a:p>
        </p:txBody>
      </p:sp>
      <p:graphicFrame>
        <p:nvGraphicFramePr>
          <p:cNvPr id="27671" name="Group 23"/>
          <p:cNvGraphicFramePr>
            <a:graphicFrameLocks noGrp="1"/>
          </p:cNvGraphicFramePr>
          <p:nvPr>
            <p:extLst>
              <p:ext uri="{D42A27DB-BD31-4B8C-83A1-F6EECF244321}">
                <p14:modId xmlns:p14="http://schemas.microsoft.com/office/powerpoint/2010/main" val="1874868773"/>
              </p:ext>
            </p:extLst>
          </p:nvPr>
        </p:nvGraphicFramePr>
        <p:xfrm>
          <a:off x="104775" y="3133725"/>
          <a:ext cx="2043113" cy="2743201"/>
        </p:xfrm>
        <a:graphic>
          <a:graphicData uri="http://schemas.openxmlformats.org/drawingml/2006/table">
            <a:tbl>
              <a:tblPr/>
              <a:tblGrid>
                <a:gridCol w="2043113"/>
              </a:tblGrid>
              <a:tr h="335270">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Will create new jobs</a:t>
                      </a:r>
                      <a:endParaRPr kumimoji="0" lang="en-US" sz="1600" b="0" i="0" u="none" strike="noStrike" cap="none" normalizeH="0" baseline="0" dirty="0" smtClean="0">
                        <a:ln>
                          <a:noFill/>
                        </a:ln>
                        <a:solidFill>
                          <a:schemeClr val="tx1"/>
                        </a:solidFill>
                        <a:effectLst/>
                        <a:latin typeface="Times New Roman" pitchFamily="18" charset="0"/>
                      </a:endParaRPr>
                    </a:p>
                  </a:txBody>
                  <a:tcPr marT="45715" marB="45715" anchor="b" horzOverflow="overflow">
                    <a:lnL>
                      <a:noFill/>
                    </a:lnL>
                    <a:lnR>
                      <a:noFill/>
                    </a:lnR>
                    <a:lnT>
                      <a:noFill/>
                    </a:lnT>
                    <a:lnB>
                      <a:noFill/>
                    </a:lnB>
                    <a:lnTlToBr>
                      <a:noFill/>
                    </a:lnTlToBr>
                    <a:lnBlToTr>
                      <a:noFill/>
                    </a:lnBlToTr>
                    <a:noFill/>
                  </a:tcPr>
                </a:tc>
              </a:tr>
              <a:tr h="779364">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Will not affect jobs</a:t>
                      </a:r>
                      <a:endParaRPr kumimoji="0" lang="en-US" sz="16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a:noFill/>
                    </a:lnR>
                    <a:lnT>
                      <a:noFill/>
                    </a:lnT>
                    <a:lnB>
                      <a:noFill/>
                    </a:lnB>
                    <a:lnTlToBr>
                      <a:noFill/>
                    </a:lnTlToBr>
                    <a:lnBlToTr>
                      <a:noFill/>
                    </a:lnBlToTr>
                    <a:noFill/>
                  </a:tcPr>
                </a:tc>
              </a:tr>
              <a:tr h="1019045">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Arial" charset="0"/>
                          <a:cs typeface="Arial" charset="0"/>
                        </a:rPr>
                        <a:t>Will cost jobs</a:t>
                      </a:r>
                      <a:br>
                        <a:rPr kumimoji="0" lang="en-US" sz="1600" b="0" i="0" u="none" strike="noStrike" cap="none" normalizeH="0" baseline="0" smtClean="0">
                          <a:ln>
                            <a:noFill/>
                          </a:ln>
                          <a:solidFill>
                            <a:schemeClr val="tx1"/>
                          </a:solidFill>
                          <a:effectLst/>
                          <a:latin typeface="Arial" charset="0"/>
                          <a:cs typeface="Arial" charset="0"/>
                        </a:rPr>
                      </a:br>
                      <a:endParaRPr kumimoji="0" lang="en-US" sz="1600" b="0" i="0" u="none" strike="noStrike" cap="none" normalizeH="0" baseline="0" smtClean="0">
                        <a:ln>
                          <a:noFill/>
                        </a:ln>
                        <a:solidFill>
                          <a:schemeClr val="tx1"/>
                        </a:solidFill>
                        <a:effectLst/>
                        <a:latin typeface="Times New Roman" pitchFamily="18" charset="0"/>
                      </a:endParaRPr>
                    </a:p>
                  </a:txBody>
                  <a:tcPr marT="45715" marB="45715" anchor="b" horzOverflow="overflow">
                    <a:lnL>
                      <a:noFill/>
                    </a:lnL>
                    <a:lnR>
                      <a:noFill/>
                    </a:lnR>
                    <a:lnT>
                      <a:noFill/>
                    </a:lnT>
                    <a:lnB>
                      <a:noFill/>
                    </a:lnB>
                    <a:lnTlToBr>
                      <a:noFill/>
                    </a:lnTlToBr>
                    <a:lnBlToTr>
                      <a:noFill/>
                    </a:lnBlToTr>
                    <a:noFill/>
                  </a:tcPr>
                </a:tc>
              </a:tr>
              <a:tr h="609522">
                <a:tc>
                  <a:txBody>
                    <a:bodyPr/>
                    <a:lstStyle/>
                    <a:p>
                      <a:pPr marL="0" marR="0" lvl="0" indent="0" algn="r" defTabSz="914400" rtl="0" eaLnBrk="0" fontAlgn="b"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All/None/DK</a:t>
                      </a:r>
                      <a:endParaRPr kumimoji="0" lang="en-US" sz="1600" b="0" i="0" u="none" strike="noStrike" cap="none" normalizeH="0" baseline="0" dirty="0" smtClean="0">
                        <a:ln>
                          <a:noFill/>
                        </a:ln>
                        <a:solidFill>
                          <a:schemeClr val="tx1"/>
                        </a:solidFill>
                        <a:effectLst/>
                        <a:latin typeface="Times New Roman" pitchFamily="18" charset="0"/>
                      </a:endParaRPr>
                    </a:p>
                  </a:txBody>
                  <a:tcPr marT="45715" marB="45715" anchor="b" horzOverflow="overflow">
                    <a:lnL>
                      <a:noFill/>
                    </a:lnL>
                    <a:lnR>
                      <a:noFill/>
                    </a:lnR>
                    <a:lnT>
                      <a:noFill/>
                    </a:lnT>
                    <a:lnB>
                      <a:noFill/>
                    </a:lnB>
                    <a:lnTlToBr>
                      <a:noFill/>
                    </a:lnTlToBr>
                    <a:lnBlToTr>
                      <a:noFill/>
                    </a:lnBlToTr>
                    <a:noFill/>
                  </a:tcP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701241808"/>
              </p:ext>
            </p:extLst>
          </p:nvPr>
        </p:nvGraphicFramePr>
        <p:xfrm>
          <a:off x="5532438" y="2952750"/>
          <a:ext cx="3176587" cy="33655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 Placeholder 4"/>
          <p:cNvSpPr>
            <a:spLocks noGrp="1"/>
          </p:cNvSpPr>
          <p:nvPr>
            <p:ph type="body" sz="quarter" idx="10"/>
          </p:nvPr>
        </p:nvSpPr>
        <p:spPr/>
        <p:txBody>
          <a:bodyPr/>
          <a:lstStyle/>
          <a:p>
            <a:r>
              <a:rPr lang="en-US" dirty="0" smtClean="0"/>
              <a:t>Q9/10. </a:t>
            </a:r>
            <a:endParaRPr lang="en-US" dirty="0"/>
          </a:p>
        </p:txBody>
      </p:sp>
    </p:spTree>
    <p:extLst>
      <p:ext uri="{BB962C8B-B14F-4D97-AF65-F5344CB8AC3E}">
        <p14:creationId xmlns:p14="http://schemas.microsoft.com/office/powerpoint/2010/main" val="424850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Methodology</a:t>
            </a:r>
            <a:endParaRPr lang="en-US" dirty="0"/>
          </a:p>
        </p:txBody>
      </p:sp>
      <p:sp>
        <p:nvSpPr>
          <p:cNvPr id="4" name="Content Placeholder 3"/>
          <p:cNvSpPr>
            <a:spLocks noGrp="1"/>
          </p:cNvSpPr>
          <p:nvPr>
            <p:ph idx="1"/>
          </p:nvPr>
        </p:nvSpPr>
        <p:spPr>
          <a:xfrm>
            <a:off x="358254" y="1016541"/>
            <a:ext cx="8427493" cy="5287618"/>
          </a:xfrm>
        </p:spPr>
        <p:txBody>
          <a:bodyPr/>
          <a:lstStyle/>
          <a:p>
            <a:pPr algn="just"/>
            <a:r>
              <a:rPr lang="en-US" sz="2400" dirty="0"/>
              <a:t>500 telephone interviews with registered Minnesota voters</a:t>
            </a:r>
          </a:p>
          <a:p>
            <a:pPr lvl="1" algn="just">
              <a:buFont typeface="Wingdings" pitchFamily="2" charset="2"/>
              <a:buChar char="ü"/>
            </a:pPr>
            <a:r>
              <a:rPr lang="en-US" sz="2000" i="1" dirty="0"/>
              <a:t>Interviews conducted between January 6-8, 2013</a:t>
            </a:r>
          </a:p>
          <a:p>
            <a:pPr lvl="1" algn="just">
              <a:buFont typeface="Wingdings" pitchFamily="2" charset="2"/>
              <a:buChar char="ü"/>
            </a:pPr>
            <a:r>
              <a:rPr lang="en-US" sz="2000" i="1" dirty="0"/>
              <a:t>Interviews on both landlines and cell phones</a:t>
            </a:r>
          </a:p>
          <a:p>
            <a:pPr algn="just"/>
            <a:r>
              <a:rPr lang="en-US" sz="2400" dirty="0"/>
              <a:t>Margin of sampling error of +/- 4.4% </a:t>
            </a:r>
          </a:p>
          <a:p>
            <a:pPr algn="just"/>
            <a:r>
              <a:rPr lang="en-US" sz="2400" dirty="0"/>
              <a:t>Bipartisan research team of Fairbank, Maslin, Maullin, Metz &amp; Associates (D) and Public Opinion Strategies (R)</a:t>
            </a:r>
          </a:p>
          <a:p>
            <a:pPr algn="just"/>
            <a:r>
              <a:rPr lang="en-US" sz="2400" dirty="0"/>
              <a:t>Comparisons to prior </a:t>
            </a:r>
            <a:r>
              <a:rPr lang="en-US" sz="2400" dirty="0" smtClean="0"/>
              <a:t>MEP statewide </a:t>
            </a:r>
            <a:r>
              <a:rPr lang="en-US" sz="2400" dirty="0"/>
              <a:t>surveys dating back to 2002</a:t>
            </a:r>
          </a:p>
          <a:p>
            <a:pPr algn="just"/>
            <a:r>
              <a:rPr lang="en-US" sz="2400" dirty="0"/>
              <a:t>Selected findings from survey research in Minnesota conducted in January 2012 and February 2010 </a:t>
            </a:r>
            <a:r>
              <a:rPr lang="en-US" sz="2400" dirty="0" smtClean="0"/>
              <a:t>by the </a:t>
            </a:r>
            <a:r>
              <a:rPr lang="en-US" sz="2400" dirty="0"/>
              <a:t>Re-AMP </a:t>
            </a:r>
            <a:r>
              <a:rPr lang="en-US" sz="2400" dirty="0" smtClean="0"/>
              <a:t>coalition; in October 2012 by Mining Truth; and nationally in June 2012 by NRDC</a:t>
            </a:r>
          </a:p>
          <a:p>
            <a:pPr algn="just"/>
            <a:r>
              <a:rPr lang="en-US" sz="2400" dirty="0" smtClean="0"/>
              <a:t>Some </a:t>
            </a:r>
            <a:r>
              <a:rPr lang="en-US" sz="2400" dirty="0"/>
              <a:t>percentages may not sum to 100% due to rounding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682" name="Object 2"/>
          <p:cNvGraphicFramePr>
            <a:graphicFrameLocks noChangeAspect="1"/>
          </p:cNvGraphicFramePr>
          <p:nvPr>
            <p:extLst>
              <p:ext uri="{D42A27DB-BD31-4B8C-83A1-F6EECF244321}">
                <p14:modId xmlns:p14="http://schemas.microsoft.com/office/powerpoint/2010/main" val="323465972"/>
              </p:ext>
            </p:extLst>
          </p:nvPr>
        </p:nvGraphicFramePr>
        <p:xfrm>
          <a:off x="6635750" y="1046163"/>
          <a:ext cx="2428875" cy="5372100"/>
        </p:xfrm>
        <a:graphic>
          <a:graphicData uri="http://schemas.openxmlformats.org/presentationml/2006/ole">
            <mc:AlternateContent xmlns:mc="http://schemas.openxmlformats.org/markup-compatibility/2006">
              <mc:Choice xmlns:v="urn:schemas-microsoft-com:vml" Requires="v">
                <p:oleObj spid="_x0000_s3075" r:id="rId5" imgW="2426418" imgH="5371041" progId="Excel.Sheet.8">
                  <p:embed/>
                </p:oleObj>
              </mc:Choice>
              <mc:Fallback>
                <p:oleObj r:id="rId5" imgW="2426418" imgH="537104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35750" y="1046163"/>
                        <a:ext cx="2428875" cy="537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3" name="Text Box 16"/>
          <p:cNvSpPr txBox="1">
            <a:spLocks noChangeArrowheads="1"/>
          </p:cNvSpPr>
          <p:nvPr/>
        </p:nvSpPr>
        <p:spPr bwMode="auto">
          <a:xfrm>
            <a:off x="8469313" y="1855788"/>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pPr>
            <a:r>
              <a:rPr lang="en-US" sz="1800">
                <a:solidFill>
                  <a:srgbClr val="027202"/>
                </a:solidFill>
                <a:latin typeface="Arial" charset="0"/>
              </a:rPr>
              <a:t>82%</a:t>
            </a:r>
          </a:p>
        </p:txBody>
      </p:sp>
      <p:sp>
        <p:nvSpPr>
          <p:cNvPr id="71684" name="Text Box 16"/>
          <p:cNvSpPr txBox="1">
            <a:spLocks noChangeArrowheads="1"/>
          </p:cNvSpPr>
          <p:nvPr/>
        </p:nvSpPr>
        <p:spPr bwMode="auto">
          <a:xfrm>
            <a:off x="8486775" y="4206875"/>
            <a:ext cx="7366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pPr>
            <a:r>
              <a:rPr lang="en-US" sz="1800">
                <a:solidFill>
                  <a:srgbClr val="027202"/>
                </a:solidFill>
                <a:latin typeface="Arial" charset="0"/>
              </a:rPr>
              <a:t>85%</a:t>
            </a:r>
          </a:p>
        </p:txBody>
      </p:sp>
      <p:sp>
        <p:nvSpPr>
          <p:cNvPr id="71685" name="Text Box 16"/>
          <p:cNvSpPr txBox="1">
            <a:spLocks noChangeArrowheads="1"/>
          </p:cNvSpPr>
          <p:nvPr/>
        </p:nvSpPr>
        <p:spPr bwMode="auto">
          <a:xfrm>
            <a:off x="8439150" y="5392738"/>
            <a:ext cx="7080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pPr>
            <a:r>
              <a:rPr lang="en-US" sz="1800">
                <a:solidFill>
                  <a:srgbClr val="027202"/>
                </a:solidFill>
                <a:latin typeface="Arial" charset="0"/>
              </a:rPr>
              <a:t>83%</a:t>
            </a:r>
          </a:p>
        </p:txBody>
      </p:sp>
      <p:sp>
        <p:nvSpPr>
          <p:cNvPr id="71686" name="Text Box 75"/>
          <p:cNvSpPr txBox="1">
            <a:spLocks noChangeArrowheads="1"/>
          </p:cNvSpPr>
          <p:nvPr/>
        </p:nvSpPr>
        <p:spPr bwMode="auto">
          <a:xfrm>
            <a:off x="3132138" y="6443663"/>
            <a:ext cx="5878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20738" eaLnBrk="0" hangingPunct="0">
              <a:defRPr sz="3000">
                <a:solidFill>
                  <a:schemeClr val="tx1"/>
                </a:solidFill>
                <a:latin typeface="Times New Roman" pitchFamily="18" charset="0"/>
                <a:cs typeface="Arial" charset="0"/>
              </a:defRPr>
            </a:lvl1pPr>
            <a:lvl2pPr marL="742950" indent="-285750" defTabSz="820738" eaLnBrk="0" hangingPunct="0">
              <a:defRPr sz="3000">
                <a:solidFill>
                  <a:schemeClr val="tx1"/>
                </a:solidFill>
                <a:latin typeface="Times New Roman" pitchFamily="18" charset="0"/>
                <a:cs typeface="Arial" charset="0"/>
              </a:defRPr>
            </a:lvl2pPr>
            <a:lvl3pPr marL="1143000" indent="-228600" defTabSz="820738" eaLnBrk="0" hangingPunct="0">
              <a:defRPr sz="3000">
                <a:solidFill>
                  <a:schemeClr val="tx1"/>
                </a:solidFill>
                <a:latin typeface="Times New Roman" pitchFamily="18" charset="0"/>
                <a:cs typeface="Arial" charset="0"/>
              </a:defRPr>
            </a:lvl3pPr>
            <a:lvl4pPr marL="1600200" indent="-228600" defTabSz="820738" eaLnBrk="0" hangingPunct="0">
              <a:defRPr sz="3000">
                <a:solidFill>
                  <a:schemeClr val="tx1"/>
                </a:solidFill>
                <a:latin typeface="Times New Roman" pitchFamily="18" charset="0"/>
                <a:cs typeface="Arial" charset="0"/>
              </a:defRPr>
            </a:lvl4pPr>
            <a:lvl5pPr marL="2057400" indent="-228600" defTabSz="820738" eaLnBrk="0" hangingPunct="0">
              <a:defRPr sz="3000">
                <a:solidFill>
                  <a:schemeClr val="tx1"/>
                </a:solidFill>
                <a:latin typeface="Times New Roman" pitchFamily="18" charset="0"/>
                <a:cs typeface="Arial" charset="0"/>
              </a:defRPr>
            </a:lvl5pPr>
            <a:lvl6pPr marL="2514600" indent="-228600" defTabSz="820738"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defTabSz="820738"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defTabSz="820738"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defTabSz="820738" eaLnBrk="0" fontAlgn="base" hangingPunct="0">
              <a:spcBef>
                <a:spcPct val="0"/>
              </a:spcBef>
              <a:spcAft>
                <a:spcPct val="0"/>
              </a:spcAft>
              <a:defRPr sz="3000">
                <a:solidFill>
                  <a:schemeClr val="tx1"/>
                </a:solidFill>
                <a:latin typeface="Times New Roman" pitchFamily="18" charset="0"/>
                <a:cs typeface="Arial" charset="0"/>
              </a:defRPr>
            </a:lvl9pPr>
          </a:lstStyle>
          <a:p>
            <a:pPr eaLnBrk="1" hangingPunct="1">
              <a:spcBef>
                <a:spcPct val="50000"/>
              </a:spcBef>
            </a:pPr>
            <a:r>
              <a:rPr lang="en-US" sz="800" b="0">
                <a:solidFill>
                  <a:srgbClr val="FFFFFF"/>
                </a:solidFill>
                <a:latin typeface="Arial" charset="0"/>
              </a:rPr>
              <a:t>16c/e/f/j. Here are some statements that a candidate for State Legislature might offer about energy issues in your state.  </a:t>
            </a:r>
            <a:br>
              <a:rPr lang="en-US" sz="800" b="0">
                <a:solidFill>
                  <a:srgbClr val="FFFFFF"/>
                </a:solidFill>
                <a:latin typeface="Arial" charset="0"/>
              </a:rPr>
            </a:br>
            <a:r>
              <a:rPr lang="en-US" sz="800" b="0">
                <a:solidFill>
                  <a:srgbClr val="FFFFFF"/>
                </a:solidFill>
                <a:latin typeface="Arial" charset="0"/>
              </a:rPr>
              <a:t>Please tell me whether you would view the candidate making that statement more favorably or less favorably.  Split Sample</a:t>
            </a:r>
          </a:p>
        </p:txBody>
      </p:sp>
      <p:sp>
        <p:nvSpPr>
          <p:cNvPr id="25611" name="Text Box 2"/>
          <p:cNvSpPr txBox="1">
            <a:spLocks noChangeArrowheads="1"/>
          </p:cNvSpPr>
          <p:nvPr/>
        </p:nvSpPr>
        <p:spPr bwMode="auto">
          <a:xfrm>
            <a:off x="926307" y="195263"/>
            <a:ext cx="7291387" cy="1169551"/>
          </a:xfrm>
          <a:prstGeom prst="rect">
            <a:avLst/>
          </a:prstGeom>
          <a:noFill/>
          <a:ln>
            <a:noFill/>
          </a:ln>
          <a:extLst/>
        </p:spPr>
        <p:txBody>
          <a:bodyPr>
            <a:spAutoFit/>
          </a:bodyPr>
          <a:lstStyle>
            <a:lvl1pPr algn="ctr" eaLnBrk="0" hangingPunct="0">
              <a:defRPr sz="3000">
                <a:solidFill>
                  <a:schemeClr val="tx1"/>
                </a:solidFill>
                <a:latin typeface="Times New Roman" pitchFamily="18" charset="0"/>
              </a:defRPr>
            </a:lvl1pPr>
            <a:lvl2pPr marL="742950" indent="-285750" algn="ctr" eaLnBrk="0" hangingPunct="0">
              <a:defRPr sz="3000">
                <a:solidFill>
                  <a:schemeClr val="tx1"/>
                </a:solidFill>
                <a:latin typeface="Times New Roman" pitchFamily="18" charset="0"/>
              </a:defRPr>
            </a:lvl2pPr>
            <a:lvl3pPr marL="1143000" indent="-228600" algn="ctr" eaLnBrk="0" hangingPunct="0">
              <a:defRPr sz="3000">
                <a:solidFill>
                  <a:schemeClr val="tx1"/>
                </a:solidFill>
                <a:latin typeface="Times New Roman" pitchFamily="18" charset="0"/>
              </a:defRPr>
            </a:lvl3pPr>
            <a:lvl4pPr marL="1600200" indent="-228600" algn="ctr" eaLnBrk="0" hangingPunct="0">
              <a:defRPr sz="3000">
                <a:solidFill>
                  <a:schemeClr val="tx1"/>
                </a:solidFill>
                <a:latin typeface="Times New Roman" pitchFamily="18" charset="0"/>
              </a:defRPr>
            </a:lvl4pPr>
            <a:lvl5pPr marL="2057400" indent="-228600" algn="ctr" eaLnBrk="0" hangingPunct="0">
              <a:defRPr sz="3000">
                <a:solidFill>
                  <a:schemeClr val="tx1"/>
                </a:solidFill>
                <a:latin typeface="Times New Roman" pitchFamily="18" charset="0"/>
              </a:defRPr>
            </a:lvl5pPr>
            <a:lvl6pPr marL="2514600" indent="-228600" algn="ctr" eaLnBrk="0" fontAlgn="base" hangingPunct="0">
              <a:spcBef>
                <a:spcPct val="0"/>
              </a:spcBef>
              <a:spcAft>
                <a:spcPct val="0"/>
              </a:spcAft>
              <a:defRPr sz="3000">
                <a:solidFill>
                  <a:schemeClr val="tx1"/>
                </a:solidFill>
                <a:latin typeface="Times New Roman" pitchFamily="18" charset="0"/>
              </a:defRPr>
            </a:lvl6pPr>
            <a:lvl7pPr marL="2971800" indent="-228600" algn="ctr" eaLnBrk="0" fontAlgn="base" hangingPunct="0">
              <a:spcBef>
                <a:spcPct val="0"/>
              </a:spcBef>
              <a:spcAft>
                <a:spcPct val="0"/>
              </a:spcAft>
              <a:defRPr sz="3000">
                <a:solidFill>
                  <a:schemeClr val="tx1"/>
                </a:solidFill>
                <a:latin typeface="Times New Roman" pitchFamily="18" charset="0"/>
              </a:defRPr>
            </a:lvl7pPr>
            <a:lvl8pPr marL="3429000" indent="-228600" algn="ctr" eaLnBrk="0" fontAlgn="base" hangingPunct="0">
              <a:spcBef>
                <a:spcPct val="0"/>
              </a:spcBef>
              <a:spcAft>
                <a:spcPct val="0"/>
              </a:spcAft>
              <a:defRPr sz="3000">
                <a:solidFill>
                  <a:schemeClr val="tx1"/>
                </a:solidFill>
                <a:latin typeface="Times New Roman" pitchFamily="18" charset="0"/>
              </a:defRPr>
            </a:lvl8pPr>
            <a:lvl9pPr marL="3886200" indent="-228600" algn="ctr" eaLnBrk="0" fontAlgn="base" hangingPunct="0">
              <a:spcBef>
                <a:spcPct val="0"/>
              </a:spcBef>
              <a:spcAft>
                <a:spcPct val="0"/>
              </a:spcAft>
              <a:defRPr sz="3000">
                <a:solidFill>
                  <a:schemeClr val="tx1"/>
                </a:solidFill>
                <a:latin typeface="Times New Roman" pitchFamily="18" charset="0"/>
              </a:defRPr>
            </a:lvl9pPr>
          </a:lstStyle>
          <a:p>
            <a:pPr eaLnBrk="1" hangingPunct="1">
              <a:lnSpc>
                <a:spcPts val="2800"/>
              </a:lnSpc>
              <a:defRPr/>
            </a:pPr>
            <a:r>
              <a:rPr lang="en-US" sz="2500" dirty="0">
                <a:solidFill>
                  <a:srgbClr val="000000"/>
                </a:solidFill>
                <a:latin typeface="Tahoma"/>
                <a:cs typeface="Times New Roman" pitchFamily="18" charset="0"/>
              </a:rPr>
              <a:t>Candidate profiles that emphasize </a:t>
            </a:r>
            <a:r>
              <a:rPr lang="en-US" sz="2500" dirty="0" smtClean="0">
                <a:solidFill>
                  <a:srgbClr val="000000"/>
                </a:solidFill>
                <a:latin typeface="Tahoma"/>
                <a:cs typeface="Times New Roman" pitchFamily="18" charset="0"/>
              </a:rPr>
              <a:t/>
            </a:r>
            <a:br>
              <a:rPr lang="en-US" sz="2500" dirty="0" smtClean="0">
                <a:solidFill>
                  <a:srgbClr val="000000"/>
                </a:solidFill>
                <a:latin typeface="Tahoma"/>
                <a:cs typeface="Times New Roman" pitchFamily="18" charset="0"/>
              </a:rPr>
            </a:br>
            <a:r>
              <a:rPr lang="en-US" sz="2500" dirty="0" smtClean="0">
                <a:solidFill>
                  <a:srgbClr val="000000"/>
                </a:solidFill>
                <a:latin typeface="Tahoma"/>
                <a:cs typeface="Times New Roman" pitchFamily="18" charset="0"/>
              </a:rPr>
              <a:t>health and </a:t>
            </a:r>
            <a:r>
              <a:rPr lang="en-US" sz="2500" dirty="0">
                <a:solidFill>
                  <a:srgbClr val="000000"/>
                </a:solidFill>
                <a:latin typeface="Tahoma"/>
                <a:cs typeface="Times New Roman" pitchFamily="18" charset="0"/>
              </a:rPr>
              <a:t>job creation are the </a:t>
            </a:r>
            <a:r>
              <a:rPr lang="en-US" sz="2500" dirty="0" smtClean="0">
                <a:solidFill>
                  <a:srgbClr val="000000"/>
                </a:solidFill>
                <a:latin typeface="Tahoma"/>
                <a:cs typeface="Times New Roman" pitchFamily="18" charset="0"/>
              </a:rPr>
              <a:t/>
            </a:r>
            <a:br>
              <a:rPr lang="en-US" sz="2500" dirty="0" smtClean="0">
                <a:solidFill>
                  <a:srgbClr val="000000"/>
                </a:solidFill>
                <a:latin typeface="Tahoma"/>
                <a:cs typeface="Times New Roman" pitchFamily="18" charset="0"/>
              </a:rPr>
            </a:br>
            <a:r>
              <a:rPr lang="en-US" sz="2500" dirty="0" smtClean="0">
                <a:solidFill>
                  <a:srgbClr val="000000"/>
                </a:solidFill>
                <a:latin typeface="Tahoma"/>
                <a:cs typeface="Times New Roman" pitchFamily="18" charset="0"/>
              </a:rPr>
              <a:t>top-ranked among </a:t>
            </a:r>
            <a:r>
              <a:rPr lang="en-US" sz="2500" dirty="0">
                <a:solidFill>
                  <a:srgbClr val="000000"/>
                </a:solidFill>
                <a:latin typeface="Tahoma"/>
                <a:cs typeface="Times New Roman" pitchFamily="18" charset="0"/>
              </a:rPr>
              <a:t>all voters. </a:t>
            </a:r>
          </a:p>
        </p:txBody>
      </p:sp>
      <p:sp>
        <p:nvSpPr>
          <p:cNvPr id="71688" name="Text Box 16"/>
          <p:cNvSpPr txBox="1">
            <a:spLocks noChangeArrowheads="1"/>
          </p:cNvSpPr>
          <p:nvPr/>
        </p:nvSpPr>
        <p:spPr bwMode="auto">
          <a:xfrm>
            <a:off x="8526463" y="3027363"/>
            <a:ext cx="655637" cy="34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000">
                <a:solidFill>
                  <a:schemeClr val="tx1"/>
                </a:solidFill>
                <a:latin typeface="Times New Roman" pitchFamily="18" charset="0"/>
                <a:cs typeface="Arial" charset="0"/>
              </a:defRPr>
            </a:lvl1pPr>
            <a:lvl2pPr marL="742950" indent="-285750" eaLnBrk="0" hangingPunct="0">
              <a:defRPr sz="3000">
                <a:solidFill>
                  <a:schemeClr val="tx1"/>
                </a:solidFill>
                <a:latin typeface="Times New Roman" pitchFamily="18" charset="0"/>
                <a:cs typeface="Arial" charset="0"/>
              </a:defRPr>
            </a:lvl2pPr>
            <a:lvl3pPr marL="1143000" indent="-228600" eaLnBrk="0" hangingPunct="0">
              <a:defRPr sz="3000">
                <a:solidFill>
                  <a:schemeClr val="tx1"/>
                </a:solidFill>
                <a:latin typeface="Times New Roman" pitchFamily="18" charset="0"/>
                <a:cs typeface="Arial" charset="0"/>
              </a:defRPr>
            </a:lvl3pPr>
            <a:lvl4pPr marL="1600200" indent="-228600" eaLnBrk="0" hangingPunct="0">
              <a:defRPr sz="3000">
                <a:solidFill>
                  <a:schemeClr val="tx1"/>
                </a:solidFill>
                <a:latin typeface="Times New Roman" pitchFamily="18" charset="0"/>
                <a:cs typeface="Arial" charset="0"/>
              </a:defRPr>
            </a:lvl4pPr>
            <a:lvl5pPr marL="2057400" indent="-228600" eaLnBrk="0" hangingPunct="0">
              <a:defRPr sz="3000">
                <a:solidFill>
                  <a:schemeClr val="tx1"/>
                </a:solidFill>
                <a:latin typeface="Times New Roman" pitchFamily="18" charset="0"/>
                <a:cs typeface="Arial" charset="0"/>
              </a:defRPr>
            </a:lvl5pPr>
            <a:lvl6pPr marL="2514600" indent="-228600" eaLnBrk="0" fontAlgn="base" hangingPunct="0">
              <a:spcBef>
                <a:spcPct val="0"/>
              </a:spcBef>
              <a:spcAft>
                <a:spcPct val="0"/>
              </a:spcAft>
              <a:defRPr sz="3000">
                <a:solidFill>
                  <a:schemeClr val="tx1"/>
                </a:solidFill>
                <a:latin typeface="Times New Roman" pitchFamily="18" charset="0"/>
                <a:cs typeface="Arial" charset="0"/>
              </a:defRPr>
            </a:lvl6pPr>
            <a:lvl7pPr marL="2971800" indent="-228600" eaLnBrk="0" fontAlgn="base" hangingPunct="0">
              <a:spcBef>
                <a:spcPct val="0"/>
              </a:spcBef>
              <a:spcAft>
                <a:spcPct val="0"/>
              </a:spcAft>
              <a:defRPr sz="3000">
                <a:solidFill>
                  <a:schemeClr val="tx1"/>
                </a:solidFill>
                <a:latin typeface="Times New Roman" pitchFamily="18" charset="0"/>
                <a:cs typeface="Arial" charset="0"/>
              </a:defRPr>
            </a:lvl7pPr>
            <a:lvl8pPr marL="3429000" indent="-228600" eaLnBrk="0" fontAlgn="base" hangingPunct="0">
              <a:spcBef>
                <a:spcPct val="0"/>
              </a:spcBef>
              <a:spcAft>
                <a:spcPct val="0"/>
              </a:spcAft>
              <a:defRPr sz="3000">
                <a:solidFill>
                  <a:schemeClr val="tx1"/>
                </a:solidFill>
                <a:latin typeface="Times New Roman" pitchFamily="18" charset="0"/>
                <a:cs typeface="Arial" charset="0"/>
              </a:defRPr>
            </a:lvl8pPr>
            <a:lvl9pPr marL="3886200" indent="-228600" eaLnBrk="0" fontAlgn="base" hangingPunct="0">
              <a:spcBef>
                <a:spcPct val="0"/>
              </a:spcBef>
              <a:spcAft>
                <a:spcPct val="0"/>
              </a:spcAft>
              <a:defRPr sz="3000">
                <a:solidFill>
                  <a:schemeClr val="tx1"/>
                </a:solidFill>
                <a:latin typeface="Times New Roman" pitchFamily="18" charset="0"/>
                <a:cs typeface="Arial" charset="0"/>
              </a:defRPr>
            </a:lvl9pPr>
          </a:lstStyle>
          <a:p>
            <a:pPr algn="ctr" eaLnBrk="1" hangingPunct="1">
              <a:lnSpc>
                <a:spcPct val="90000"/>
              </a:lnSpc>
            </a:pPr>
            <a:r>
              <a:rPr lang="en-US" sz="1800">
                <a:solidFill>
                  <a:srgbClr val="027202"/>
                </a:solidFill>
                <a:latin typeface="Arial" charset="0"/>
              </a:rPr>
              <a:t>85%</a:t>
            </a:r>
          </a:p>
        </p:txBody>
      </p:sp>
      <p:graphicFrame>
        <p:nvGraphicFramePr>
          <p:cNvPr id="2" name="Table 1"/>
          <p:cNvGraphicFramePr>
            <a:graphicFrameLocks noGrp="1"/>
          </p:cNvGraphicFramePr>
          <p:nvPr>
            <p:extLst>
              <p:ext uri="{D42A27DB-BD31-4B8C-83A1-F6EECF244321}">
                <p14:modId xmlns:p14="http://schemas.microsoft.com/office/powerpoint/2010/main" val="2164997731"/>
              </p:ext>
            </p:extLst>
          </p:nvPr>
        </p:nvGraphicFramePr>
        <p:xfrm>
          <a:off x="38100" y="1504950"/>
          <a:ext cx="6696075" cy="4527551"/>
        </p:xfrm>
        <a:graphic>
          <a:graphicData uri="http://schemas.openxmlformats.org/drawingml/2006/table">
            <a:tbl>
              <a:tblPr/>
              <a:tblGrid>
                <a:gridCol w="6696075"/>
              </a:tblGrid>
              <a:tr h="1019175">
                <a:tc>
                  <a:txBody>
                    <a:bodyPr/>
                    <a:lstStyle/>
                    <a:p>
                      <a:pPr marL="0" marR="0" lvl="0" indent="0" algn="r" defTabSz="914400" rtl="0" eaLnBrk="1" fontAlgn="b" latinLnBrk="0" hangingPunct="1">
                        <a:lnSpc>
                          <a:spcPts val="1500"/>
                        </a:lnSpc>
                        <a:spcBef>
                          <a:spcPts val="1800"/>
                        </a:spcBef>
                        <a:spcAft>
                          <a:spcPts val="1800"/>
                        </a:spcAft>
                        <a:buClrTx/>
                        <a:buSzTx/>
                        <a:buFontTx/>
                        <a:buNone/>
                        <a:tabLst/>
                      </a:pPr>
                      <a:r>
                        <a:rPr kumimoji="0" lang="en-US" sz="1600" b="1" i="0" u="none" strike="noStrike" cap="none" normalizeH="0" baseline="0" dirty="0" smtClean="0">
                          <a:ln>
                            <a:noFill/>
                          </a:ln>
                          <a:solidFill>
                            <a:srgbClr val="027202"/>
                          </a:solidFill>
                          <a:effectLst/>
                          <a:latin typeface="Arial" charset="0"/>
                          <a:cs typeface="Arial" charset="0"/>
                        </a:rPr>
                        <a:t>(HEALTH) </a:t>
                      </a:r>
                      <a:r>
                        <a:rPr kumimoji="0" lang="en-US" sz="1600" b="0" i="0" u="none" strike="noStrike" cap="none" normalizeH="0" baseline="0" dirty="0" smtClean="0">
                          <a:ln>
                            <a:noFill/>
                          </a:ln>
                          <a:solidFill>
                            <a:srgbClr val="000000"/>
                          </a:solidFill>
                          <a:effectLst/>
                          <a:latin typeface="Arial" charset="0"/>
                          <a:cs typeface="Arial" charset="0"/>
                        </a:rPr>
                        <a:t>One candidate says that using more clean energy sources and being more energy efficient will give us healthier air, reduce asthma and lung disease, and ultimately save lives.  That’s why many medical and health groups, like the American Lung Association, support efforts to transition to cleaner energy. </a:t>
                      </a:r>
                    </a:p>
                  </a:txBody>
                  <a:tcPr marL="6393" marR="6393" marT="6393" marB="0" anchor="b" horzOverflow="overflow">
                    <a:lnL>
                      <a:noFill/>
                    </a:lnL>
                    <a:lnR>
                      <a:noFill/>
                    </a:lnR>
                    <a:lnT>
                      <a:noFill/>
                    </a:lnT>
                    <a:lnB>
                      <a:noFill/>
                    </a:lnB>
                    <a:lnTlToBr>
                      <a:noFill/>
                    </a:lnTlToBr>
                    <a:lnBlToTr>
                      <a:noFill/>
                    </a:lnBlToTr>
                    <a:noFill/>
                  </a:tcPr>
                </a:tc>
              </a:tr>
              <a:tr h="1244600">
                <a:tc>
                  <a:txBody>
                    <a:bodyPr/>
                    <a:lstStyle/>
                    <a:p>
                      <a:pPr marL="0" marR="0" lvl="0" indent="0" algn="r" defTabSz="914400" rtl="0" eaLnBrk="1" fontAlgn="b" latinLnBrk="0" hangingPunct="1">
                        <a:lnSpc>
                          <a:spcPts val="1500"/>
                        </a:lnSpc>
                        <a:spcBef>
                          <a:spcPts val="1800"/>
                        </a:spcBef>
                        <a:spcAft>
                          <a:spcPts val="1800"/>
                        </a:spcAft>
                        <a:buClrTx/>
                        <a:buSzTx/>
                        <a:buFontTx/>
                        <a:buNone/>
                        <a:tabLst/>
                      </a:pPr>
                      <a:r>
                        <a:rPr kumimoji="0" lang="en-US" sz="1600" b="1" i="0" u="none" strike="noStrike" cap="none" normalizeH="0" baseline="0" smtClean="0">
                          <a:ln>
                            <a:noFill/>
                          </a:ln>
                          <a:solidFill>
                            <a:srgbClr val="027202"/>
                          </a:solidFill>
                          <a:effectLst/>
                          <a:latin typeface="Arial" charset="0"/>
                          <a:cs typeface="Arial" charset="0"/>
                        </a:rPr>
                        <a:t>(BOLD ACTION) </a:t>
                      </a:r>
                      <a:r>
                        <a:rPr kumimoji="0" lang="en-US" sz="1600" b="0" i="0" u="none" strike="noStrike" cap="none" normalizeH="0" baseline="0" smtClean="0">
                          <a:ln>
                            <a:noFill/>
                          </a:ln>
                          <a:solidFill>
                            <a:srgbClr val="000000"/>
                          </a:solidFill>
                          <a:effectLst/>
                          <a:latin typeface="Arial" charset="0"/>
                          <a:cs typeface="Arial" charset="0"/>
                        </a:rPr>
                        <a:t>One candidate says investing in clean energy means more than just wind and solar power – it means new clean and efficient vehicles, and energy-efficient equipment, technology, and infrastructure.  It means creating jobs in design, manufacturing, construction, and many other fields across our economy.  This is the kind of bold action we need to get our economy growing again.</a:t>
                      </a:r>
                    </a:p>
                  </a:txBody>
                  <a:tcPr marL="6393" marR="6393" marT="6393" marB="0" anchor="b" horzOverflow="overflow">
                    <a:lnL>
                      <a:noFill/>
                    </a:lnL>
                    <a:lnR>
                      <a:noFill/>
                    </a:lnR>
                    <a:lnT>
                      <a:noFill/>
                    </a:lnT>
                    <a:lnB>
                      <a:noFill/>
                    </a:lnB>
                    <a:lnTlToBr>
                      <a:noFill/>
                    </a:lnTlToBr>
                    <a:lnBlToTr>
                      <a:noFill/>
                    </a:lnBlToTr>
                    <a:noFill/>
                  </a:tcPr>
                </a:tc>
              </a:tr>
              <a:tr h="1131888">
                <a:tc>
                  <a:txBody>
                    <a:bodyPr/>
                    <a:lstStyle/>
                    <a:p>
                      <a:pPr marL="0" marR="0" lvl="0" indent="0" algn="r" defTabSz="914400" rtl="0" eaLnBrk="1" fontAlgn="b" latinLnBrk="0" hangingPunct="1">
                        <a:lnSpc>
                          <a:spcPts val="1500"/>
                        </a:lnSpc>
                        <a:spcBef>
                          <a:spcPts val="1800"/>
                        </a:spcBef>
                        <a:spcAft>
                          <a:spcPts val="1800"/>
                        </a:spcAft>
                        <a:buClrTx/>
                        <a:buSzTx/>
                        <a:buFontTx/>
                        <a:buNone/>
                        <a:tabLst/>
                      </a:pPr>
                      <a:r>
                        <a:rPr kumimoji="0" lang="en-US" sz="1600" b="1" i="0" u="none" strike="noStrike" cap="none" normalizeH="0" baseline="0" smtClean="0">
                          <a:ln>
                            <a:noFill/>
                          </a:ln>
                          <a:solidFill>
                            <a:srgbClr val="027202"/>
                          </a:solidFill>
                          <a:effectLst/>
                          <a:latin typeface="Arial" charset="0"/>
                          <a:cs typeface="Arial" charset="0"/>
                        </a:rPr>
                        <a:t>(CREATING JOBS) </a:t>
                      </a:r>
                      <a:r>
                        <a:rPr kumimoji="0" lang="en-US" sz="1600" b="0" i="0" u="none" strike="noStrike" cap="none" normalizeH="0" baseline="0" smtClean="0">
                          <a:ln>
                            <a:noFill/>
                          </a:ln>
                          <a:solidFill>
                            <a:srgbClr val="000000"/>
                          </a:solidFill>
                          <a:effectLst/>
                          <a:latin typeface="Arial" charset="0"/>
                          <a:cs typeface="Arial" charset="0"/>
                        </a:rPr>
                        <a:t>One candidate says that our state already employs thousands of people in clean energy jobs, from engineers to construction workers to port workers to administrative assistants.  These are jobs that pay a living wage, and many cannot be outsourced.  Encouraging use of clean energy, will continue to create more local jobs. </a:t>
                      </a:r>
                    </a:p>
                  </a:txBody>
                  <a:tcPr marL="6393" marR="6393" marT="6393" marB="0" anchor="b" horzOverflow="overflow">
                    <a:lnL>
                      <a:noFill/>
                    </a:lnL>
                    <a:lnR>
                      <a:noFill/>
                    </a:lnR>
                    <a:lnT>
                      <a:noFill/>
                    </a:lnT>
                    <a:lnB>
                      <a:noFill/>
                    </a:lnB>
                    <a:lnTlToBr>
                      <a:noFill/>
                    </a:lnTlToBr>
                    <a:lnBlToTr>
                      <a:noFill/>
                    </a:lnBlToTr>
                    <a:noFill/>
                  </a:tcPr>
                </a:tc>
              </a:tr>
              <a:tr h="1131888">
                <a:tc>
                  <a:txBody>
                    <a:bodyPr/>
                    <a:lstStyle/>
                    <a:p>
                      <a:pPr marL="0" marR="0" lvl="0" indent="0" algn="r" defTabSz="914400" rtl="0" eaLnBrk="1" fontAlgn="b" latinLnBrk="0" hangingPunct="1">
                        <a:lnSpc>
                          <a:spcPts val="1500"/>
                        </a:lnSpc>
                        <a:spcBef>
                          <a:spcPts val="1800"/>
                        </a:spcBef>
                        <a:spcAft>
                          <a:spcPts val="1800"/>
                        </a:spcAft>
                        <a:buClrTx/>
                        <a:buSzTx/>
                        <a:buFontTx/>
                        <a:buNone/>
                        <a:tabLst/>
                      </a:pPr>
                      <a:r>
                        <a:rPr kumimoji="0" lang="en-US" sz="1600" b="1" i="0" u="none" strike="noStrike" cap="none" normalizeH="0" baseline="0" smtClean="0">
                          <a:ln>
                            <a:noFill/>
                          </a:ln>
                          <a:solidFill>
                            <a:srgbClr val="027202"/>
                          </a:solidFill>
                          <a:effectLst/>
                          <a:latin typeface="Arial" charset="0"/>
                          <a:cs typeface="Arial" charset="0"/>
                        </a:rPr>
                        <a:t> (STATE INVESTMENTS) </a:t>
                      </a:r>
                      <a:r>
                        <a:rPr kumimoji="0" lang="en-US" sz="1600" b="0" i="0" u="none" strike="noStrike" cap="none" normalizeH="0" baseline="0" smtClean="0">
                          <a:ln>
                            <a:noFill/>
                          </a:ln>
                          <a:solidFill>
                            <a:srgbClr val="000000"/>
                          </a:solidFill>
                          <a:effectLst/>
                          <a:latin typeface="Arial" charset="0"/>
                          <a:cs typeface="Arial" charset="0"/>
                        </a:rPr>
                        <a:t>One candidate says major state investments in clean energy, efficiency, transit and infrastructure can improve communities, help households and small businesses save money, and generate more private investment. Acting now on clean energy can help our towns and cities, build local jobs, and improve our quality of life.</a:t>
                      </a:r>
                    </a:p>
                  </a:txBody>
                  <a:tcPr marL="6393" marR="6393" marT="6393" marB="0" anchor="b" horzOverflow="overflow">
                    <a:lnL>
                      <a:noFill/>
                    </a:lnL>
                    <a:lnR>
                      <a:noFill/>
                    </a:lnR>
                    <a:lnT>
                      <a:noFill/>
                    </a:lnT>
                    <a:lnB>
                      <a:noFill/>
                    </a:lnB>
                    <a:lnTlToBr>
                      <a:noFill/>
                    </a:lnTlToBr>
                    <a:lnBlToTr>
                      <a:noFill/>
                    </a:lnBlToTr>
                    <a:noFill/>
                  </a:tcPr>
                </a:tc>
              </a:tr>
            </a:tbl>
          </a:graphicData>
        </a:graphic>
      </p:graphicFrame>
    </p:spTree>
    <p:extLst>
      <p:ext uri="{BB962C8B-B14F-4D97-AF65-F5344CB8AC3E}">
        <p14:creationId xmlns:p14="http://schemas.microsoft.com/office/powerpoint/2010/main" val="4016627268"/>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600" dirty="0" smtClean="0">
                <a:solidFill>
                  <a:schemeClr val="bg1"/>
                </a:solidFill>
              </a:rPr>
              <a:t>Conservation Funding and Defense</a:t>
            </a:r>
            <a:endParaRPr lang="en-US" sz="4600" dirty="0">
              <a:solidFill>
                <a:schemeClr val="bg1"/>
              </a:solidFill>
            </a:endParaRPr>
          </a:p>
        </p:txBody>
      </p:sp>
    </p:spTree>
    <p:extLst>
      <p:ext uri="{BB962C8B-B14F-4D97-AF65-F5344CB8AC3E}">
        <p14:creationId xmlns:p14="http://schemas.microsoft.com/office/powerpoint/2010/main" val="29848049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Two-thirds of voters believe that environmental laws should be toughened or better-enforced.</a:t>
            </a:r>
            <a:endParaRPr lang="en-US" dirty="0"/>
          </a:p>
        </p:txBody>
      </p:sp>
      <p:sp>
        <p:nvSpPr>
          <p:cNvPr id="6" name="Text Placeholder 5"/>
          <p:cNvSpPr>
            <a:spLocks noGrp="1"/>
          </p:cNvSpPr>
          <p:nvPr>
            <p:ph type="body" sz="quarter" idx="10"/>
          </p:nvPr>
        </p:nvSpPr>
        <p:spPr/>
        <p:txBody>
          <a:bodyPr/>
          <a:lstStyle/>
          <a:p>
            <a:r>
              <a:rPr lang="en-US" dirty="0" smtClean="0"/>
              <a:t>Q5. </a:t>
            </a:r>
            <a:endParaRPr lang="en-US" dirty="0"/>
          </a:p>
        </p:txBody>
      </p:sp>
      <p:sp>
        <p:nvSpPr>
          <p:cNvPr id="8" name="TextBox 7"/>
          <p:cNvSpPr txBox="1"/>
          <p:nvPr/>
        </p:nvSpPr>
        <p:spPr>
          <a:xfrm>
            <a:off x="624177" y="1431235"/>
            <a:ext cx="7895645" cy="646331"/>
          </a:xfrm>
          <a:prstGeom prst="rect">
            <a:avLst/>
          </a:prstGeom>
          <a:noFill/>
        </p:spPr>
        <p:txBody>
          <a:bodyPr wrap="square" rtlCol="0">
            <a:spAutoFit/>
          </a:bodyPr>
          <a:lstStyle/>
          <a:p>
            <a:pPr algn="ctr"/>
            <a:r>
              <a:rPr lang="en-US" sz="1800" b="0" i="1" dirty="0"/>
              <a:t>W</a:t>
            </a:r>
            <a:r>
              <a:rPr lang="en-US" sz="1800" b="0" i="1" dirty="0" smtClean="0"/>
              <a:t>hich </a:t>
            </a:r>
            <a:r>
              <a:rPr lang="en-US" sz="1800" b="0" i="1" dirty="0"/>
              <a:t>of the following statements comes closest to your view of government regulations of the environment in Minnesota? </a:t>
            </a:r>
          </a:p>
        </p:txBody>
      </p:sp>
      <p:grpSp>
        <p:nvGrpSpPr>
          <p:cNvPr id="2" name="Group 1"/>
          <p:cNvGrpSpPr/>
          <p:nvPr/>
        </p:nvGrpSpPr>
        <p:grpSpPr>
          <a:xfrm>
            <a:off x="2832847" y="2253917"/>
            <a:ext cx="1918447" cy="2890406"/>
            <a:chOff x="2832847" y="2253917"/>
            <a:chExt cx="1918447" cy="2890406"/>
          </a:xfrm>
        </p:grpSpPr>
        <p:sp>
          <p:nvSpPr>
            <p:cNvPr id="16" name="Rectangle 15"/>
            <p:cNvSpPr/>
            <p:nvPr/>
          </p:nvSpPr>
          <p:spPr bwMode="auto">
            <a:xfrm>
              <a:off x="3532094" y="4127540"/>
              <a:ext cx="1156447"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13" name="Rectangle 12"/>
            <p:cNvSpPr/>
            <p:nvPr/>
          </p:nvSpPr>
          <p:spPr bwMode="auto">
            <a:xfrm>
              <a:off x="3388658" y="4911241"/>
              <a:ext cx="1299883"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10" name="Rectangle 9"/>
            <p:cNvSpPr/>
            <p:nvPr/>
          </p:nvSpPr>
          <p:spPr bwMode="auto">
            <a:xfrm>
              <a:off x="2832847" y="4656456"/>
              <a:ext cx="1398495"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7" name="Rectangle 6"/>
            <p:cNvSpPr/>
            <p:nvPr/>
          </p:nvSpPr>
          <p:spPr bwMode="auto">
            <a:xfrm>
              <a:off x="2859741" y="3042810"/>
              <a:ext cx="1398495"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14" name="Rectangle 13"/>
            <p:cNvSpPr/>
            <p:nvPr/>
          </p:nvSpPr>
          <p:spPr bwMode="auto">
            <a:xfrm>
              <a:off x="3872751" y="2486999"/>
              <a:ext cx="878543"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15" name="Rectangle 14"/>
            <p:cNvSpPr/>
            <p:nvPr/>
          </p:nvSpPr>
          <p:spPr bwMode="auto">
            <a:xfrm>
              <a:off x="4025151" y="2253917"/>
              <a:ext cx="726143" cy="233082"/>
            </a:xfrm>
            <a:prstGeom prst="rect">
              <a:avLst/>
            </a:prstGeom>
            <a:solidFill>
              <a:schemeClr val="bg2">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grpSp>
      <p:graphicFrame>
        <p:nvGraphicFramePr>
          <p:cNvPr id="11" name="Chart 10"/>
          <p:cNvGraphicFramePr/>
          <p:nvPr>
            <p:extLst>
              <p:ext uri="{D42A27DB-BD31-4B8C-83A1-F6EECF244321}">
                <p14:modId xmlns:p14="http://schemas.microsoft.com/office/powerpoint/2010/main" val="1344425913"/>
              </p:ext>
            </p:extLst>
          </p:nvPr>
        </p:nvGraphicFramePr>
        <p:xfrm>
          <a:off x="107576" y="1909482"/>
          <a:ext cx="8875059" cy="453614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a:xfrm>
            <a:off x="6625883" y="4056291"/>
            <a:ext cx="2067950" cy="1200329"/>
          </a:xfrm>
          <a:prstGeom prst="rect">
            <a:avLst/>
          </a:prstGeom>
          <a:ln w="28575"/>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1800" dirty="0" smtClean="0">
                <a:solidFill>
                  <a:schemeClr val="accent1"/>
                </a:solidFill>
              </a:rPr>
              <a:t>Total Made Tougher or Better Enforced:</a:t>
            </a:r>
          </a:p>
          <a:p>
            <a:pPr algn="ctr"/>
            <a:r>
              <a:rPr lang="en-US" sz="1800" dirty="0" smtClean="0">
                <a:solidFill>
                  <a:schemeClr val="accent1"/>
                </a:solidFill>
              </a:rPr>
              <a:t>67%</a:t>
            </a:r>
            <a:endParaRPr lang="en-US" sz="1800" dirty="0">
              <a:solidFill>
                <a:schemeClr val="accent1"/>
              </a:solidFill>
            </a:endParaRPr>
          </a:p>
        </p:txBody>
      </p:sp>
    </p:spTree>
    <p:extLst>
      <p:ext uri="{BB962C8B-B14F-4D97-AF65-F5344CB8AC3E}">
        <p14:creationId xmlns:p14="http://schemas.microsoft.com/office/powerpoint/2010/main" val="2375472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Seven in ten voters also express concern about rollbacks of laws to protect the environment.</a:t>
            </a:r>
            <a:endParaRPr lang="en-US" dirty="0"/>
          </a:p>
        </p:txBody>
      </p:sp>
      <p:sp>
        <p:nvSpPr>
          <p:cNvPr id="7" name="Text Placeholder 6"/>
          <p:cNvSpPr>
            <a:spLocks noGrp="1"/>
          </p:cNvSpPr>
          <p:nvPr>
            <p:ph type="body" sz="quarter" idx="10"/>
          </p:nvPr>
        </p:nvSpPr>
        <p:spPr/>
        <p:txBody>
          <a:bodyPr/>
          <a:lstStyle/>
          <a:p>
            <a:r>
              <a:rPr lang="en-US" dirty="0" smtClean="0"/>
              <a:t>4d. Would </a:t>
            </a:r>
            <a:r>
              <a:rPr lang="en-US" dirty="0"/>
              <a:t>you say that you are very concerned, somewhat concerned, not too concerned, or not at all concerned about each of the following: </a:t>
            </a:r>
            <a:r>
              <a:rPr lang="en-US" dirty="0" smtClean="0"/>
              <a:t> </a:t>
            </a:r>
            <a:r>
              <a:rPr lang="en-US" dirty="0"/>
              <a:t>Rollbacks of laws that protect our land, air and </a:t>
            </a:r>
            <a:r>
              <a:rPr lang="en-US" dirty="0" smtClean="0"/>
              <a:t>water</a:t>
            </a:r>
            <a:r>
              <a:rPr lang="en-US" dirty="0"/>
              <a:t>.</a:t>
            </a:r>
          </a:p>
        </p:txBody>
      </p:sp>
      <p:graphicFrame>
        <p:nvGraphicFramePr>
          <p:cNvPr id="12" name="Chart 11"/>
          <p:cNvGraphicFramePr/>
          <p:nvPr>
            <p:extLst>
              <p:ext uri="{D42A27DB-BD31-4B8C-83A1-F6EECF244321}">
                <p14:modId xmlns:p14="http://schemas.microsoft.com/office/powerpoint/2010/main" val="3903324727"/>
              </p:ext>
            </p:extLst>
          </p:nvPr>
        </p:nvGraphicFramePr>
        <p:xfrm>
          <a:off x="307238" y="1998556"/>
          <a:ext cx="8427111" cy="4255940"/>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8"/>
          <p:cNvSpPr txBox="1">
            <a:spLocks noChangeArrowheads="1"/>
          </p:cNvSpPr>
          <p:nvPr/>
        </p:nvSpPr>
        <p:spPr bwMode="auto">
          <a:xfrm>
            <a:off x="7300413" y="2209327"/>
            <a:ext cx="1514403" cy="969496"/>
          </a:xfrm>
          <a:prstGeom prst="rect">
            <a:avLst/>
          </a:prstGeom>
          <a:noFill/>
          <a:ln w="9525">
            <a:noFill/>
            <a:miter lim="800000"/>
            <a:headEnd/>
            <a:tailEnd/>
          </a:ln>
        </p:spPr>
        <p:txBody>
          <a:bodyPr wrap="square">
            <a:spAutoFit/>
          </a:bodyPr>
          <a:lstStyle/>
          <a:p>
            <a:pPr algn="ctr">
              <a:spcBef>
                <a:spcPct val="50000"/>
              </a:spcBef>
            </a:pPr>
            <a:r>
              <a:rPr lang="en-US" sz="1900" b="1" dirty="0" smtClean="0">
                <a:solidFill>
                  <a:schemeClr val="accent1"/>
                </a:solidFill>
              </a:rPr>
              <a:t>Total Concerned</a:t>
            </a:r>
            <a:br>
              <a:rPr lang="en-US" sz="1900" b="1" dirty="0" smtClean="0">
                <a:solidFill>
                  <a:schemeClr val="accent1"/>
                </a:solidFill>
              </a:rPr>
            </a:br>
            <a:r>
              <a:rPr lang="en-US" sz="1900" b="1" dirty="0" smtClean="0">
                <a:solidFill>
                  <a:schemeClr val="accent1"/>
                </a:solidFill>
              </a:rPr>
              <a:t>70%</a:t>
            </a:r>
            <a:endParaRPr lang="en-US" sz="1900" b="1" dirty="0">
              <a:solidFill>
                <a:schemeClr val="accent1"/>
              </a:solidFill>
            </a:endParaRPr>
          </a:p>
        </p:txBody>
      </p:sp>
      <p:sp>
        <p:nvSpPr>
          <p:cNvPr id="14" name="AutoShape 4"/>
          <p:cNvSpPr>
            <a:spLocks/>
          </p:cNvSpPr>
          <p:nvPr/>
        </p:nvSpPr>
        <p:spPr bwMode="auto">
          <a:xfrm>
            <a:off x="7204061" y="2123078"/>
            <a:ext cx="192704" cy="1100382"/>
          </a:xfrm>
          <a:prstGeom prst="rightBrace">
            <a:avLst>
              <a:gd name="adj1" fmla="val 36676"/>
              <a:gd name="adj2" fmla="val 50000"/>
            </a:avLst>
          </a:prstGeom>
          <a:noFill/>
          <a:ln w="19050">
            <a:solidFill>
              <a:schemeClr val="accent1"/>
            </a:solidFill>
            <a:round/>
            <a:headEnd/>
            <a:tailEnd/>
          </a:ln>
          <a:effectLst/>
        </p:spPr>
        <p:txBody>
          <a:bodyPr wrap="none" anchor="ctr"/>
          <a:lstStyle/>
          <a:p>
            <a:endParaRPr lang="en-US" dirty="0"/>
          </a:p>
        </p:txBody>
      </p:sp>
      <p:sp>
        <p:nvSpPr>
          <p:cNvPr id="17" name="Text Box 8"/>
          <p:cNvSpPr txBox="1">
            <a:spLocks noChangeArrowheads="1"/>
          </p:cNvSpPr>
          <p:nvPr/>
        </p:nvSpPr>
        <p:spPr bwMode="auto">
          <a:xfrm>
            <a:off x="5090072" y="3701534"/>
            <a:ext cx="1625281" cy="1261884"/>
          </a:xfrm>
          <a:prstGeom prst="rect">
            <a:avLst/>
          </a:prstGeom>
          <a:noFill/>
          <a:ln w="9525">
            <a:noFill/>
            <a:miter lim="800000"/>
            <a:headEnd/>
            <a:tailEnd/>
          </a:ln>
        </p:spPr>
        <p:txBody>
          <a:bodyPr wrap="square">
            <a:spAutoFit/>
          </a:bodyPr>
          <a:lstStyle/>
          <a:p>
            <a:pPr algn="ctr">
              <a:spcBef>
                <a:spcPct val="50000"/>
              </a:spcBef>
            </a:pPr>
            <a:r>
              <a:rPr lang="en-US" sz="1900" b="1" dirty="0" smtClean="0">
                <a:solidFill>
                  <a:schemeClr val="accent4"/>
                </a:solidFill>
              </a:rPr>
              <a:t>Total Not Too/Not Concerned</a:t>
            </a:r>
            <a:br>
              <a:rPr lang="en-US" sz="1900" b="1" dirty="0" smtClean="0">
                <a:solidFill>
                  <a:schemeClr val="accent4"/>
                </a:solidFill>
              </a:rPr>
            </a:br>
            <a:r>
              <a:rPr lang="en-US" sz="1900" b="1" dirty="0" smtClean="0">
                <a:solidFill>
                  <a:schemeClr val="accent4"/>
                </a:solidFill>
              </a:rPr>
              <a:t>25%</a:t>
            </a:r>
            <a:endParaRPr lang="en-US" sz="1900" b="1" dirty="0">
              <a:solidFill>
                <a:schemeClr val="accent4"/>
              </a:solidFill>
            </a:endParaRPr>
          </a:p>
        </p:txBody>
      </p:sp>
      <p:sp>
        <p:nvSpPr>
          <p:cNvPr id="18" name="AutoShape 4"/>
          <p:cNvSpPr>
            <a:spLocks/>
          </p:cNvSpPr>
          <p:nvPr/>
        </p:nvSpPr>
        <p:spPr bwMode="auto">
          <a:xfrm>
            <a:off x="4993721" y="3789314"/>
            <a:ext cx="192704" cy="1100382"/>
          </a:xfrm>
          <a:prstGeom prst="rightBrace">
            <a:avLst>
              <a:gd name="adj1" fmla="val 36676"/>
              <a:gd name="adj2" fmla="val 50000"/>
            </a:avLst>
          </a:prstGeom>
          <a:noFill/>
          <a:ln w="19050">
            <a:solidFill>
              <a:schemeClr val="accent4"/>
            </a:solidFill>
            <a:round/>
            <a:headEnd/>
            <a:tailEnd/>
          </a:ln>
          <a:effectLst/>
        </p:spPr>
        <p:txBody>
          <a:bodyPr wrap="none" anchor="ctr"/>
          <a:lstStyle/>
          <a:p>
            <a:endParaRPr lang="en-US" dirty="0"/>
          </a:p>
        </p:txBody>
      </p:sp>
      <p:sp>
        <p:nvSpPr>
          <p:cNvPr id="19" name="TextBox 18"/>
          <p:cNvSpPr txBox="1"/>
          <p:nvPr/>
        </p:nvSpPr>
        <p:spPr>
          <a:xfrm>
            <a:off x="624177" y="1431235"/>
            <a:ext cx="7895645" cy="369332"/>
          </a:xfrm>
          <a:prstGeom prst="rect">
            <a:avLst/>
          </a:prstGeom>
          <a:noFill/>
        </p:spPr>
        <p:txBody>
          <a:bodyPr wrap="square" rtlCol="0">
            <a:spAutoFit/>
          </a:bodyPr>
          <a:lstStyle/>
          <a:p>
            <a:pPr algn="ctr"/>
            <a:r>
              <a:rPr lang="en-US" sz="1800" b="0" i="1" dirty="0"/>
              <a:t>Rollbacks of laws that protect our land, air and water</a:t>
            </a:r>
          </a:p>
        </p:txBody>
      </p:sp>
    </p:spTree>
    <p:extLst>
      <p:ext uri="{BB962C8B-B14F-4D97-AF65-F5344CB8AC3E}">
        <p14:creationId xmlns:p14="http://schemas.microsoft.com/office/powerpoint/2010/main" val="397311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5" y="274637"/>
            <a:ext cx="6398315" cy="1143000"/>
          </a:xfrm>
        </p:spPr>
        <p:txBody>
          <a:bodyPr/>
          <a:lstStyle/>
          <a:p>
            <a:r>
              <a:rPr lang="en-US" sz="3000" dirty="0" smtClean="0"/>
              <a:t>Introduction of Proposal to </a:t>
            </a:r>
            <a:br>
              <a:rPr lang="en-US" sz="3000" dirty="0" smtClean="0"/>
            </a:br>
            <a:r>
              <a:rPr lang="en-US" sz="3000" dirty="0" smtClean="0"/>
              <a:t>Shift Amendment Funding</a:t>
            </a:r>
            <a:endParaRPr lang="en-US" sz="3000" dirty="0"/>
          </a:p>
        </p:txBody>
      </p:sp>
      <p:sp>
        <p:nvSpPr>
          <p:cNvPr id="3" name="Text Placeholder 2"/>
          <p:cNvSpPr>
            <a:spLocks noGrp="1"/>
          </p:cNvSpPr>
          <p:nvPr>
            <p:ph type="body" sz="quarter" idx="10"/>
          </p:nvPr>
        </p:nvSpPr>
        <p:spPr/>
        <p:txBody>
          <a:bodyPr/>
          <a:lstStyle/>
          <a:p>
            <a:endParaRPr lang="en-US"/>
          </a:p>
        </p:txBody>
      </p:sp>
      <p:sp>
        <p:nvSpPr>
          <p:cNvPr id="4" name="TextBox 3"/>
          <p:cNvSpPr txBox="1"/>
          <p:nvPr/>
        </p:nvSpPr>
        <p:spPr>
          <a:xfrm>
            <a:off x="270344" y="1423283"/>
            <a:ext cx="8512149" cy="4832092"/>
          </a:xfrm>
          <a:prstGeom prst="rect">
            <a:avLst/>
          </a:prstGeom>
          <a:solidFill>
            <a:srgbClr val="D7EEF9"/>
          </a:solidFill>
        </p:spPr>
        <p:style>
          <a:lnRef idx="1">
            <a:schemeClr val="accent2"/>
          </a:lnRef>
          <a:fillRef idx="2">
            <a:schemeClr val="accent2"/>
          </a:fillRef>
          <a:effectRef idx="1">
            <a:schemeClr val="accent2"/>
          </a:effectRef>
          <a:fontRef idx="minor">
            <a:schemeClr val="dk1"/>
          </a:fontRef>
        </p:style>
        <p:txBody>
          <a:bodyPr wrap="square" lIns="182880" rIns="182880" rtlCol="0">
            <a:spAutoFit/>
          </a:bodyPr>
          <a:lstStyle/>
          <a:p>
            <a:pPr algn="just"/>
            <a:r>
              <a:rPr lang="en-US" sz="2800" b="0" dirty="0"/>
              <a:t>I would like to ask you about a state constitutional amendment approved by </a:t>
            </a:r>
            <a:r>
              <a:rPr lang="en-US" sz="2800" b="0" dirty="0" smtClean="0"/>
              <a:t>Minnesota </a:t>
            </a:r>
            <a:r>
              <a:rPr lang="en-US" sz="2800" b="0" dirty="0"/>
              <a:t>voters in 2008.  It increased the state sales tax by three-eighths of one percent to provide dedicated funding for clean water, land protection, and wildlife habitat, arts education and parks and trails.</a:t>
            </a:r>
          </a:p>
          <a:p>
            <a:pPr algn="just"/>
            <a:r>
              <a:rPr lang="en-US" sz="2800" b="0" dirty="0"/>
              <a:t> </a:t>
            </a:r>
          </a:p>
          <a:p>
            <a:pPr algn="just"/>
            <a:r>
              <a:rPr lang="en-US" sz="2800" b="0" dirty="0"/>
              <a:t>Some legislators may propose using money from the amendment to replace funding for </a:t>
            </a:r>
            <a:r>
              <a:rPr lang="en-US" sz="2800" b="0" u="sng" dirty="0"/>
              <a:t>existing</a:t>
            </a:r>
            <a:r>
              <a:rPr lang="en-US" sz="2800" b="0" dirty="0"/>
              <a:t> water and land conservation programs in the state budget. </a:t>
            </a:r>
          </a:p>
        </p:txBody>
      </p:sp>
      <p:pic>
        <p:nvPicPr>
          <p:cNvPr id="6" name="Picture 11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22492" y="316797"/>
            <a:ext cx="1781398" cy="91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632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75" y="204297"/>
            <a:ext cx="8841850" cy="1143000"/>
          </a:xfrm>
        </p:spPr>
        <p:txBody>
          <a:bodyPr/>
          <a:lstStyle/>
          <a:p>
            <a:r>
              <a:rPr lang="en-US" dirty="0" smtClean="0"/>
              <a:t>As we have seen in prior years, seven in ten voters resolutely support using the amendment to </a:t>
            </a:r>
            <a:r>
              <a:rPr lang="en-US" i="1" dirty="0" smtClean="0"/>
              <a:t>enhance</a:t>
            </a:r>
            <a:r>
              <a:rPr lang="en-US" dirty="0" smtClean="0"/>
              <a:t> conservation funding.</a:t>
            </a:r>
            <a:endParaRPr lang="en-US" dirty="0"/>
          </a:p>
        </p:txBody>
      </p:sp>
      <p:sp>
        <p:nvSpPr>
          <p:cNvPr id="3" name="Text Placeholder 2"/>
          <p:cNvSpPr>
            <a:spLocks noGrp="1"/>
          </p:cNvSpPr>
          <p:nvPr>
            <p:ph type="body" sz="quarter" idx="10"/>
          </p:nvPr>
        </p:nvSpPr>
        <p:spPr/>
        <p:txBody>
          <a:bodyPr/>
          <a:lstStyle/>
          <a:p>
            <a:r>
              <a:rPr lang="en-US" dirty="0" smtClean="0"/>
              <a:t>7. I </a:t>
            </a:r>
            <a:r>
              <a:rPr lang="en-US" dirty="0"/>
              <a:t>am going to read you two statements about this issue.  Please tell me which one comes closest to your own view, even if neither of the statements matches your views exactly. </a:t>
            </a:r>
          </a:p>
        </p:txBody>
      </p:sp>
      <p:graphicFrame>
        <p:nvGraphicFramePr>
          <p:cNvPr id="4" name="Table 3"/>
          <p:cNvGraphicFramePr>
            <a:graphicFrameLocks noGrp="1"/>
          </p:cNvGraphicFramePr>
          <p:nvPr>
            <p:extLst>
              <p:ext uri="{D42A27DB-BD31-4B8C-83A1-F6EECF244321}">
                <p14:modId xmlns:p14="http://schemas.microsoft.com/office/powerpoint/2010/main" val="132843876"/>
              </p:ext>
            </p:extLst>
          </p:nvPr>
        </p:nvGraphicFramePr>
        <p:xfrm>
          <a:off x="206732" y="1603733"/>
          <a:ext cx="8833905" cy="4732439"/>
        </p:xfrm>
        <a:graphic>
          <a:graphicData uri="http://schemas.openxmlformats.org/drawingml/2006/table">
            <a:tbl>
              <a:tblPr firstRow="1" bandRow="1">
                <a:tableStyleId>{5940675A-B579-460E-94D1-54222C63F5DA}</a:tableStyleId>
              </a:tblPr>
              <a:tblGrid>
                <a:gridCol w="5907821"/>
                <a:gridCol w="731521"/>
                <a:gridCol w="731521"/>
                <a:gridCol w="731521"/>
                <a:gridCol w="731521"/>
              </a:tblGrid>
              <a:tr h="469606">
                <a:tc>
                  <a:txBody>
                    <a:bodyPr/>
                    <a:lstStyle/>
                    <a:p>
                      <a:pPr algn="ctr" fontAlgn="b"/>
                      <a:r>
                        <a:rPr lang="en-US" sz="1800" b="1" i="0" u="none" strike="noStrike" dirty="0">
                          <a:solidFill>
                            <a:schemeClr val="accent3"/>
                          </a:solidFill>
                          <a:effectLst/>
                          <a:latin typeface="+mn-lt"/>
                        </a:rPr>
                        <a:t>Statements</a:t>
                      </a:r>
                    </a:p>
                  </a:txBody>
                  <a:tcPr marT="7620" marB="9144" anchor="ctr">
                    <a:solidFill>
                      <a:schemeClr val="accent1"/>
                    </a:solidFill>
                  </a:tcPr>
                </a:tc>
                <a:tc>
                  <a:txBody>
                    <a:bodyPr/>
                    <a:lstStyle/>
                    <a:p>
                      <a:pPr algn="ctr" fontAlgn="b"/>
                      <a:r>
                        <a:rPr lang="en-US" sz="1800" b="1" i="0" u="none" strike="noStrike" dirty="0">
                          <a:solidFill>
                            <a:schemeClr val="accent3"/>
                          </a:solidFill>
                          <a:effectLst/>
                          <a:latin typeface="+mn-lt"/>
                        </a:rPr>
                        <a:t>2009</a:t>
                      </a:r>
                    </a:p>
                  </a:txBody>
                  <a:tcPr marT="7620" marB="9144" anchor="ctr">
                    <a:solidFill>
                      <a:schemeClr val="accent1"/>
                    </a:solidFill>
                  </a:tcPr>
                </a:tc>
                <a:tc>
                  <a:txBody>
                    <a:bodyPr/>
                    <a:lstStyle/>
                    <a:p>
                      <a:pPr algn="ctr" fontAlgn="b"/>
                      <a:r>
                        <a:rPr lang="en-US" sz="1800" b="1" i="0" u="none" strike="noStrike" dirty="0">
                          <a:solidFill>
                            <a:schemeClr val="accent3"/>
                          </a:solidFill>
                          <a:effectLst/>
                          <a:latin typeface="+mn-lt"/>
                        </a:rPr>
                        <a:t>2010</a:t>
                      </a:r>
                    </a:p>
                  </a:txBody>
                  <a:tcPr marT="7620" marB="9144" anchor="ctr">
                    <a:solidFill>
                      <a:schemeClr val="accent1"/>
                    </a:solidFill>
                  </a:tcPr>
                </a:tc>
                <a:tc>
                  <a:txBody>
                    <a:bodyPr/>
                    <a:lstStyle/>
                    <a:p>
                      <a:pPr algn="ctr" fontAlgn="b"/>
                      <a:r>
                        <a:rPr lang="en-US" sz="1800" b="1" i="0" u="none" strike="noStrike" dirty="0">
                          <a:solidFill>
                            <a:schemeClr val="accent3"/>
                          </a:solidFill>
                          <a:effectLst/>
                          <a:latin typeface="+mn-lt"/>
                        </a:rPr>
                        <a:t>2012</a:t>
                      </a:r>
                    </a:p>
                  </a:txBody>
                  <a:tcPr marT="7620" marB="9144" anchor="ctr">
                    <a:solidFill>
                      <a:schemeClr val="accent1"/>
                    </a:solidFill>
                  </a:tcPr>
                </a:tc>
                <a:tc>
                  <a:txBody>
                    <a:bodyPr/>
                    <a:lstStyle/>
                    <a:p>
                      <a:pPr algn="ctr" fontAlgn="b"/>
                      <a:r>
                        <a:rPr lang="en-US" sz="1800" b="1" i="0" u="none" strike="noStrike" dirty="0">
                          <a:solidFill>
                            <a:schemeClr val="accent3"/>
                          </a:solidFill>
                          <a:effectLst/>
                          <a:latin typeface="+mn-lt"/>
                        </a:rPr>
                        <a:t>2013</a:t>
                      </a:r>
                    </a:p>
                  </a:txBody>
                  <a:tcPr marT="7620" marB="9144" anchor="ctr">
                    <a:solidFill>
                      <a:schemeClr val="accent1"/>
                    </a:solidFill>
                  </a:tcPr>
                </a:tc>
              </a:tr>
              <a:tr h="1565139">
                <a:tc>
                  <a:txBody>
                    <a:bodyPr/>
                    <a:lstStyle/>
                    <a:p>
                      <a:pPr algn="r" fontAlgn="b"/>
                      <a:r>
                        <a:rPr lang="en-US" sz="1800" b="0" i="0" u="none" strike="noStrike" dirty="0">
                          <a:solidFill>
                            <a:srgbClr val="000000"/>
                          </a:solidFill>
                          <a:effectLst/>
                          <a:latin typeface="+mn-lt"/>
                        </a:rPr>
                        <a:t>In these tough economic times, elected officials must be reminded that we want to protect Minnesota's Great Outdoors for the long-term.  We must not let elected officials raid constitutionally dedicated conservation funds to solve short-term state budget problems.</a:t>
                      </a:r>
                    </a:p>
                  </a:txBody>
                  <a:tcPr marT="7620" marB="9144" anchor="ctr"/>
                </a:tc>
                <a:tc>
                  <a:txBody>
                    <a:bodyPr/>
                    <a:lstStyle/>
                    <a:p>
                      <a:pPr algn="ctr" fontAlgn="b"/>
                      <a:r>
                        <a:rPr lang="en-US" sz="2100" b="0" i="0" u="none" strike="noStrike" dirty="0">
                          <a:solidFill>
                            <a:srgbClr val="FF0000"/>
                          </a:solidFill>
                          <a:effectLst/>
                          <a:latin typeface="+mn-lt"/>
                        </a:rPr>
                        <a:t>70%</a:t>
                      </a:r>
                    </a:p>
                  </a:txBody>
                  <a:tcPr marT="7620" marB="9144" anchor="ctr"/>
                </a:tc>
                <a:tc>
                  <a:txBody>
                    <a:bodyPr/>
                    <a:lstStyle/>
                    <a:p>
                      <a:pPr algn="ctr" fontAlgn="b"/>
                      <a:r>
                        <a:rPr lang="en-US" sz="2100" b="0" i="0" u="none" strike="noStrike" dirty="0">
                          <a:solidFill>
                            <a:srgbClr val="FF0000"/>
                          </a:solidFill>
                          <a:effectLst/>
                          <a:latin typeface="+mn-lt"/>
                        </a:rPr>
                        <a:t>66%</a:t>
                      </a:r>
                    </a:p>
                  </a:txBody>
                  <a:tcPr marT="7620" marB="9144" anchor="ctr"/>
                </a:tc>
                <a:tc>
                  <a:txBody>
                    <a:bodyPr/>
                    <a:lstStyle/>
                    <a:p>
                      <a:pPr algn="ctr" fontAlgn="b"/>
                      <a:r>
                        <a:rPr lang="en-US" sz="2100" b="0" i="0" u="none" strike="noStrike" dirty="0">
                          <a:solidFill>
                            <a:srgbClr val="FF0000"/>
                          </a:solidFill>
                          <a:effectLst/>
                          <a:latin typeface="+mn-lt"/>
                        </a:rPr>
                        <a:t>71%</a:t>
                      </a:r>
                    </a:p>
                  </a:txBody>
                  <a:tcPr marT="7620" marB="9144" anchor="ctr"/>
                </a:tc>
                <a:tc>
                  <a:txBody>
                    <a:bodyPr/>
                    <a:lstStyle/>
                    <a:p>
                      <a:pPr algn="ctr" fontAlgn="b"/>
                      <a:r>
                        <a:rPr lang="en-US" sz="2100" b="0" i="0" u="none" strike="noStrike" dirty="0" smtClean="0">
                          <a:solidFill>
                            <a:srgbClr val="FF0000"/>
                          </a:solidFill>
                          <a:effectLst/>
                          <a:latin typeface="+mn-lt"/>
                        </a:rPr>
                        <a:t>70%</a:t>
                      </a:r>
                      <a:endParaRPr lang="en-US" sz="2100" b="0" i="0" u="none" strike="noStrike" dirty="0">
                        <a:solidFill>
                          <a:srgbClr val="FF0000"/>
                        </a:solidFill>
                        <a:effectLst/>
                        <a:latin typeface="+mn-lt"/>
                      </a:endParaRPr>
                    </a:p>
                  </a:txBody>
                  <a:tcPr marT="7620" marB="9144" anchor="ctr"/>
                </a:tc>
              </a:tr>
              <a:tr h="947575">
                <a:tc>
                  <a:txBody>
                    <a:bodyPr/>
                    <a:lstStyle/>
                    <a:p>
                      <a:pPr algn="r" fontAlgn="b"/>
                      <a:r>
                        <a:rPr lang="en-US" sz="1800" b="0" i="0" u="none" strike="noStrike" dirty="0">
                          <a:solidFill>
                            <a:srgbClr val="000000"/>
                          </a:solidFill>
                          <a:effectLst/>
                          <a:latin typeface="+mn-lt"/>
                        </a:rPr>
                        <a:t>Given the </a:t>
                      </a:r>
                      <a:r>
                        <a:rPr lang="en-US" sz="1800" b="0" i="0" u="none" strike="noStrike" dirty="0">
                          <a:solidFill>
                            <a:srgbClr val="00934F"/>
                          </a:solidFill>
                          <a:effectLst/>
                          <a:latin typeface="+mn-lt"/>
                        </a:rPr>
                        <a:t>state’s budget crisis</a:t>
                      </a:r>
                      <a:r>
                        <a:rPr lang="en-US" sz="1800" b="0" i="0" u="none" strike="noStrike" dirty="0">
                          <a:solidFill>
                            <a:srgbClr val="000000"/>
                          </a:solidFill>
                          <a:effectLst/>
                          <a:latin typeface="+mn-lt"/>
                        </a:rPr>
                        <a:t>, it is appropriate for state legislators to use money from this amendment to prevent cuts to </a:t>
                      </a:r>
                      <a:r>
                        <a:rPr lang="en-US" sz="1800" b="0" i="0" u="sng" strike="noStrike" dirty="0">
                          <a:solidFill>
                            <a:srgbClr val="000000"/>
                          </a:solidFill>
                          <a:effectLst/>
                          <a:latin typeface="+mn-lt"/>
                        </a:rPr>
                        <a:t>existing</a:t>
                      </a:r>
                      <a:r>
                        <a:rPr lang="en-US" sz="1800" b="0" i="0" u="none" strike="noStrike" dirty="0">
                          <a:solidFill>
                            <a:srgbClr val="000000"/>
                          </a:solidFill>
                          <a:effectLst/>
                          <a:latin typeface="+mn-lt"/>
                        </a:rPr>
                        <a:t> programs to protect water and land</a:t>
                      </a:r>
                    </a:p>
                  </a:txBody>
                  <a:tcPr marT="7620" marB="9144" anchor="ctr"/>
                </a:tc>
                <a:tc>
                  <a:txBody>
                    <a:bodyPr/>
                    <a:lstStyle/>
                    <a:p>
                      <a:pPr algn="ctr" fontAlgn="b"/>
                      <a:r>
                        <a:rPr lang="en-US" sz="2100" b="0" i="0" u="none" strike="noStrike">
                          <a:solidFill>
                            <a:srgbClr val="000000"/>
                          </a:solidFill>
                          <a:effectLst/>
                          <a:latin typeface="+mn-lt"/>
                        </a:rPr>
                        <a:t>21%</a:t>
                      </a:r>
                    </a:p>
                  </a:txBody>
                  <a:tcPr marT="7620" marB="9144" anchor="ctr"/>
                </a:tc>
                <a:tc>
                  <a:txBody>
                    <a:bodyPr/>
                    <a:lstStyle/>
                    <a:p>
                      <a:pPr algn="ctr" fontAlgn="b"/>
                      <a:r>
                        <a:rPr lang="en-US" sz="2100" b="0" i="0" u="none" strike="noStrike" dirty="0">
                          <a:solidFill>
                            <a:srgbClr val="000000"/>
                          </a:solidFill>
                          <a:effectLst/>
                          <a:latin typeface="+mn-lt"/>
                        </a:rPr>
                        <a:t>25%</a:t>
                      </a:r>
                    </a:p>
                  </a:txBody>
                  <a:tcPr marT="7620" marB="9144" anchor="ctr"/>
                </a:tc>
                <a:tc>
                  <a:txBody>
                    <a:bodyPr/>
                    <a:lstStyle/>
                    <a:p>
                      <a:pPr algn="ctr" fontAlgn="b"/>
                      <a:endParaRPr lang="en-US" sz="2100" b="0" i="0" u="none" strike="noStrike" dirty="0">
                        <a:solidFill>
                          <a:srgbClr val="000000"/>
                        </a:solidFill>
                        <a:effectLst/>
                        <a:latin typeface="+mn-lt"/>
                      </a:endParaRPr>
                    </a:p>
                  </a:txBody>
                  <a:tcPr marT="7620" marB="9144" anchor="ctr">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mn-lt"/>
                      </a:endParaRPr>
                    </a:p>
                  </a:txBody>
                  <a:tcPr marT="7620" marB="9144" anchor="ctr">
                    <a:solidFill>
                      <a:schemeClr val="accent1">
                        <a:lumMod val="20000"/>
                        <a:lumOff val="80000"/>
                      </a:schemeClr>
                    </a:solidFill>
                  </a:tcPr>
                </a:tc>
              </a:tr>
              <a:tr h="947575">
                <a:tc>
                  <a:txBody>
                    <a:bodyPr/>
                    <a:lstStyle/>
                    <a:p>
                      <a:pPr algn="r" fontAlgn="b"/>
                      <a:r>
                        <a:rPr lang="en-US" sz="1800" b="0" i="0" u="none" strike="noStrike" dirty="0">
                          <a:solidFill>
                            <a:srgbClr val="000000"/>
                          </a:solidFill>
                          <a:effectLst/>
                          <a:latin typeface="+mn-lt"/>
                        </a:rPr>
                        <a:t>Given </a:t>
                      </a:r>
                      <a:r>
                        <a:rPr lang="en-US" sz="1800" b="0" i="0" u="none" strike="noStrike" dirty="0">
                          <a:solidFill>
                            <a:srgbClr val="00934F"/>
                          </a:solidFill>
                          <a:effectLst/>
                          <a:latin typeface="+mn-lt"/>
                        </a:rPr>
                        <a:t>tough economic times</a:t>
                      </a:r>
                      <a:r>
                        <a:rPr lang="en-US" sz="1800" b="0" i="0" u="none" strike="noStrike" dirty="0">
                          <a:solidFill>
                            <a:srgbClr val="000000"/>
                          </a:solidFill>
                          <a:effectLst/>
                          <a:latin typeface="+mn-lt"/>
                        </a:rPr>
                        <a:t>, it is appropriate for state legislators to use money from this amendment to prevent cuts to </a:t>
                      </a:r>
                      <a:r>
                        <a:rPr lang="en-US" sz="1800" b="0" i="0" u="sng" strike="noStrike" dirty="0">
                          <a:solidFill>
                            <a:srgbClr val="000000"/>
                          </a:solidFill>
                          <a:effectLst/>
                          <a:latin typeface="+mn-lt"/>
                        </a:rPr>
                        <a:t>existing</a:t>
                      </a:r>
                      <a:r>
                        <a:rPr lang="en-US" sz="1800" b="0" i="0" u="none" strike="noStrike" dirty="0">
                          <a:solidFill>
                            <a:srgbClr val="000000"/>
                          </a:solidFill>
                          <a:effectLst/>
                          <a:latin typeface="+mn-lt"/>
                        </a:rPr>
                        <a:t> programs to protect water and land</a:t>
                      </a:r>
                    </a:p>
                  </a:txBody>
                  <a:tcPr marT="7620" marB="9144" anchor="ctr"/>
                </a:tc>
                <a:tc>
                  <a:txBody>
                    <a:bodyPr/>
                    <a:lstStyle/>
                    <a:p>
                      <a:pPr algn="ctr" fontAlgn="b"/>
                      <a:endParaRPr lang="en-US" sz="2100" b="0" i="0" u="none" strike="noStrike" dirty="0">
                        <a:solidFill>
                          <a:srgbClr val="000000"/>
                        </a:solidFill>
                        <a:effectLst/>
                        <a:latin typeface="+mn-lt"/>
                      </a:endParaRPr>
                    </a:p>
                  </a:txBody>
                  <a:tcPr marT="7620" marB="9144" anchor="ctr">
                    <a:solidFill>
                      <a:schemeClr val="accent1">
                        <a:lumMod val="20000"/>
                        <a:lumOff val="80000"/>
                      </a:schemeClr>
                    </a:solidFill>
                  </a:tcPr>
                </a:tc>
                <a:tc>
                  <a:txBody>
                    <a:bodyPr/>
                    <a:lstStyle/>
                    <a:p>
                      <a:pPr algn="ctr" fontAlgn="b"/>
                      <a:endParaRPr lang="en-US" sz="2100" b="0" i="0" u="none" strike="noStrike" dirty="0">
                        <a:solidFill>
                          <a:srgbClr val="000000"/>
                        </a:solidFill>
                        <a:effectLst/>
                        <a:latin typeface="+mn-lt"/>
                      </a:endParaRPr>
                    </a:p>
                  </a:txBody>
                  <a:tcPr marT="7620" marB="9144" anchor="ctr">
                    <a:solidFill>
                      <a:schemeClr val="accent1">
                        <a:lumMod val="20000"/>
                        <a:lumOff val="80000"/>
                      </a:schemeClr>
                    </a:solidFill>
                  </a:tcPr>
                </a:tc>
                <a:tc>
                  <a:txBody>
                    <a:bodyPr/>
                    <a:lstStyle/>
                    <a:p>
                      <a:pPr algn="ctr" fontAlgn="b"/>
                      <a:r>
                        <a:rPr lang="en-US" sz="2100" b="0" i="0" u="none" strike="noStrike" dirty="0">
                          <a:solidFill>
                            <a:srgbClr val="000000"/>
                          </a:solidFill>
                          <a:effectLst/>
                          <a:latin typeface="+mn-lt"/>
                        </a:rPr>
                        <a:t>24%</a:t>
                      </a:r>
                    </a:p>
                  </a:txBody>
                  <a:tcPr marT="7620" marB="9144" anchor="ctr"/>
                </a:tc>
                <a:tc>
                  <a:txBody>
                    <a:bodyPr/>
                    <a:lstStyle/>
                    <a:p>
                      <a:pPr algn="ctr" fontAlgn="b"/>
                      <a:r>
                        <a:rPr lang="en-US" sz="2100" b="0" i="0" u="none" strike="noStrike" dirty="0" smtClean="0">
                          <a:solidFill>
                            <a:srgbClr val="000000"/>
                          </a:solidFill>
                          <a:effectLst/>
                          <a:latin typeface="+mn-lt"/>
                        </a:rPr>
                        <a:t>25%</a:t>
                      </a:r>
                      <a:endParaRPr lang="en-US" sz="2100" b="0" i="0" u="none" strike="noStrike" dirty="0">
                        <a:solidFill>
                          <a:srgbClr val="000000"/>
                        </a:solidFill>
                        <a:effectLst/>
                        <a:latin typeface="+mn-lt"/>
                      </a:endParaRPr>
                    </a:p>
                  </a:txBody>
                  <a:tcPr marT="7620" marB="9144" anchor="ctr"/>
                </a:tc>
              </a:tr>
              <a:tr h="469606">
                <a:tc>
                  <a:txBody>
                    <a:bodyPr/>
                    <a:lstStyle/>
                    <a:p>
                      <a:pPr algn="r" fontAlgn="b"/>
                      <a:r>
                        <a:rPr lang="en-US" sz="1800" b="0" i="0" u="none" strike="noStrike" dirty="0">
                          <a:solidFill>
                            <a:srgbClr val="000000"/>
                          </a:solidFill>
                          <a:effectLst/>
                          <a:latin typeface="+mn-lt"/>
                        </a:rPr>
                        <a:t>Both/Neither/DK/NA</a:t>
                      </a:r>
                    </a:p>
                  </a:txBody>
                  <a:tcPr marT="7620" marB="9144" anchor="ctr"/>
                </a:tc>
                <a:tc>
                  <a:txBody>
                    <a:bodyPr/>
                    <a:lstStyle/>
                    <a:p>
                      <a:pPr algn="ctr" fontAlgn="b"/>
                      <a:r>
                        <a:rPr lang="en-US" sz="2100" b="0" i="0" u="none" strike="noStrike" dirty="0">
                          <a:solidFill>
                            <a:srgbClr val="000000"/>
                          </a:solidFill>
                          <a:effectLst/>
                          <a:latin typeface="+mn-lt"/>
                        </a:rPr>
                        <a:t>9%</a:t>
                      </a:r>
                    </a:p>
                  </a:txBody>
                  <a:tcPr marT="7620" marB="9144" anchor="ctr"/>
                </a:tc>
                <a:tc>
                  <a:txBody>
                    <a:bodyPr/>
                    <a:lstStyle/>
                    <a:p>
                      <a:pPr algn="ctr" fontAlgn="b"/>
                      <a:r>
                        <a:rPr lang="en-US" sz="2100" b="0" i="0" u="none" strike="noStrike" dirty="0">
                          <a:solidFill>
                            <a:srgbClr val="000000"/>
                          </a:solidFill>
                          <a:effectLst/>
                          <a:latin typeface="+mn-lt"/>
                        </a:rPr>
                        <a:t>9%</a:t>
                      </a:r>
                    </a:p>
                  </a:txBody>
                  <a:tcPr marT="7620" marB="9144" anchor="ctr"/>
                </a:tc>
                <a:tc>
                  <a:txBody>
                    <a:bodyPr/>
                    <a:lstStyle/>
                    <a:p>
                      <a:pPr algn="ctr" fontAlgn="b"/>
                      <a:r>
                        <a:rPr lang="en-US" sz="2100" b="0" i="0" u="none" strike="noStrike" dirty="0">
                          <a:solidFill>
                            <a:srgbClr val="000000"/>
                          </a:solidFill>
                          <a:effectLst/>
                          <a:latin typeface="+mn-lt"/>
                        </a:rPr>
                        <a:t>5%</a:t>
                      </a:r>
                    </a:p>
                  </a:txBody>
                  <a:tcPr marT="7620" marB="9144" anchor="ctr"/>
                </a:tc>
                <a:tc>
                  <a:txBody>
                    <a:bodyPr/>
                    <a:lstStyle/>
                    <a:p>
                      <a:pPr algn="ctr" fontAlgn="b"/>
                      <a:r>
                        <a:rPr lang="en-US" sz="2100" b="0" i="0" u="none" strike="noStrike" dirty="0" smtClean="0">
                          <a:solidFill>
                            <a:srgbClr val="000000"/>
                          </a:solidFill>
                          <a:effectLst/>
                          <a:latin typeface="+mn-lt"/>
                        </a:rPr>
                        <a:t>4%</a:t>
                      </a:r>
                      <a:endParaRPr lang="en-US" sz="2100" b="0" i="0" u="none" strike="noStrike" dirty="0">
                        <a:solidFill>
                          <a:srgbClr val="000000"/>
                        </a:solidFill>
                        <a:effectLst/>
                        <a:latin typeface="+mn-lt"/>
                      </a:endParaRPr>
                    </a:p>
                  </a:txBody>
                  <a:tcPr marT="7620" marB="9144" anchor="ctr"/>
                </a:tc>
              </a:tr>
            </a:tbl>
          </a:graphicData>
        </a:graphic>
      </p:graphicFrame>
    </p:spTree>
    <p:extLst>
      <p:ext uri="{BB962C8B-B14F-4D97-AF65-F5344CB8AC3E}">
        <p14:creationId xmlns:p14="http://schemas.microsoft.com/office/powerpoint/2010/main" val="24700770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Nearly nine in ten voters would prefer to see amendment dollars allocated by need, rather than by population.</a:t>
            </a:r>
            <a:endParaRPr lang="en-US" dirty="0"/>
          </a:p>
        </p:txBody>
      </p:sp>
      <p:sp>
        <p:nvSpPr>
          <p:cNvPr id="3" name="Text Placeholder 2"/>
          <p:cNvSpPr>
            <a:spLocks noGrp="1"/>
          </p:cNvSpPr>
          <p:nvPr>
            <p:ph type="body" sz="quarter" idx="10"/>
          </p:nvPr>
        </p:nvSpPr>
        <p:spPr/>
        <p:txBody>
          <a:bodyPr/>
          <a:lstStyle/>
          <a:p>
            <a:r>
              <a:rPr lang="en-US" dirty="0" smtClean="0"/>
              <a:t>9. This </a:t>
            </a:r>
            <a:r>
              <a:rPr lang="en-US" dirty="0"/>
              <a:t>next question deals only with the portion of the amendment funds set aside for Land Protection and Wildlife Habitat. Please tell me which of the following statements comes closest to your </a:t>
            </a:r>
            <a:r>
              <a:rPr lang="en-US" dirty="0" smtClean="0"/>
              <a:t>opinion. Split Sample</a:t>
            </a:r>
            <a:endParaRPr lang="en-US" dirty="0"/>
          </a:p>
        </p:txBody>
      </p:sp>
      <p:graphicFrame>
        <p:nvGraphicFramePr>
          <p:cNvPr id="4" name="Chart 3"/>
          <p:cNvGraphicFramePr/>
          <p:nvPr>
            <p:extLst>
              <p:ext uri="{D42A27DB-BD31-4B8C-83A1-F6EECF244321}">
                <p14:modId xmlns:p14="http://schemas.microsoft.com/office/powerpoint/2010/main" val="788172791"/>
              </p:ext>
            </p:extLst>
          </p:nvPr>
        </p:nvGraphicFramePr>
        <p:xfrm>
          <a:off x="5818094" y="1909482"/>
          <a:ext cx="3097306" cy="430153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450106" y="2904558"/>
            <a:ext cx="1255059" cy="461665"/>
          </a:xfrm>
          <a:prstGeom prst="rect">
            <a:avLst/>
          </a:prstGeom>
          <a:noFill/>
        </p:spPr>
        <p:txBody>
          <a:bodyPr wrap="square" rtlCol="0">
            <a:spAutoFit/>
          </a:bodyPr>
          <a:lstStyle/>
          <a:p>
            <a:r>
              <a:rPr lang="en-US" sz="2400" b="1" i="1" dirty="0" smtClean="0">
                <a:solidFill>
                  <a:schemeClr val="accent1">
                    <a:lumMod val="60000"/>
                    <a:lumOff val="40000"/>
                  </a:schemeClr>
                </a:solidFill>
              </a:rPr>
              <a:t>OR</a:t>
            </a:r>
            <a:endParaRPr lang="en-US" sz="2400" b="1" i="1" dirty="0">
              <a:solidFill>
                <a:schemeClr val="accent1">
                  <a:lumMod val="60000"/>
                  <a:lumOff val="40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615828720"/>
              </p:ext>
            </p:extLst>
          </p:nvPr>
        </p:nvGraphicFramePr>
        <p:xfrm>
          <a:off x="124009" y="2059855"/>
          <a:ext cx="5828553" cy="3435509"/>
        </p:xfrm>
        <a:graphic>
          <a:graphicData uri="http://schemas.openxmlformats.org/drawingml/2006/table">
            <a:tbl>
              <a:tblPr>
                <a:tableStyleId>{5C22544A-7EE6-4342-B048-85BDC9FD1C3A}</a:tableStyleId>
              </a:tblPr>
              <a:tblGrid>
                <a:gridCol w="5828553"/>
              </a:tblGrid>
              <a:tr h="198120">
                <a:tc>
                  <a:txBody>
                    <a:bodyPr/>
                    <a:lstStyle/>
                    <a:p>
                      <a:pPr algn="r" fontAlgn="ctr"/>
                      <a:r>
                        <a:rPr lang="en-US" sz="1800" u="none" strike="noStrike" dirty="0">
                          <a:effectLst/>
                        </a:rPr>
                        <a:t>Funding for </a:t>
                      </a:r>
                      <a:r>
                        <a:rPr lang="en-US" sz="1800" u="none" strike="noStrike" dirty="0" smtClean="0">
                          <a:effectLst/>
                        </a:rPr>
                        <a:t>land </a:t>
                      </a:r>
                      <a:r>
                        <a:rPr lang="en-US" sz="1800" u="none" strike="noStrike" dirty="0">
                          <a:effectLst/>
                        </a:rPr>
                        <a:t>p</a:t>
                      </a:r>
                      <a:r>
                        <a:rPr lang="en-US" sz="1800" u="none" strike="noStrike" dirty="0" smtClean="0">
                          <a:effectLst/>
                        </a:rPr>
                        <a:t>rotection </a:t>
                      </a:r>
                      <a:r>
                        <a:rPr lang="en-US" sz="1800" u="none" strike="noStrike" dirty="0">
                          <a:effectLst/>
                        </a:rPr>
                        <a:t>and </a:t>
                      </a:r>
                      <a:r>
                        <a:rPr lang="en-US" sz="1800" u="none" strike="noStrike" dirty="0" smtClean="0">
                          <a:effectLst/>
                        </a:rPr>
                        <a:t>wildlife </a:t>
                      </a:r>
                      <a:r>
                        <a:rPr lang="en-US" sz="1800" u="none" strike="noStrike" dirty="0">
                          <a:effectLst/>
                        </a:rPr>
                        <a:t>h</a:t>
                      </a:r>
                      <a:r>
                        <a:rPr lang="en-US" sz="1800" u="none" strike="noStrike" dirty="0" smtClean="0">
                          <a:effectLst/>
                        </a:rPr>
                        <a:t>abitat </a:t>
                      </a:r>
                      <a:r>
                        <a:rPr lang="en-US" sz="1800" u="none" strike="noStrike" dirty="0">
                          <a:effectLst/>
                        </a:rPr>
                        <a:t>should be distributed wherever in Minnesota it will benefit natural areas and wildlife habitat the most, even if it is farther away from where most people live</a:t>
                      </a:r>
                      <a:endParaRPr lang="en-US" sz="1800" b="0" i="0" u="none" strike="noStrike" dirty="0">
                        <a:solidFill>
                          <a:srgbClr val="C0504D"/>
                        </a:solidFill>
                        <a:effectLst/>
                        <a:latin typeface="CG Times"/>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434139">
                <a:tc>
                  <a:txBody>
                    <a:bodyPr/>
                    <a:lstStyle/>
                    <a:p>
                      <a:pPr algn="r" fontAlgn="ctr"/>
                      <a:r>
                        <a:rPr lang="en-US" sz="1800" u="none" strike="noStrike" dirty="0">
                          <a:effectLst/>
                        </a:rPr>
                        <a:t>Funding for </a:t>
                      </a:r>
                      <a:r>
                        <a:rPr lang="en-US" sz="1800" u="none" strike="noStrike" dirty="0" smtClean="0">
                          <a:effectLst/>
                        </a:rPr>
                        <a:t>land </a:t>
                      </a:r>
                      <a:r>
                        <a:rPr lang="en-US" sz="1800" u="none" strike="noStrike" dirty="0">
                          <a:effectLst/>
                        </a:rPr>
                        <a:t>p</a:t>
                      </a:r>
                      <a:r>
                        <a:rPr lang="en-US" sz="1800" u="none" strike="noStrike" dirty="0" smtClean="0">
                          <a:effectLst/>
                        </a:rPr>
                        <a:t>rotection </a:t>
                      </a:r>
                      <a:r>
                        <a:rPr lang="en-US" sz="1800" u="none" strike="noStrike" dirty="0">
                          <a:effectLst/>
                        </a:rPr>
                        <a:t>and </a:t>
                      </a:r>
                      <a:r>
                        <a:rPr lang="en-US" sz="1800" u="none" strike="noStrike" dirty="0" smtClean="0">
                          <a:effectLst/>
                        </a:rPr>
                        <a:t>wildlife </a:t>
                      </a:r>
                      <a:r>
                        <a:rPr lang="en-US" sz="1800" u="none" strike="noStrike" dirty="0">
                          <a:effectLst/>
                        </a:rPr>
                        <a:t>h</a:t>
                      </a:r>
                      <a:r>
                        <a:rPr lang="en-US" sz="1800" u="none" strike="noStrike" dirty="0" smtClean="0">
                          <a:effectLst/>
                        </a:rPr>
                        <a:t>abitat </a:t>
                      </a:r>
                      <a:r>
                        <a:rPr lang="en-US" sz="1800" u="none" strike="noStrike" dirty="0">
                          <a:effectLst/>
                        </a:rPr>
                        <a:t>should be designated for protecting natural areas and wildlife habitat close to where the most people live, even though it may result in less habitat being protected</a:t>
                      </a:r>
                      <a:endParaRPr lang="en-US" sz="1800" b="0" i="0" u="none" strike="noStrike" dirty="0">
                        <a:solidFill>
                          <a:srgbClr val="C0504D"/>
                        </a:solidFill>
                        <a:effectLst/>
                        <a:latin typeface="CG Times"/>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96470">
                <a:tc>
                  <a:txBody>
                    <a:bodyPr/>
                    <a:lstStyle/>
                    <a:p>
                      <a:pPr algn="r" fontAlgn="ctr"/>
                      <a:r>
                        <a:rPr lang="en-US" sz="1800" u="none" strike="noStrike" dirty="0">
                          <a:effectLst/>
                        </a:rPr>
                        <a:t>Both/Neither/DK/NA</a:t>
                      </a:r>
                      <a:endParaRPr lang="en-US" sz="1800" b="0" i="0" u="none" strike="noStrike" dirty="0">
                        <a:solidFill>
                          <a:srgbClr val="C0504D"/>
                        </a:solidFill>
                        <a:effectLst/>
                        <a:latin typeface="CG Times"/>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385302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9. This </a:t>
            </a:r>
            <a:r>
              <a:rPr lang="en-US" dirty="0"/>
              <a:t>next question deals only with the portion of the amendment funds set aside for Land Protection and Wildlife Habitat. Please tell me which of the following statements comes closest to your </a:t>
            </a:r>
            <a:r>
              <a:rPr lang="en-US" dirty="0" smtClean="0"/>
              <a:t>opinion. Split Sample</a:t>
            </a:r>
            <a:endParaRPr lang="en-US" dirty="0"/>
          </a:p>
        </p:txBody>
      </p:sp>
      <p:sp>
        <p:nvSpPr>
          <p:cNvPr id="8" name="Title 7"/>
          <p:cNvSpPr>
            <a:spLocks noGrp="1"/>
          </p:cNvSpPr>
          <p:nvPr>
            <p:ph type="title"/>
          </p:nvPr>
        </p:nvSpPr>
        <p:spPr/>
        <p:txBody>
          <a:bodyPr/>
          <a:lstStyle/>
          <a:p>
            <a:r>
              <a:rPr lang="en-US" dirty="0" smtClean="0"/>
              <a:t>That sentiment holds equally true in both urban and rural areas.</a:t>
            </a:r>
            <a:endParaRPr lang="en-US" dirty="0"/>
          </a:p>
        </p:txBody>
      </p:sp>
      <p:sp>
        <p:nvSpPr>
          <p:cNvPr id="9" name="TextBox 8"/>
          <p:cNvSpPr txBox="1"/>
          <p:nvPr/>
        </p:nvSpPr>
        <p:spPr>
          <a:xfrm>
            <a:off x="624177" y="1250774"/>
            <a:ext cx="7895645" cy="369332"/>
          </a:xfrm>
          <a:prstGeom prst="rect">
            <a:avLst/>
          </a:prstGeom>
          <a:noFill/>
        </p:spPr>
        <p:txBody>
          <a:bodyPr wrap="square" rtlCol="0">
            <a:spAutoFit/>
          </a:bodyPr>
          <a:lstStyle/>
          <a:p>
            <a:pPr algn="ctr"/>
            <a:r>
              <a:rPr lang="en-US" sz="1800" b="0" i="1" dirty="0" smtClean="0"/>
              <a:t>Preference for Distribution of Amendment Dollars, By County</a:t>
            </a:r>
            <a:endParaRPr lang="en-US" sz="1800" b="0" i="1" dirty="0"/>
          </a:p>
        </p:txBody>
      </p:sp>
      <p:graphicFrame>
        <p:nvGraphicFramePr>
          <p:cNvPr id="10" name="Table 9"/>
          <p:cNvGraphicFramePr>
            <a:graphicFrameLocks noGrp="1"/>
          </p:cNvGraphicFramePr>
          <p:nvPr>
            <p:extLst>
              <p:ext uri="{D42A27DB-BD31-4B8C-83A1-F6EECF244321}">
                <p14:modId xmlns:p14="http://schemas.microsoft.com/office/powerpoint/2010/main" val="530504723"/>
              </p:ext>
            </p:extLst>
          </p:nvPr>
        </p:nvGraphicFramePr>
        <p:xfrm>
          <a:off x="270342" y="1922707"/>
          <a:ext cx="8714170" cy="4416540"/>
        </p:xfrm>
        <a:graphic>
          <a:graphicData uri="http://schemas.openxmlformats.org/drawingml/2006/table">
            <a:tbl>
              <a:tblPr firstRow="1" bandRow="1">
                <a:tableStyleId>{5940675A-B579-460E-94D1-54222C63F5DA}</a:tableStyleId>
              </a:tblPr>
              <a:tblGrid>
                <a:gridCol w="6172988"/>
                <a:gridCol w="1467293"/>
                <a:gridCol w="1073889"/>
              </a:tblGrid>
              <a:tr h="374212">
                <a:tc>
                  <a:txBody>
                    <a:bodyPr/>
                    <a:lstStyle/>
                    <a:p>
                      <a:pPr algn="ctr" fontAlgn="b"/>
                      <a:r>
                        <a:rPr lang="en-US" sz="2000" b="1" i="0" u="none" strike="noStrike" dirty="0" smtClean="0">
                          <a:solidFill>
                            <a:schemeClr val="accent3"/>
                          </a:solidFill>
                          <a:effectLst/>
                          <a:latin typeface="+mn-lt"/>
                        </a:rPr>
                        <a:t>Statements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11 Largest Counties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Others</a:t>
                      </a:r>
                      <a:endParaRPr lang="en-US" sz="2000" b="1" i="0" u="none" strike="noStrike" dirty="0">
                        <a:solidFill>
                          <a:schemeClr val="accent3"/>
                        </a:solidFill>
                        <a:effectLst/>
                        <a:latin typeface="+mn-lt"/>
                      </a:endParaRPr>
                    </a:p>
                  </a:txBody>
                  <a:tcPr marT="7620" marB="9144" anchor="ctr">
                    <a:solidFill>
                      <a:schemeClr val="accent1"/>
                    </a:solidFill>
                  </a:tcPr>
                </a:tc>
              </a:tr>
              <a:tr h="1432196">
                <a:tc>
                  <a:txBody>
                    <a:bodyPr/>
                    <a:lstStyle/>
                    <a:p>
                      <a:pPr algn="r" fontAlgn="b"/>
                      <a:r>
                        <a:rPr lang="en-US" sz="2000" b="0" i="0" u="none" strike="noStrike" dirty="0">
                          <a:solidFill>
                            <a:srgbClr val="000000"/>
                          </a:solidFill>
                          <a:effectLst/>
                          <a:latin typeface="+mn-lt"/>
                        </a:rPr>
                        <a:t>Funding for </a:t>
                      </a:r>
                      <a:r>
                        <a:rPr lang="en-US" sz="2000" b="0" i="0" u="none" strike="noStrike" dirty="0" smtClean="0">
                          <a:solidFill>
                            <a:srgbClr val="000000"/>
                          </a:solidFill>
                          <a:effectLst/>
                          <a:latin typeface="+mn-lt"/>
                        </a:rPr>
                        <a:t>land </a:t>
                      </a:r>
                      <a:r>
                        <a:rPr lang="en-US" sz="2000" b="0" i="0" u="none" strike="noStrike" dirty="0">
                          <a:solidFill>
                            <a:srgbClr val="000000"/>
                          </a:solidFill>
                          <a:effectLst/>
                          <a:latin typeface="+mn-lt"/>
                        </a:rPr>
                        <a:t>p</a:t>
                      </a:r>
                      <a:r>
                        <a:rPr lang="en-US" sz="2000" b="0" i="0" u="none" strike="noStrike" dirty="0" smtClean="0">
                          <a:solidFill>
                            <a:srgbClr val="000000"/>
                          </a:solidFill>
                          <a:effectLst/>
                          <a:latin typeface="+mn-lt"/>
                        </a:rPr>
                        <a:t>rotection </a:t>
                      </a:r>
                      <a:r>
                        <a:rPr lang="en-US" sz="2000" b="0" i="0" u="none" strike="noStrike" dirty="0">
                          <a:solidFill>
                            <a:srgbClr val="000000"/>
                          </a:solidFill>
                          <a:effectLst/>
                          <a:latin typeface="+mn-lt"/>
                        </a:rPr>
                        <a:t>and </a:t>
                      </a:r>
                      <a:r>
                        <a:rPr lang="en-US" sz="2000" b="0" i="0" u="none" strike="noStrike" dirty="0" smtClean="0">
                          <a:solidFill>
                            <a:srgbClr val="000000"/>
                          </a:solidFill>
                          <a:effectLst/>
                          <a:latin typeface="+mn-lt"/>
                        </a:rPr>
                        <a:t>wildlife </a:t>
                      </a:r>
                      <a:r>
                        <a:rPr lang="en-US" sz="2000" b="0" i="0" u="none" strike="noStrike" dirty="0">
                          <a:solidFill>
                            <a:srgbClr val="000000"/>
                          </a:solidFill>
                          <a:effectLst/>
                          <a:latin typeface="+mn-lt"/>
                        </a:rPr>
                        <a:t>h</a:t>
                      </a:r>
                      <a:r>
                        <a:rPr lang="en-US" sz="2000" b="0" i="0" u="none" strike="noStrike" dirty="0" smtClean="0">
                          <a:solidFill>
                            <a:srgbClr val="000000"/>
                          </a:solidFill>
                          <a:effectLst/>
                          <a:latin typeface="+mn-lt"/>
                        </a:rPr>
                        <a:t>abitat </a:t>
                      </a:r>
                      <a:r>
                        <a:rPr lang="en-US" sz="2000" b="0" i="0" u="none" strike="noStrike" dirty="0">
                          <a:solidFill>
                            <a:srgbClr val="000000"/>
                          </a:solidFill>
                          <a:effectLst/>
                          <a:latin typeface="+mn-lt"/>
                        </a:rPr>
                        <a:t>should be distributed wherever in Minnesota it will benefit natural areas and wildlife habitat the most, even if it is farther away from where most people live</a:t>
                      </a:r>
                    </a:p>
                  </a:txBody>
                  <a:tcPr marT="7620" marB="9144" anchor="ctr"/>
                </a:tc>
                <a:tc>
                  <a:txBody>
                    <a:bodyPr/>
                    <a:lstStyle/>
                    <a:p>
                      <a:pPr algn="ctr" fontAlgn="b"/>
                      <a:r>
                        <a:rPr lang="en-US" sz="2800" b="0" i="0" u="none" strike="noStrike" dirty="0">
                          <a:solidFill>
                            <a:schemeClr val="accent4"/>
                          </a:solidFill>
                          <a:effectLst/>
                          <a:latin typeface="+mn-lt"/>
                        </a:rPr>
                        <a:t>89%</a:t>
                      </a:r>
                    </a:p>
                  </a:txBody>
                  <a:tcPr marT="7620" marB="9144" anchor="ctr">
                    <a:noFill/>
                  </a:tcPr>
                </a:tc>
                <a:tc>
                  <a:txBody>
                    <a:bodyPr/>
                    <a:lstStyle/>
                    <a:p>
                      <a:pPr algn="ctr" fontAlgn="b"/>
                      <a:r>
                        <a:rPr lang="en-US" sz="2800" b="0" i="0" u="none" strike="noStrike" dirty="0">
                          <a:solidFill>
                            <a:schemeClr val="accent4"/>
                          </a:solidFill>
                          <a:effectLst/>
                          <a:latin typeface="+mn-lt"/>
                        </a:rPr>
                        <a:t>81%</a:t>
                      </a:r>
                    </a:p>
                  </a:txBody>
                  <a:tcPr marT="7620" marB="9144" anchor="ctr">
                    <a:noFill/>
                  </a:tcPr>
                </a:tc>
              </a:tr>
              <a:tr h="1432196">
                <a:tc>
                  <a:txBody>
                    <a:bodyPr/>
                    <a:lstStyle/>
                    <a:p>
                      <a:pPr algn="r" fontAlgn="b"/>
                      <a:r>
                        <a:rPr lang="en-US" sz="2000" b="0" i="0" u="none" strike="noStrike" dirty="0">
                          <a:solidFill>
                            <a:srgbClr val="000000"/>
                          </a:solidFill>
                          <a:effectLst/>
                          <a:latin typeface="+mn-lt"/>
                        </a:rPr>
                        <a:t>Funding for l</a:t>
                      </a:r>
                      <a:r>
                        <a:rPr lang="en-US" sz="2000" b="0" i="0" u="none" strike="noStrike" dirty="0" smtClean="0">
                          <a:solidFill>
                            <a:srgbClr val="000000"/>
                          </a:solidFill>
                          <a:effectLst/>
                          <a:latin typeface="+mn-lt"/>
                        </a:rPr>
                        <a:t>and protection </a:t>
                      </a:r>
                      <a:r>
                        <a:rPr lang="en-US" sz="2000" b="0" i="0" u="none" strike="noStrike" dirty="0">
                          <a:solidFill>
                            <a:srgbClr val="000000"/>
                          </a:solidFill>
                          <a:effectLst/>
                          <a:latin typeface="+mn-lt"/>
                        </a:rPr>
                        <a:t>and w</a:t>
                      </a:r>
                      <a:r>
                        <a:rPr lang="en-US" sz="2000" b="0" i="0" u="none" strike="noStrike" dirty="0" smtClean="0">
                          <a:solidFill>
                            <a:srgbClr val="000000"/>
                          </a:solidFill>
                          <a:effectLst/>
                          <a:latin typeface="+mn-lt"/>
                        </a:rPr>
                        <a:t>ildlife habitat </a:t>
                      </a:r>
                      <a:r>
                        <a:rPr lang="en-US" sz="2000" b="0" i="0" u="none" strike="noStrike" dirty="0">
                          <a:solidFill>
                            <a:srgbClr val="000000"/>
                          </a:solidFill>
                          <a:effectLst/>
                          <a:latin typeface="+mn-lt"/>
                        </a:rPr>
                        <a:t>should be designated for protecting natural areas and wildlife habitat close to where the most people live, even though it may result in less habitat being protected</a:t>
                      </a:r>
                    </a:p>
                  </a:txBody>
                  <a:tcPr marT="7620" marB="9144" anchor="ctr"/>
                </a:tc>
                <a:tc>
                  <a:txBody>
                    <a:bodyPr/>
                    <a:lstStyle/>
                    <a:p>
                      <a:pPr algn="ctr" fontAlgn="b"/>
                      <a:r>
                        <a:rPr lang="en-US" sz="2800" b="0" i="0" u="none" strike="noStrike">
                          <a:solidFill>
                            <a:srgbClr val="000000"/>
                          </a:solidFill>
                          <a:effectLst/>
                          <a:latin typeface="+mn-lt"/>
                        </a:rPr>
                        <a:t>9%</a:t>
                      </a:r>
                    </a:p>
                  </a:txBody>
                  <a:tcPr marT="7620" marB="9144" anchor="ctr"/>
                </a:tc>
                <a:tc>
                  <a:txBody>
                    <a:bodyPr/>
                    <a:lstStyle/>
                    <a:p>
                      <a:pPr algn="ctr" fontAlgn="b"/>
                      <a:r>
                        <a:rPr lang="en-US" sz="2800" b="0" i="0" u="none" strike="noStrike" dirty="0">
                          <a:solidFill>
                            <a:srgbClr val="000000"/>
                          </a:solidFill>
                          <a:effectLst/>
                          <a:latin typeface="+mn-lt"/>
                        </a:rPr>
                        <a:t>16%</a:t>
                      </a:r>
                    </a:p>
                  </a:txBody>
                  <a:tcPr marT="7620" marB="9144" anchor="ctr"/>
                </a:tc>
              </a:tr>
              <a:tr h="817216">
                <a:tc>
                  <a:txBody>
                    <a:bodyPr/>
                    <a:lstStyle/>
                    <a:p>
                      <a:pPr algn="r" fontAlgn="b"/>
                      <a:r>
                        <a:rPr lang="en-US" sz="2000" b="0" i="0" u="none" strike="noStrike" dirty="0">
                          <a:solidFill>
                            <a:srgbClr val="000000"/>
                          </a:solidFill>
                          <a:effectLst/>
                          <a:latin typeface="+mn-lt"/>
                        </a:rPr>
                        <a:t>Both/Neither/DK/NA</a:t>
                      </a:r>
                    </a:p>
                  </a:txBody>
                  <a:tcPr marT="7620" marB="9144" anchor="ctr"/>
                </a:tc>
                <a:tc>
                  <a:txBody>
                    <a:bodyPr/>
                    <a:lstStyle/>
                    <a:p>
                      <a:pPr algn="ctr" fontAlgn="b"/>
                      <a:r>
                        <a:rPr lang="en-US" sz="2800" b="0" i="0" u="none" strike="noStrike">
                          <a:solidFill>
                            <a:srgbClr val="000000"/>
                          </a:solidFill>
                          <a:effectLst/>
                          <a:latin typeface="+mn-lt"/>
                        </a:rPr>
                        <a:t>2%</a:t>
                      </a:r>
                    </a:p>
                  </a:txBody>
                  <a:tcPr marT="7620" marB="9144" anchor="ctr"/>
                </a:tc>
                <a:tc>
                  <a:txBody>
                    <a:bodyPr/>
                    <a:lstStyle/>
                    <a:p>
                      <a:pPr algn="ctr" fontAlgn="b"/>
                      <a:r>
                        <a:rPr lang="en-US" sz="2800" b="0" i="0" u="none" strike="noStrike" dirty="0">
                          <a:solidFill>
                            <a:srgbClr val="000000"/>
                          </a:solidFill>
                          <a:effectLst/>
                          <a:latin typeface="+mn-lt"/>
                        </a:rPr>
                        <a:t>3%</a:t>
                      </a:r>
                    </a:p>
                  </a:txBody>
                  <a:tcPr marT="7620" marB="9144" anchor="ctr"/>
                </a:tc>
              </a:tr>
            </a:tbl>
          </a:graphicData>
        </a:graphic>
      </p:graphicFrame>
    </p:spTree>
    <p:extLst>
      <p:ext uri="{BB962C8B-B14F-4D97-AF65-F5344CB8AC3E}">
        <p14:creationId xmlns:p14="http://schemas.microsoft.com/office/powerpoint/2010/main" val="96160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Clean Water</a:t>
            </a:r>
            <a:endParaRPr lang="en-US" dirty="0">
              <a:solidFill>
                <a:schemeClr val="bg1"/>
              </a:solidFill>
            </a:endParaRPr>
          </a:p>
        </p:txBody>
      </p:sp>
    </p:spTree>
    <p:extLst>
      <p:ext uri="{BB962C8B-B14F-4D97-AF65-F5344CB8AC3E}">
        <p14:creationId xmlns:p14="http://schemas.microsoft.com/office/powerpoint/2010/main" val="19973430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Prior to a series of policy questions, survey respondents were given some background on the current state of water pollution in Minnesota.</a:t>
            </a:r>
            <a:endParaRPr lang="en-US" dirty="0"/>
          </a:p>
        </p:txBody>
      </p:sp>
      <p:sp>
        <p:nvSpPr>
          <p:cNvPr id="3" name="Text Placeholder 2"/>
          <p:cNvSpPr>
            <a:spLocks noGrp="1"/>
          </p:cNvSpPr>
          <p:nvPr>
            <p:ph type="body" sz="quarter" idx="10"/>
          </p:nvPr>
        </p:nvSpPr>
        <p:spPr/>
        <p:txBody>
          <a:bodyPr/>
          <a:lstStyle/>
          <a:p>
            <a:endParaRPr lang="en-US"/>
          </a:p>
        </p:txBody>
      </p:sp>
      <p:pic>
        <p:nvPicPr>
          <p:cNvPr id="8194" name="Picture 2" descr="File:Mnriverg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4947" y="2267281"/>
            <a:ext cx="3602117" cy="2875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1884" y="2142990"/>
            <a:ext cx="4321546" cy="3385542"/>
          </a:xfrm>
          <a:prstGeom prst="rect">
            <a:avLst/>
          </a:prstGeom>
        </p:spPr>
        <p:style>
          <a:lnRef idx="1">
            <a:schemeClr val="accent6"/>
          </a:lnRef>
          <a:fillRef idx="2">
            <a:schemeClr val="accent6"/>
          </a:fillRef>
          <a:effectRef idx="1">
            <a:schemeClr val="accent6"/>
          </a:effectRef>
          <a:fontRef idx="minor">
            <a:schemeClr val="dk1"/>
          </a:fontRef>
        </p:style>
        <p:txBody>
          <a:bodyPr wrap="square" lIns="182880" tIns="91440" rIns="182880" bIns="91440" rtlCol="0">
            <a:spAutoFit/>
          </a:bodyPr>
          <a:lstStyle/>
          <a:p>
            <a:pPr algn="just"/>
            <a:r>
              <a:rPr lang="en-US" sz="2600" b="0" i="1" dirty="0"/>
              <a:t>Currently, </a:t>
            </a:r>
            <a:r>
              <a:rPr lang="en-US" sz="2600" b="0" i="1" dirty="0" smtClean="0"/>
              <a:t>40% of </a:t>
            </a:r>
            <a:r>
              <a:rPr lang="en-US" sz="2600" b="0" i="1" dirty="0"/>
              <a:t>Minnesota’s lakes, rivers and streams that are tested do not meet basic health standards.  The top cause of this is non-regulated run-off and pollution from agriculture. </a:t>
            </a:r>
          </a:p>
        </p:txBody>
      </p:sp>
    </p:spTree>
    <p:extLst>
      <p:ext uri="{BB962C8B-B14F-4D97-AF65-F5344CB8AC3E}">
        <p14:creationId xmlns:p14="http://schemas.microsoft.com/office/powerpoint/2010/main" val="14260828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946" name="Group 2"/>
          <p:cNvGrpSpPr>
            <a:grpSpLocks/>
          </p:cNvGrpSpPr>
          <p:nvPr/>
        </p:nvGrpSpPr>
        <p:grpSpPr bwMode="auto">
          <a:xfrm>
            <a:off x="2068513" y="1225550"/>
            <a:ext cx="6662737" cy="5060950"/>
            <a:chOff x="1303" y="772"/>
            <a:chExt cx="4197" cy="3188"/>
          </a:xfrm>
        </p:grpSpPr>
        <p:sp>
          <p:nvSpPr>
            <p:cNvPr id="82952" name="Freeform 3"/>
            <p:cNvSpPr>
              <a:spLocks/>
            </p:cNvSpPr>
            <p:nvPr/>
          </p:nvSpPr>
          <p:spPr bwMode="auto">
            <a:xfrm>
              <a:off x="3159" y="2045"/>
              <a:ext cx="412" cy="478"/>
            </a:xfrm>
            <a:custGeom>
              <a:avLst/>
              <a:gdLst>
                <a:gd name="T0" fmla="*/ 3 w 1389"/>
                <a:gd name="T1" fmla="*/ 1 h 1632"/>
                <a:gd name="T2" fmla="*/ 3 w 1389"/>
                <a:gd name="T3" fmla="*/ 0 h 1632"/>
                <a:gd name="T4" fmla="*/ 0 w 1389"/>
                <a:gd name="T5" fmla="*/ 0 h 1632"/>
                <a:gd name="T6" fmla="*/ 0 w 1389"/>
                <a:gd name="T7" fmla="*/ 1 h 1632"/>
                <a:gd name="T8" fmla="*/ 0 w 1389"/>
                <a:gd name="T9" fmla="*/ 2 h 1632"/>
                <a:gd name="T10" fmla="*/ 0 w 1389"/>
                <a:gd name="T11" fmla="*/ 2 h 1632"/>
                <a:gd name="T12" fmla="*/ 0 w 1389"/>
                <a:gd name="T13" fmla="*/ 3 h 1632"/>
                <a:gd name="T14" fmla="*/ 2 w 1389"/>
                <a:gd name="T15" fmla="*/ 3 h 1632"/>
                <a:gd name="T16" fmla="*/ 2 w 1389"/>
                <a:gd name="T17" fmla="*/ 4 h 1632"/>
                <a:gd name="T18" fmla="*/ 3 w 1389"/>
                <a:gd name="T19" fmla="*/ 4 h 1632"/>
                <a:gd name="T20" fmla="*/ 3 w 1389"/>
                <a:gd name="T21" fmla="*/ 2 h 1632"/>
                <a:gd name="T22" fmla="*/ 3 w 1389"/>
                <a:gd name="T23" fmla="*/ 1 h 163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89"/>
                <a:gd name="T37" fmla="*/ 0 h 1632"/>
                <a:gd name="T38" fmla="*/ 1389 w 1389"/>
                <a:gd name="T39" fmla="*/ 1632 h 163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89" h="1632">
                  <a:moveTo>
                    <a:pt x="1367" y="501"/>
                  </a:moveTo>
                  <a:lnTo>
                    <a:pt x="1389" y="33"/>
                  </a:lnTo>
                  <a:lnTo>
                    <a:pt x="74" y="0"/>
                  </a:lnTo>
                  <a:lnTo>
                    <a:pt x="74" y="413"/>
                  </a:lnTo>
                  <a:lnTo>
                    <a:pt x="74" y="827"/>
                  </a:lnTo>
                  <a:lnTo>
                    <a:pt x="0" y="827"/>
                  </a:lnTo>
                  <a:lnTo>
                    <a:pt x="53" y="1469"/>
                  </a:lnTo>
                  <a:lnTo>
                    <a:pt x="711" y="1469"/>
                  </a:lnTo>
                  <a:lnTo>
                    <a:pt x="711" y="1632"/>
                  </a:lnTo>
                  <a:lnTo>
                    <a:pt x="1389" y="1632"/>
                  </a:lnTo>
                  <a:lnTo>
                    <a:pt x="1389" y="1131"/>
                  </a:lnTo>
                  <a:lnTo>
                    <a:pt x="1367" y="501"/>
                  </a:lnTo>
                  <a:close/>
                </a:path>
              </a:pathLst>
            </a:custGeom>
            <a:solidFill>
              <a:srgbClr val="FF6600"/>
            </a:solidFill>
            <a:ln w="0">
              <a:solidFill>
                <a:srgbClr val="000000"/>
              </a:solidFill>
              <a:prstDash val="solid"/>
              <a:round/>
              <a:headEnd/>
              <a:tailEnd/>
            </a:ln>
          </p:spPr>
          <p:txBody>
            <a:bodyPr/>
            <a:lstStyle/>
            <a:p>
              <a:endParaRPr lang="en-US"/>
            </a:p>
          </p:txBody>
        </p:sp>
        <p:sp>
          <p:nvSpPr>
            <p:cNvPr id="82953" name="Freeform 4"/>
            <p:cNvSpPr>
              <a:spLocks/>
            </p:cNvSpPr>
            <p:nvPr/>
          </p:nvSpPr>
          <p:spPr bwMode="auto">
            <a:xfrm>
              <a:off x="3322" y="2923"/>
              <a:ext cx="275" cy="200"/>
            </a:xfrm>
            <a:custGeom>
              <a:avLst/>
              <a:gdLst>
                <a:gd name="T0" fmla="*/ 2 w 927"/>
                <a:gd name="T1" fmla="*/ 0 h 686"/>
                <a:gd name="T2" fmla="*/ 0 w 927"/>
                <a:gd name="T3" fmla="*/ 0 h 686"/>
                <a:gd name="T4" fmla="*/ 0 w 927"/>
                <a:gd name="T5" fmla="*/ 1 h 686"/>
                <a:gd name="T6" fmla="*/ 1 w 927"/>
                <a:gd name="T7" fmla="*/ 1 h 686"/>
                <a:gd name="T8" fmla="*/ 1 w 927"/>
                <a:gd name="T9" fmla="*/ 1 h 686"/>
                <a:gd name="T10" fmla="*/ 1 w 927"/>
                <a:gd name="T11" fmla="*/ 1 h 686"/>
                <a:gd name="T12" fmla="*/ 1 w 927"/>
                <a:gd name="T13" fmla="*/ 1 h 686"/>
                <a:gd name="T14" fmla="*/ 1 w 927"/>
                <a:gd name="T15" fmla="*/ 1 h 686"/>
                <a:gd name="T16" fmla="*/ 2 w 927"/>
                <a:gd name="T17" fmla="*/ 1 h 686"/>
                <a:gd name="T18" fmla="*/ 2 w 927"/>
                <a:gd name="T19" fmla="*/ 1 h 686"/>
                <a:gd name="T20" fmla="*/ 2 w 927"/>
                <a:gd name="T21" fmla="*/ 0 h 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7"/>
                <a:gd name="T34" fmla="*/ 0 h 686"/>
                <a:gd name="T35" fmla="*/ 927 w 927"/>
                <a:gd name="T36" fmla="*/ 686 h 6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7" h="686">
                  <a:moveTo>
                    <a:pt x="927" y="0"/>
                  </a:moveTo>
                  <a:lnTo>
                    <a:pt x="22" y="0"/>
                  </a:lnTo>
                  <a:lnTo>
                    <a:pt x="0" y="305"/>
                  </a:lnTo>
                  <a:lnTo>
                    <a:pt x="378" y="491"/>
                  </a:lnTo>
                  <a:lnTo>
                    <a:pt x="432" y="578"/>
                  </a:lnTo>
                  <a:lnTo>
                    <a:pt x="432" y="686"/>
                  </a:lnTo>
                  <a:lnTo>
                    <a:pt x="539" y="686"/>
                  </a:lnTo>
                  <a:lnTo>
                    <a:pt x="539" y="523"/>
                  </a:lnTo>
                  <a:lnTo>
                    <a:pt x="927" y="523"/>
                  </a:lnTo>
                  <a:lnTo>
                    <a:pt x="927" y="218"/>
                  </a:lnTo>
                  <a:lnTo>
                    <a:pt x="927" y="0"/>
                  </a:lnTo>
                  <a:close/>
                </a:path>
              </a:pathLst>
            </a:custGeom>
            <a:solidFill>
              <a:srgbClr val="CCFF66"/>
            </a:solidFill>
            <a:ln w="0">
              <a:solidFill>
                <a:srgbClr val="000000"/>
              </a:solidFill>
              <a:prstDash val="solid"/>
              <a:round/>
              <a:headEnd/>
              <a:tailEnd/>
            </a:ln>
          </p:spPr>
          <p:txBody>
            <a:bodyPr/>
            <a:lstStyle/>
            <a:p>
              <a:endParaRPr lang="en-US"/>
            </a:p>
          </p:txBody>
        </p:sp>
        <p:sp>
          <p:nvSpPr>
            <p:cNvPr id="82954" name="Freeform 5"/>
            <p:cNvSpPr>
              <a:spLocks/>
            </p:cNvSpPr>
            <p:nvPr/>
          </p:nvSpPr>
          <p:spPr bwMode="auto">
            <a:xfrm>
              <a:off x="1873" y="1982"/>
              <a:ext cx="553" cy="233"/>
            </a:xfrm>
            <a:custGeom>
              <a:avLst/>
              <a:gdLst>
                <a:gd name="T0" fmla="*/ 0 w 1864"/>
                <a:gd name="T1" fmla="*/ 2 h 795"/>
                <a:gd name="T2" fmla="*/ 4 w 1864"/>
                <a:gd name="T3" fmla="*/ 2 h 795"/>
                <a:gd name="T4" fmla="*/ 4 w 1864"/>
                <a:gd name="T5" fmla="*/ 1 h 795"/>
                <a:gd name="T6" fmla="*/ 4 w 1864"/>
                <a:gd name="T7" fmla="*/ 0 h 795"/>
                <a:gd name="T8" fmla="*/ 3 w 1864"/>
                <a:gd name="T9" fmla="*/ 0 h 795"/>
                <a:gd name="T10" fmla="*/ 1 w 1864"/>
                <a:gd name="T11" fmla="*/ 0 h 795"/>
                <a:gd name="T12" fmla="*/ 0 w 1864"/>
                <a:gd name="T13" fmla="*/ 0 h 795"/>
                <a:gd name="T14" fmla="*/ 0 w 1864"/>
                <a:gd name="T15" fmla="*/ 2 h 795"/>
                <a:gd name="T16" fmla="*/ 0 60000 65536"/>
                <a:gd name="T17" fmla="*/ 0 60000 65536"/>
                <a:gd name="T18" fmla="*/ 0 60000 65536"/>
                <a:gd name="T19" fmla="*/ 0 60000 65536"/>
                <a:gd name="T20" fmla="*/ 0 60000 65536"/>
                <a:gd name="T21" fmla="*/ 0 60000 65536"/>
                <a:gd name="T22" fmla="*/ 0 60000 65536"/>
                <a:gd name="T23" fmla="*/ 0 60000 65536"/>
                <a:gd name="T24" fmla="*/ 0 w 1864"/>
                <a:gd name="T25" fmla="*/ 0 h 795"/>
                <a:gd name="T26" fmla="*/ 1864 w 1864"/>
                <a:gd name="T27" fmla="*/ 795 h 7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64" h="795">
                  <a:moveTo>
                    <a:pt x="33" y="795"/>
                  </a:moveTo>
                  <a:lnTo>
                    <a:pt x="1864" y="795"/>
                  </a:lnTo>
                  <a:lnTo>
                    <a:pt x="1864" y="631"/>
                  </a:lnTo>
                  <a:lnTo>
                    <a:pt x="1864" y="0"/>
                  </a:lnTo>
                  <a:lnTo>
                    <a:pt x="1152" y="0"/>
                  </a:lnTo>
                  <a:lnTo>
                    <a:pt x="215" y="0"/>
                  </a:lnTo>
                  <a:lnTo>
                    <a:pt x="0" y="0"/>
                  </a:lnTo>
                  <a:lnTo>
                    <a:pt x="33" y="795"/>
                  </a:lnTo>
                  <a:close/>
                </a:path>
              </a:pathLst>
            </a:custGeom>
            <a:solidFill>
              <a:schemeClr val="accent1"/>
            </a:solidFill>
            <a:ln w="0">
              <a:solidFill>
                <a:srgbClr val="0000FF"/>
              </a:solidFill>
              <a:prstDash val="solid"/>
              <a:round/>
              <a:headEnd/>
              <a:tailEnd/>
            </a:ln>
          </p:spPr>
          <p:txBody>
            <a:bodyPr/>
            <a:lstStyle/>
            <a:p>
              <a:endParaRPr lang="en-US"/>
            </a:p>
          </p:txBody>
        </p:sp>
        <p:sp>
          <p:nvSpPr>
            <p:cNvPr id="82955" name="Freeform 6"/>
            <p:cNvSpPr>
              <a:spLocks/>
            </p:cNvSpPr>
            <p:nvPr/>
          </p:nvSpPr>
          <p:spPr bwMode="auto">
            <a:xfrm>
              <a:off x="2189" y="1225"/>
              <a:ext cx="643" cy="619"/>
            </a:xfrm>
            <a:custGeom>
              <a:avLst/>
              <a:gdLst>
                <a:gd name="T0" fmla="*/ 5 w 2165"/>
                <a:gd name="T1" fmla="*/ 5 h 2111"/>
                <a:gd name="T2" fmla="*/ 5 w 2165"/>
                <a:gd name="T3" fmla="*/ 4 h 2111"/>
                <a:gd name="T4" fmla="*/ 5 w 2165"/>
                <a:gd name="T5" fmla="*/ 3 h 2111"/>
                <a:gd name="T6" fmla="*/ 5 w 2165"/>
                <a:gd name="T7" fmla="*/ 1 h 2111"/>
                <a:gd name="T8" fmla="*/ 2 w 2165"/>
                <a:gd name="T9" fmla="*/ 1 h 2111"/>
                <a:gd name="T10" fmla="*/ 2 w 2165"/>
                <a:gd name="T11" fmla="*/ 0 h 2111"/>
                <a:gd name="T12" fmla="*/ 1 w 2165"/>
                <a:gd name="T13" fmla="*/ 0 h 2111"/>
                <a:gd name="T14" fmla="*/ 0 w 2165"/>
                <a:gd name="T15" fmla="*/ 0 h 2111"/>
                <a:gd name="T16" fmla="*/ 0 w 2165"/>
                <a:gd name="T17" fmla="*/ 1 h 2111"/>
                <a:gd name="T18" fmla="*/ 0 w 2165"/>
                <a:gd name="T19" fmla="*/ 2 h 2111"/>
                <a:gd name="T20" fmla="*/ 1 w 2165"/>
                <a:gd name="T21" fmla="*/ 2 h 2111"/>
                <a:gd name="T22" fmla="*/ 1 w 2165"/>
                <a:gd name="T23" fmla="*/ 3 h 2111"/>
                <a:gd name="T24" fmla="*/ 1 w 2165"/>
                <a:gd name="T25" fmla="*/ 3 h 2111"/>
                <a:gd name="T26" fmla="*/ 2 w 2165"/>
                <a:gd name="T27" fmla="*/ 3 h 2111"/>
                <a:gd name="T28" fmla="*/ 2 w 2165"/>
                <a:gd name="T29" fmla="*/ 5 h 2111"/>
                <a:gd name="T30" fmla="*/ 4 w 2165"/>
                <a:gd name="T31" fmla="*/ 5 h 2111"/>
                <a:gd name="T32" fmla="*/ 5 w 2165"/>
                <a:gd name="T33" fmla="*/ 5 h 2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65"/>
                <a:gd name="T52" fmla="*/ 0 h 2111"/>
                <a:gd name="T53" fmla="*/ 2165 w 2165"/>
                <a:gd name="T54" fmla="*/ 2111 h 2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65" h="2111">
                  <a:moveTo>
                    <a:pt x="2165" y="2111"/>
                  </a:moveTo>
                  <a:lnTo>
                    <a:pt x="2165" y="2046"/>
                  </a:lnTo>
                  <a:lnTo>
                    <a:pt x="2165" y="1306"/>
                  </a:lnTo>
                  <a:lnTo>
                    <a:pt x="2165" y="337"/>
                  </a:lnTo>
                  <a:lnTo>
                    <a:pt x="711" y="337"/>
                  </a:lnTo>
                  <a:lnTo>
                    <a:pt x="711" y="32"/>
                  </a:lnTo>
                  <a:lnTo>
                    <a:pt x="463" y="0"/>
                  </a:lnTo>
                  <a:lnTo>
                    <a:pt x="0" y="32"/>
                  </a:lnTo>
                  <a:lnTo>
                    <a:pt x="32" y="697"/>
                  </a:lnTo>
                  <a:lnTo>
                    <a:pt x="32" y="968"/>
                  </a:lnTo>
                  <a:lnTo>
                    <a:pt x="689" y="968"/>
                  </a:lnTo>
                  <a:lnTo>
                    <a:pt x="602" y="1164"/>
                  </a:lnTo>
                  <a:lnTo>
                    <a:pt x="635" y="1218"/>
                  </a:lnTo>
                  <a:lnTo>
                    <a:pt x="743" y="1251"/>
                  </a:lnTo>
                  <a:lnTo>
                    <a:pt x="764" y="2111"/>
                  </a:lnTo>
                  <a:lnTo>
                    <a:pt x="1702" y="2111"/>
                  </a:lnTo>
                  <a:lnTo>
                    <a:pt x="2165" y="2111"/>
                  </a:lnTo>
                  <a:close/>
                </a:path>
              </a:pathLst>
            </a:custGeom>
            <a:solidFill>
              <a:schemeClr val="accent1"/>
            </a:solidFill>
            <a:ln w="0">
              <a:solidFill>
                <a:srgbClr val="000000"/>
              </a:solidFill>
              <a:prstDash val="solid"/>
              <a:round/>
              <a:headEnd/>
              <a:tailEnd/>
            </a:ln>
          </p:spPr>
          <p:txBody>
            <a:bodyPr/>
            <a:lstStyle/>
            <a:p>
              <a:endParaRPr lang="en-US"/>
            </a:p>
          </p:txBody>
        </p:sp>
        <p:sp>
          <p:nvSpPr>
            <p:cNvPr id="82956" name="Freeform 7"/>
            <p:cNvSpPr>
              <a:spLocks/>
            </p:cNvSpPr>
            <p:nvPr/>
          </p:nvSpPr>
          <p:spPr bwMode="auto">
            <a:xfrm>
              <a:off x="2864" y="2703"/>
              <a:ext cx="327" cy="146"/>
            </a:xfrm>
            <a:custGeom>
              <a:avLst/>
              <a:gdLst>
                <a:gd name="T0" fmla="*/ 3 w 1100"/>
                <a:gd name="T1" fmla="*/ 0 h 499"/>
                <a:gd name="T2" fmla="*/ 0 w 1100"/>
                <a:gd name="T3" fmla="*/ 0 h 499"/>
                <a:gd name="T4" fmla="*/ 0 w 1100"/>
                <a:gd name="T5" fmla="*/ 0 h 499"/>
                <a:gd name="T6" fmla="*/ 0 w 1100"/>
                <a:gd name="T7" fmla="*/ 0 h 499"/>
                <a:gd name="T8" fmla="*/ 1 w 1100"/>
                <a:gd name="T9" fmla="*/ 0 h 499"/>
                <a:gd name="T10" fmla="*/ 1 w 1100"/>
                <a:gd name="T11" fmla="*/ 1 h 499"/>
                <a:gd name="T12" fmla="*/ 1 w 1100"/>
                <a:gd name="T13" fmla="*/ 1 h 499"/>
                <a:gd name="T14" fmla="*/ 1 w 1100"/>
                <a:gd name="T15" fmla="*/ 1 h 499"/>
                <a:gd name="T16" fmla="*/ 1 w 1100"/>
                <a:gd name="T17" fmla="*/ 1 h 499"/>
                <a:gd name="T18" fmla="*/ 3 w 1100"/>
                <a:gd name="T19" fmla="*/ 1 h 499"/>
                <a:gd name="T20" fmla="*/ 3 w 1100"/>
                <a:gd name="T21" fmla="*/ 0 h 4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0"/>
                <a:gd name="T34" fmla="*/ 0 h 499"/>
                <a:gd name="T35" fmla="*/ 1100 w 1100"/>
                <a:gd name="T36" fmla="*/ 499 h 4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0" h="499">
                  <a:moveTo>
                    <a:pt x="1100" y="0"/>
                  </a:moveTo>
                  <a:lnTo>
                    <a:pt x="0" y="0"/>
                  </a:lnTo>
                  <a:lnTo>
                    <a:pt x="162" y="86"/>
                  </a:lnTo>
                  <a:lnTo>
                    <a:pt x="194" y="140"/>
                  </a:lnTo>
                  <a:lnTo>
                    <a:pt x="281" y="163"/>
                  </a:lnTo>
                  <a:lnTo>
                    <a:pt x="281" y="271"/>
                  </a:lnTo>
                  <a:lnTo>
                    <a:pt x="335" y="271"/>
                  </a:lnTo>
                  <a:lnTo>
                    <a:pt x="281" y="391"/>
                  </a:lnTo>
                  <a:lnTo>
                    <a:pt x="388" y="499"/>
                  </a:lnTo>
                  <a:lnTo>
                    <a:pt x="1100" y="499"/>
                  </a:lnTo>
                  <a:lnTo>
                    <a:pt x="1100" y="0"/>
                  </a:lnTo>
                  <a:close/>
                </a:path>
              </a:pathLst>
            </a:custGeom>
            <a:solidFill>
              <a:schemeClr val="accent1"/>
            </a:solidFill>
            <a:ln w="0">
              <a:solidFill>
                <a:srgbClr val="000000"/>
              </a:solidFill>
              <a:prstDash val="solid"/>
              <a:round/>
              <a:headEnd/>
              <a:tailEnd/>
            </a:ln>
          </p:spPr>
          <p:txBody>
            <a:bodyPr/>
            <a:lstStyle/>
            <a:p>
              <a:endParaRPr lang="en-US"/>
            </a:p>
          </p:txBody>
        </p:sp>
        <p:sp>
          <p:nvSpPr>
            <p:cNvPr id="82957" name="Freeform 8"/>
            <p:cNvSpPr>
              <a:spLocks/>
            </p:cNvSpPr>
            <p:nvPr/>
          </p:nvSpPr>
          <p:spPr bwMode="auto">
            <a:xfrm>
              <a:off x="1524" y="2833"/>
              <a:ext cx="397" cy="217"/>
            </a:xfrm>
            <a:custGeom>
              <a:avLst/>
              <a:gdLst>
                <a:gd name="T0" fmla="*/ 1 w 1337"/>
                <a:gd name="T1" fmla="*/ 1 h 740"/>
                <a:gd name="T2" fmla="*/ 1 w 1337"/>
                <a:gd name="T3" fmla="*/ 1 h 740"/>
                <a:gd name="T4" fmla="*/ 0 w 1337"/>
                <a:gd name="T5" fmla="*/ 0 h 740"/>
                <a:gd name="T6" fmla="*/ 2 w 1337"/>
                <a:gd name="T7" fmla="*/ 0 h 740"/>
                <a:gd name="T8" fmla="*/ 2 w 1337"/>
                <a:gd name="T9" fmla="*/ 1 h 740"/>
                <a:gd name="T10" fmla="*/ 3 w 1337"/>
                <a:gd name="T11" fmla="*/ 1 h 740"/>
                <a:gd name="T12" fmla="*/ 3 w 1337"/>
                <a:gd name="T13" fmla="*/ 2 h 740"/>
                <a:gd name="T14" fmla="*/ 2 w 1337"/>
                <a:gd name="T15" fmla="*/ 1 h 740"/>
                <a:gd name="T16" fmla="*/ 2 w 1337"/>
                <a:gd name="T17" fmla="*/ 1 h 740"/>
                <a:gd name="T18" fmla="*/ 1 w 1337"/>
                <a:gd name="T19" fmla="*/ 1 h 740"/>
                <a:gd name="T20" fmla="*/ 1 w 1337"/>
                <a:gd name="T21" fmla="*/ 1 h 7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7"/>
                <a:gd name="T34" fmla="*/ 0 h 740"/>
                <a:gd name="T35" fmla="*/ 1337 w 1337"/>
                <a:gd name="T36" fmla="*/ 740 h 7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7" h="740">
                  <a:moveTo>
                    <a:pt x="625" y="413"/>
                  </a:moveTo>
                  <a:lnTo>
                    <a:pt x="269" y="305"/>
                  </a:lnTo>
                  <a:lnTo>
                    <a:pt x="0" y="0"/>
                  </a:lnTo>
                  <a:lnTo>
                    <a:pt x="1068" y="0"/>
                  </a:lnTo>
                  <a:lnTo>
                    <a:pt x="1068" y="305"/>
                  </a:lnTo>
                  <a:lnTo>
                    <a:pt x="1315" y="305"/>
                  </a:lnTo>
                  <a:lnTo>
                    <a:pt x="1337" y="740"/>
                  </a:lnTo>
                  <a:lnTo>
                    <a:pt x="1014" y="664"/>
                  </a:lnTo>
                  <a:lnTo>
                    <a:pt x="1014" y="610"/>
                  </a:lnTo>
                  <a:lnTo>
                    <a:pt x="679" y="578"/>
                  </a:lnTo>
                  <a:lnTo>
                    <a:pt x="625" y="413"/>
                  </a:lnTo>
                  <a:close/>
                </a:path>
              </a:pathLst>
            </a:custGeom>
            <a:solidFill>
              <a:schemeClr val="accent1"/>
            </a:solidFill>
            <a:ln w="0">
              <a:solidFill>
                <a:srgbClr val="000000"/>
              </a:solidFill>
              <a:prstDash val="solid"/>
              <a:round/>
              <a:headEnd/>
              <a:tailEnd/>
            </a:ln>
          </p:spPr>
          <p:txBody>
            <a:bodyPr/>
            <a:lstStyle/>
            <a:p>
              <a:endParaRPr lang="en-US"/>
            </a:p>
          </p:txBody>
        </p:sp>
        <p:sp>
          <p:nvSpPr>
            <p:cNvPr id="82958" name="Freeform 9"/>
            <p:cNvSpPr>
              <a:spLocks/>
            </p:cNvSpPr>
            <p:nvPr/>
          </p:nvSpPr>
          <p:spPr bwMode="auto">
            <a:xfrm>
              <a:off x="2858" y="3545"/>
              <a:ext cx="333" cy="229"/>
            </a:xfrm>
            <a:custGeom>
              <a:avLst/>
              <a:gdLst>
                <a:gd name="T0" fmla="*/ 0 w 1121"/>
                <a:gd name="T1" fmla="*/ 1 h 784"/>
                <a:gd name="T2" fmla="*/ 0 w 1121"/>
                <a:gd name="T3" fmla="*/ 2 h 784"/>
                <a:gd name="T4" fmla="*/ 1 w 1121"/>
                <a:gd name="T5" fmla="*/ 2 h 784"/>
                <a:gd name="T6" fmla="*/ 3 w 1121"/>
                <a:gd name="T7" fmla="*/ 2 h 784"/>
                <a:gd name="T8" fmla="*/ 3 w 1121"/>
                <a:gd name="T9" fmla="*/ 0 h 784"/>
                <a:gd name="T10" fmla="*/ 3 w 1121"/>
                <a:gd name="T11" fmla="*/ 0 h 784"/>
                <a:gd name="T12" fmla="*/ 1 w 1121"/>
                <a:gd name="T13" fmla="*/ 0 h 784"/>
                <a:gd name="T14" fmla="*/ 1 w 1121"/>
                <a:gd name="T15" fmla="*/ 0 h 784"/>
                <a:gd name="T16" fmla="*/ 1 w 1121"/>
                <a:gd name="T17" fmla="*/ 0 h 784"/>
                <a:gd name="T18" fmla="*/ 1 w 1121"/>
                <a:gd name="T19" fmla="*/ 0 h 784"/>
                <a:gd name="T20" fmla="*/ 0 w 1121"/>
                <a:gd name="T21" fmla="*/ 0 h 784"/>
                <a:gd name="T22" fmla="*/ 0 w 1121"/>
                <a:gd name="T23" fmla="*/ 1 h 78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1"/>
                <a:gd name="T37" fmla="*/ 0 h 784"/>
                <a:gd name="T38" fmla="*/ 1121 w 1121"/>
                <a:gd name="T39" fmla="*/ 784 h 78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1" h="784">
                  <a:moveTo>
                    <a:pt x="21" y="283"/>
                  </a:moveTo>
                  <a:lnTo>
                    <a:pt x="21" y="784"/>
                  </a:lnTo>
                  <a:lnTo>
                    <a:pt x="248" y="784"/>
                  </a:lnTo>
                  <a:lnTo>
                    <a:pt x="1121" y="784"/>
                  </a:lnTo>
                  <a:lnTo>
                    <a:pt x="1121" y="119"/>
                  </a:lnTo>
                  <a:lnTo>
                    <a:pt x="1121" y="55"/>
                  </a:lnTo>
                  <a:lnTo>
                    <a:pt x="657" y="55"/>
                  </a:lnTo>
                  <a:lnTo>
                    <a:pt x="625" y="88"/>
                  </a:lnTo>
                  <a:lnTo>
                    <a:pt x="678" y="174"/>
                  </a:lnTo>
                  <a:lnTo>
                    <a:pt x="571" y="197"/>
                  </a:lnTo>
                  <a:lnTo>
                    <a:pt x="0" y="0"/>
                  </a:lnTo>
                  <a:lnTo>
                    <a:pt x="21" y="283"/>
                  </a:lnTo>
                  <a:close/>
                </a:path>
              </a:pathLst>
            </a:custGeom>
            <a:solidFill>
              <a:srgbClr val="333300"/>
            </a:solidFill>
            <a:ln w="0">
              <a:solidFill>
                <a:srgbClr val="000000"/>
              </a:solidFill>
              <a:prstDash val="solid"/>
              <a:round/>
              <a:headEnd/>
              <a:tailEnd/>
            </a:ln>
          </p:spPr>
          <p:txBody>
            <a:bodyPr/>
            <a:lstStyle/>
            <a:p>
              <a:endParaRPr lang="en-US"/>
            </a:p>
          </p:txBody>
        </p:sp>
        <p:sp>
          <p:nvSpPr>
            <p:cNvPr id="82959" name="Freeform 10"/>
            <p:cNvSpPr>
              <a:spLocks/>
            </p:cNvSpPr>
            <p:nvPr/>
          </p:nvSpPr>
          <p:spPr bwMode="auto">
            <a:xfrm>
              <a:off x="2458" y="3417"/>
              <a:ext cx="406" cy="210"/>
            </a:xfrm>
            <a:custGeom>
              <a:avLst/>
              <a:gdLst>
                <a:gd name="T0" fmla="*/ 3 w 1368"/>
                <a:gd name="T1" fmla="*/ 1 h 718"/>
                <a:gd name="T2" fmla="*/ 1 w 1368"/>
                <a:gd name="T3" fmla="*/ 1 h 718"/>
                <a:gd name="T4" fmla="*/ 0 w 1368"/>
                <a:gd name="T5" fmla="*/ 1 h 718"/>
                <a:gd name="T6" fmla="*/ 0 w 1368"/>
                <a:gd name="T7" fmla="*/ 1 h 718"/>
                <a:gd name="T8" fmla="*/ 0 w 1368"/>
                <a:gd name="T9" fmla="*/ 1 h 718"/>
                <a:gd name="T10" fmla="*/ 1 w 1368"/>
                <a:gd name="T11" fmla="*/ 1 h 718"/>
                <a:gd name="T12" fmla="*/ 1 w 1368"/>
                <a:gd name="T13" fmla="*/ 0 h 718"/>
                <a:gd name="T14" fmla="*/ 1 w 1368"/>
                <a:gd name="T15" fmla="*/ 0 h 718"/>
                <a:gd name="T16" fmla="*/ 2 w 1368"/>
                <a:gd name="T17" fmla="*/ 0 h 718"/>
                <a:gd name="T18" fmla="*/ 2 w 1368"/>
                <a:gd name="T19" fmla="*/ 0 h 718"/>
                <a:gd name="T20" fmla="*/ 2 w 1368"/>
                <a:gd name="T21" fmla="*/ 0 h 718"/>
                <a:gd name="T22" fmla="*/ 3 w 1368"/>
                <a:gd name="T23" fmla="*/ 1 h 718"/>
                <a:gd name="T24" fmla="*/ 3 w 1368"/>
                <a:gd name="T25" fmla="*/ 1 h 718"/>
                <a:gd name="T26" fmla="*/ 3 w 1368"/>
                <a:gd name="T27" fmla="*/ 1 h 718"/>
                <a:gd name="T28" fmla="*/ 3 w 1368"/>
                <a:gd name="T29" fmla="*/ 1 h 7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68"/>
                <a:gd name="T46" fmla="*/ 0 h 718"/>
                <a:gd name="T47" fmla="*/ 1368 w 1368"/>
                <a:gd name="T48" fmla="*/ 718 h 7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68" h="718">
                  <a:moveTo>
                    <a:pt x="1368" y="718"/>
                  </a:moveTo>
                  <a:lnTo>
                    <a:pt x="463" y="718"/>
                  </a:lnTo>
                  <a:lnTo>
                    <a:pt x="0" y="718"/>
                  </a:lnTo>
                  <a:lnTo>
                    <a:pt x="0" y="554"/>
                  </a:lnTo>
                  <a:lnTo>
                    <a:pt x="0" y="381"/>
                  </a:lnTo>
                  <a:lnTo>
                    <a:pt x="442" y="381"/>
                  </a:lnTo>
                  <a:lnTo>
                    <a:pt x="442" y="0"/>
                  </a:lnTo>
                  <a:lnTo>
                    <a:pt x="603" y="77"/>
                  </a:lnTo>
                  <a:lnTo>
                    <a:pt x="765" y="131"/>
                  </a:lnTo>
                  <a:lnTo>
                    <a:pt x="765" y="164"/>
                  </a:lnTo>
                  <a:lnTo>
                    <a:pt x="818" y="186"/>
                  </a:lnTo>
                  <a:lnTo>
                    <a:pt x="1120" y="250"/>
                  </a:lnTo>
                  <a:lnTo>
                    <a:pt x="1293" y="413"/>
                  </a:lnTo>
                  <a:lnTo>
                    <a:pt x="1347" y="435"/>
                  </a:lnTo>
                  <a:lnTo>
                    <a:pt x="1368" y="718"/>
                  </a:lnTo>
                  <a:close/>
                </a:path>
              </a:pathLst>
            </a:custGeom>
            <a:solidFill>
              <a:srgbClr val="333300"/>
            </a:solidFill>
            <a:ln w="0">
              <a:solidFill>
                <a:srgbClr val="000000"/>
              </a:solidFill>
              <a:prstDash val="solid"/>
              <a:round/>
              <a:headEnd/>
              <a:tailEnd/>
            </a:ln>
          </p:spPr>
          <p:txBody>
            <a:bodyPr/>
            <a:lstStyle/>
            <a:p>
              <a:endParaRPr lang="en-US"/>
            </a:p>
          </p:txBody>
        </p:sp>
        <p:sp>
          <p:nvSpPr>
            <p:cNvPr id="82960" name="Freeform 11"/>
            <p:cNvSpPr>
              <a:spLocks/>
            </p:cNvSpPr>
            <p:nvPr/>
          </p:nvSpPr>
          <p:spPr bwMode="auto">
            <a:xfrm>
              <a:off x="3565" y="2192"/>
              <a:ext cx="422" cy="185"/>
            </a:xfrm>
            <a:custGeom>
              <a:avLst/>
              <a:gdLst>
                <a:gd name="T0" fmla="*/ 3 w 1423"/>
                <a:gd name="T1" fmla="*/ 1 h 630"/>
                <a:gd name="T2" fmla="*/ 0 w 1423"/>
                <a:gd name="T3" fmla="*/ 1 h 630"/>
                <a:gd name="T4" fmla="*/ 0 w 1423"/>
                <a:gd name="T5" fmla="*/ 0 h 630"/>
                <a:gd name="T6" fmla="*/ 3 w 1423"/>
                <a:gd name="T7" fmla="*/ 0 h 630"/>
                <a:gd name="T8" fmla="*/ 3 w 1423"/>
                <a:gd name="T9" fmla="*/ 0 h 630"/>
                <a:gd name="T10" fmla="*/ 3 w 1423"/>
                <a:gd name="T11" fmla="*/ 1 h 630"/>
                <a:gd name="T12" fmla="*/ 0 60000 65536"/>
                <a:gd name="T13" fmla="*/ 0 60000 65536"/>
                <a:gd name="T14" fmla="*/ 0 60000 65536"/>
                <a:gd name="T15" fmla="*/ 0 60000 65536"/>
                <a:gd name="T16" fmla="*/ 0 60000 65536"/>
                <a:gd name="T17" fmla="*/ 0 60000 65536"/>
                <a:gd name="T18" fmla="*/ 0 w 1423"/>
                <a:gd name="T19" fmla="*/ 0 h 630"/>
                <a:gd name="T20" fmla="*/ 1423 w 1423"/>
                <a:gd name="T21" fmla="*/ 630 h 630"/>
              </a:gdLst>
              <a:ahLst/>
              <a:cxnLst>
                <a:cxn ang="T12">
                  <a:pos x="T0" y="T1"/>
                </a:cxn>
                <a:cxn ang="T13">
                  <a:pos x="T2" y="T3"/>
                </a:cxn>
                <a:cxn ang="T14">
                  <a:pos x="T4" y="T5"/>
                </a:cxn>
                <a:cxn ang="T15">
                  <a:pos x="T6" y="T7"/>
                </a:cxn>
                <a:cxn ang="T16">
                  <a:pos x="T8" y="T9"/>
                </a:cxn>
                <a:cxn ang="T17">
                  <a:pos x="T10" y="T11"/>
                </a:cxn>
              </a:cxnLst>
              <a:rect l="T18" t="T19" r="T20" b="T21"/>
              <a:pathLst>
                <a:path w="1423" h="630">
                  <a:moveTo>
                    <a:pt x="1423" y="630"/>
                  </a:moveTo>
                  <a:lnTo>
                    <a:pt x="22" y="630"/>
                  </a:lnTo>
                  <a:lnTo>
                    <a:pt x="0" y="0"/>
                  </a:lnTo>
                  <a:lnTo>
                    <a:pt x="1401" y="0"/>
                  </a:lnTo>
                  <a:lnTo>
                    <a:pt x="1423" y="195"/>
                  </a:lnTo>
                  <a:lnTo>
                    <a:pt x="1423" y="630"/>
                  </a:lnTo>
                  <a:close/>
                </a:path>
              </a:pathLst>
            </a:custGeom>
            <a:solidFill>
              <a:srgbClr val="FF6600"/>
            </a:solidFill>
            <a:ln w="0">
              <a:solidFill>
                <a:srgbClr val="000000"/>
              </a:solidFill>
              <a:prstDash val="solid"/>
              <a:round/>
              <a:headEnd/>
              <a:tailEnd/>
            </a:ln>
          </p:spPr>
          <p:txBody>
            <a:bodyPr/>
            <a:lstStyle/>
            <a:p>
              <a:endParaRPr lang="en-US"/>
            </a:p>
          </p:txBody>
        </p:sp>
        <p:sp>
          <p:nvSpPr>
            <p:cNvPr id="82961" name="Freeform 12"/>
            <p:cNvSpPr>
              <a:spLocks/>
            </p:cNvSpPr>
            <p:nvPr/>
          </p:nvSpPr>
          <p:spPr bwMode="auto">
            <a:xfrm>
              <a:off x="3053" y="3156"/>
              <a:ext cx="269" cy="179"/>
            </a:xfrm>
            <a:custGeom>
              <a:avLst/>
              <a:gdLst>
                <a:gd name="T0" fmla="*/ 2 w 905"/>
                <a:gd name="T1" fmla="*/ 0 h 610"/>
                <a:gd name="T2" fmla="*/ 1 w 905"/>
                <a:gd name="T3" fmla="*/ 0 h 610"/>
                <a:gd name="T4" fmla="*/ 1 w 905"/>
                <a:gd name="T5" fmla="*/ 0 h 610"/>
                <a:gd name="T6" fmla="*/ 0 w 905"/>
                <a:gd name="T7" fmla="*/ 0 h 610"/>
                <a:gd name="T8" fmla="*/ 0 w 905"/>
                <a:gd name="T9" fmla="*/ 1 h 610"/>
                <a:gd name="T10" fmla="*/ 1 w 905"/>
                <a:gd name="T11" fmla="*/ 1 h 610"/>
                <a:gd name="T12" fmla="*/ 1 w 905"/>
                <a:gd name="T13" fmla="*/ 1 h 610"/>
                <a:gd name="T14" fmla="*/ 1 w 905"/>
                <a:gd name="T15" fmla="*/ 1 h 610"/>
                <a:gd name="T16" fmla="*/ 1 w 905"/>
                <a:gd name="T17" fmla="*/ 1 h 610"/>
                <a:gd name="T18" fmla="*/ 1 w 905"/>
                <a:gd name="T19" fmla="*/ 1 h 610"/>
                <a:gd name="T20" fmla="*/ 2 w 905"/>
                <a:gd name="T21" fmla="*/ 1 h 610"/>
                <a:gd name="T22" fmla="*/ 2 w 905"/>
                <a:gd name="T23" fmla="*/ 1 h 610"/>
                <a:gd name="T24" fmla="*/ 2 w 905"/>
                <a:gd name="T25" fmla="*/ 1 h 610"/>
                <a:gd name="T26" fmla="*/ 2 w 905"/>
                <a:gd name="T27" fmla="*/ 0 h 6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05"/>
                <a:gd name="T43" fmla="*/ 0 h 610"/>
                <a:gd name="T44" fmla="*/ 905 w 905"/>
                <a:gd name="T45" fmla="*/ 610 h 6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05" h="610">
                  <a:moveTo>
                    <a:pt x="905" y="173"/>
                  </a:moveTo>
                  <a:lnTo>
                    <a:pt x="464" y="173"/>
                  </a:lnTo>
                  <a:lnTo>
                    <a:pt x="464" y="0"/>
                  </a:lnTo>
                  <a:lnTo>
                    <a:pt x="0" y="0"/>
                  </a:lnTo>
                  <a:lnTo>
                    <a:pt x="0" y="500"/>
                  </a:lnTo>
                  <a:lnTo>
                    <a:pt x="248" y="500"/>
                  </a:lnTo>
                  <a:lnTo>
                    <a:pt x="248" y="555"/>
                  </a:lnTo>
                  <a:lnTo>
                    <a:pt x="464" y="555"/>
                  </a:lnTo>
                  <a:lnTo>
                    <a:pt x="464" y="610"/>
                  </a:lnTo>
                  <a:lnTo>
                    <a:pt x="679" y="532"/>
                  </a:lnTo>
                  <a:lnTo>
                    <a:pt x="733" y="500"/>
                  </a:lnTo>
                  <a:lnTo>
                    <a:pt x="712" y="392"/>
                  </a:lnTo>
                  <a:lnTo>
                    <a:pt x="905" y="338"/>
                  </a:lnTo>
                  <a:lnTo>
                    <a:pt x="905" y="173"/>
                  </a:lnTo>
                  <a:close/>
                </a:path>
              </a:pathLst>
            </a:custGeom>
            <a:solidFill>
              <a:srgbClr val="333300"/>
            </a:solidFill>
            <a:ln w="0">
              <a:solidFill>
                <a:srgbClr val="0000FF"/>
              </a:solidFill>
              <a:prstDash val="solid"/>
              <a:round/>
              <a:headEnd/>
              <a:tailEnd/>
            </a:ln>
          </p:spPr>
          <p:txBody>
            <a:bodyPr/>
            <a:lstStyle/>
            <a:p>
              <a:endParaRPr lang="en-US"/>
            </a:p>
          </p:txBody>
        </p:sp>
        <p:sp>
          <p:nvSpPr>
            <p:cNvPr id="82962" name="Freeform 13"/>
            <p:cNvSpPr>
              <a:spLocks/>
            </p:cNvSpPr>
            <p:nvPr/>
          </p:nvSpPr>
          <p:spPr bwMode="auto">
            <a:xfrm>
              <a:off x="2637" y="1809"/>
              <a:ext cx="544" cy="651"/>
            </a:xfrm>
            <a:custGeom>
              <a:avLst/>
              <a:gdLst>
                <a:gd name="T0" fmla="*/ 4 w 1832"/>
                <a:gd name="T1" fmla="*/ 3 h 2221"/>
                <a:gd name="T2" fmla="*/ 2 w 1832"/>
                <a:gd name="T3" fmla="*/ 3 h 2221"/>
                <a:gd name="T4" fmla="*/ 2 w 1832"/>
                <a:gd name="T5" fmla="*/ 5 h 2221"/>
                <a:gd name="T6" fmla="*/ 2 w 1832"/>
                <a:gd name="T7" fmla="*/ 5 h 2221"/>
                <a:gd name="T8" fmla="*/ 1 w 1832"/>
                <a:gd name="T9" fmla="*/ 5 h 2221"/>
                <a:gd name="T10" fmla="*/ 1 w 1832"/>
                <a:gd name="T11" fmla="*/ 5 h 2221"/>
                <a:gd name="T12" fmla="*/ 1 w 1832"/>
                <a:gd name="T13" fmla="*/ 4 h 2221"/>
                <a:gd name="T14" fmla="*/ 0 w 1832"/>
                <a:gd name="T15" fmla="*/ 4 h 2221"/>
                <a:gd name="T16" fmla="*/ 0 w 1832"/>
                <a:gd name="T17" fmla="*/ 4 h 2221"/>
                <a:gd name="T18" fmla="*/ 0 w 1832"/>
                <a:gd name="T19" fmla="*/ 3 h 2221"/>
                <a:gd name="T20" fmla="*/ 1 w 1832"/>
                <a:gd name="T21" fmla="*/ 3 h 2221"/>
                <a:gd name="T22" fmla="*/ 0 w 1832"/>
                <a:gd name="T23" fmla="*/ 0 h 2221"/>
                <a:gd name="T24" fmla="*/ 1 w 1832"/>
                <a:gd name="T25" fmla="*/ 0 h 2221"/>
                <a:gd name="T26" fmla="*/ 1 w 1832"/>
                <a:gd name="T27" fmla="*/ 0 h 2221"/>
                <a:gd name="T28" fmla="*/ 2 w 1832"/>
                <a:gd name="T29" fmla="*/ 0 h 2221"/>
                <a:gd name="T30" fmla="*/ 3 w 1832"/>
                <a:gd name="T31" fmla="*/ 0 h 2221"/>
                <a:gd name="T32" fmla="*/ 3 w 1832"/>
                <a:gd name="T33" fmla="*/ 0 h 2221"/>
                <a:gd name="T34" fmla="*/ 3 w 1832"/>
                <a:gd name="T35" fmla="*/ 0 h 2221"/>
                <a:gd name="T36" fmla="*/ 3 w 1832"/>
                <a:gd name="T37" fmla="*/ 1 h 2221"/>
                <a:gd name="T38" fmla="*/ 4 w 1832"/>
                <a:gd name="T39" fmla="*/ 1 h 2221"/>
                <a:gd name="T40" fmla="*/ 4 w 1832"/>
                <a:gd name="T41" fmla="*/ 1 h 2221"/>
                <a:gd name="T42" fmla="*/ 4 w 1832"/>
                <a:gd name="T43" fmla="*/ 1 h 2221"/>
                <a:gd name="T44" fmla="*/ 4 w 1832"/>
                <a:gd name="T45" fmla="*/ 1 h 2221"/>
                <a:gd name="T46" fmla="*/ 4 w 1832"/>
                <a:gd name="T47" fmla="*/ 1 h 2221"/>
                <a:gd name="T48" fmla="*/ 4 w 1832"/>
                <a:gd name="T49" fmla="*/ 2 h 2221"/>
                <a:gd name="T50" fmla="*/ 4 w 1832"/>
                <a:gd name="T51" fmla="*/ 3 h 22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832"/>
                <a:gd name="T79" fmla="*/ 0 h 2221"/>
                <a:gd name="T80" fmla="*/ 1832 w 1832"/>
                <a:gd name="T81" fmla="*/ 2221 h 22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832" h="2221">
                  <a:moveTo>
                    <a:pt x="1832" y="1219"/>
                  </a:moveTo>
                  <a:lnTo>
                    <a:pt x="798" y="1219"/>
                  </a:lnTo>
                  <a:lnTo>
                    <a:pt x="819" y="2112"/>
                  </a:lnTo>
                  <a:lnTo>
                    <a:pt x="798" y="2221"/>
                  </a:lnTo>
                  <a:lnTo>
                    <a:pt x="657" y="2112"/>
                  </a:lnTo>
                  <a:lnTo>
                    <a:pt x="442" y="2166"/>
                  </a:lnTo>
                  <a:lnTo>
                    <a:pt x="215" y="2079"/>
                  </a:lnTo>
                  <a:lnTo>
                    <a:pt x="87" y="2046"/>
                  </a:lnTo>
                  <a:lnTo>
                    <a:pt x="0" y="1971"/>
                  </a:lnTo>
                  <a:lnTo>
                    <a:pt x="0" y="1219"/>
                  </a:lnTo>
                  <a:lnTo>
                    <a:pt x="215" y="1219"/>
                  </a:lnTo>
                  <a:lnTo>
                    <a:pt x="194" y="120"/>
                  </a:lnTo>
                  <a:lnTo>
                    <a:pt x="657" y="120"/>
                  </a:lnTo>
                  <a:lnTo>
                    <a:pt x="657" y="55"/>
                  </a:lnTo>
                  <a:lnTo>
                    <a:pt x="819" y="120"/>
                  </a:lnTo>
                  <a:lnTo>
                    <a:pt x="1261" y="0"/>
                  </a:lnTo>
                  <a:lnTo>
                    <a:pt x="1369" y="120"/>
                  </a:lnTo>
                  <a:lnTo>
                    <a:pt x="1348" y="174"/>
                  </a:lnTo>
                  <a:lnTo>
                    <a:pt x="1369" y="229"/>
                  </a:lnTo>
                  <a:lnTo>
                    <a:pt x="1585" y="338"/>
                  </a:lnTo>
                  <a:lnTo>
                    <a:pt x="1671" y="284"/>
                  </a:lnTo>
                  <a:lnTo>
                    <a:pt x="1832" y="305"/>
                  </a:lnTo>
                  <a:lnTo>
                    <a:pt x="1758" y="447"/>
                  </a:lnTo>
                  <a:lnTo>
                    <a:pt x="1832" y="501"/>
                  </a:lnTo>
                  <a:lnTo>
                    <a:pt x="1832" y="806"/>
                  </a:lnTo>
                  <a:lnTo>
                    <a:pt x="1832" y="1219"/>
                  </a:lnTo>
                  <a:close/>
                </a:path>
              </a:pathLst>
            </a:custGeom>
            <a:solidFill>
              <a:srgbClr val="FF6600"/>
            </a:solidFill>
            <a:ln w="0">
              <a:solidFill>
                <a:srgbClr val="000000"/>
              </a:solidFill>
              <a:prstDash val="solid"/>
              <a:round/>
              <a:headEnd/>
              <a:tailEnd/>
            </a:ln>
          </p:spPr>
          <p:txBody>
            <a:bodyPr/>
            <a:lstStyle/>
            <a:p>
              <a:endParaRPr lang="en-US"/>
            </a:p>
          </p:txBody>
        </p:sp>
        <p:sp>
          <p:nvSpPr>
            <p:cNvPr id="82963" name="Freeform 14"/>
            <p:cNvSpPr>
              <a:spLocks/>
            </p:cNvSpPr>
            <p:nvPr/>
          </p:nvSpPr>
          <p:spPr bwMode="auto">
            <a:xfrm>
              <a:off x="1952" y="3060"/>
              <a:ext cx="432" cy="216"/>
            </a:xfrm>
            <a:custGeom>
              <a:avLst/>
              <a:gdLst>
                <a:gd name="T0" fmla="*/ 3 w 1455"/>
                <a:gd name="T1" fmla="*/ 0 h 739"/>
                <a:gd name="T2" fmla="*/ 0 w 1455"/>
                <a:gd name="T3" fmla="*/ 0 h 739"/>
                <a:gd name="T4" fmla="*/ 1 w 1455"/>
                <a:gd name="T5" fmla="*/ 1 h 739"/>
                <a:gd name="T6" fmla="*/ 1 w 1455"/>
                <a:gd name="T7" fmla="*/ 1 h 739"/>
                <a:gd name="T8" fmla="*/ 1 w 1455"/>
                <a:gd name="T9" fmla="*/ 1 h 739"/>
                <a:gd name="T10" fmla="*/ 1 w 1455"/>
                <a:gd name="T11" fmla="*/ 1 h 739"/>
                <a:gd name="T12" fmla="*/ 1 w 1455"/>
                <a:gd name="T13" fmla="*/ 1 h 739"/>
                <a:gd name="T14" fmla="*/ 2 w 1455"/>
                <a:gd name="T15" fmla="*/ 1 h 739"/>
                <a:gd name="T16" fmla="*/ 2 w 1455"/>
                <a:gd name="T17" fmla="*/ 1 h 739"/>
                <a:gd name="T18" fmla="*/ 2 w 1455"/>
                <a:gd name="T19" fmla="*/ 1 h 739"/>
                <a:gd name="T20" fmla="*/ 2 w 1455"/>
                <a:gd name="T21" fmla="*/ 1 h 739"/>
                <a:gd name="T22" fmla="*/ 2 w 1455"/>
                <a:gd name="T23" fmla="*/ 1 h 739"/>
                <a:gd name="T24" fmla="*/ 3 w 1455"/>
                <a:gd name="T25" fmla="*/ 1 h 739"/>
                <a:gd name="T26" fmla="*/ 3 w 1455"/>
                <a:gd name="T27" fmla="*/ 0 h 7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5"/>
                <a:gd name="T43" fmla="*/ 0 h 739"/>
                <a:gd name="T44" fmla="*/ 1455 w 1455"/>
                <a:gd name="T45" fmla="*/ 739 h 7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5" h="739">
                  <a:moveTo>
                    <a:pt x="1455" y="0"/>
                  </a:moveTo>
                  <a:lnTo>
                    <a:pt x="0" y="0"/>
                  </a:lnTo>
                  <a:lnTo>
                    <a:pt x="389" y="305"/>
                  </a:lnTo>
                  <a:lnTo>
                    <a:pt x="442" y="380"/>
                  </a:lnTo>
                  <a:lnTo>
                    <a:pt x="550" y="413"/>
                  </a:lnTo>
                  <a:lnTo>
                    <a:pt x="604" y="467"/>
                  </a:lnTo>
                  <a:lnTo>
                    <a:pt x="658" y="467"/>
                  </a:lnTo>
                  <a:lnTo>
                    <a:pt x="905" y="664"/>
                  </a:lnTo>
                  <a:lnTo>
                    <a:pt x="991" y="664"/>
                  </a:lnTo>
                  <a:lnTo>
                    <a:pt x="937" y="718"/>
                  </a:lnTo>
                  <a:lnTo>
                    <a:pt x="1014" y="739"/>
                  </a:lnTo>
                  <a:lnTo>
                    <a:pt x="1014" y="499"/>
                  </a:lnTo>
                  <a:lnTo>
                    <a:pt x="1455" y="499"/>
                  </a:lnTo>
                  <a:lnTo>
                    <a:pt x="1455" y="0"/>
                  </a:lnTo>
                  <a:close/>
                </a:path>
              </a:pathLst>
            </a:custGeom>
            <a:solidFill>
              <a:schemeClr val="accent1"/>
            </a:solidFill>
            <a:ln w="0">
              <a:solidFill>
                <a:srgbClr val="0000FF"/>
              </a:solidFill>
              <a:prstDash val="solid"/>
              <a:round/>
              <a:headEnd/>
              <a:tailEnd/>
            </a:ln>
          </p:spPr>
          <p:txBody>
            <a:bodyPr/>
            <a:lstStyle/>
            <a:p>
              <a:endParaRPr lang="en-US"/>
            </a:p>
          </p:txBody>
        </p:sp>
        <p:sp>
          <p:nvSpPr>
            <p:cNvPr id="82964" name="Freeform 15"/>
            <p:cNvSpPr>
              <a:spLocks/>
            </p:cNvSpPr>
            <p:nvPr/>
          </p:nvSpPr>
          <p:spPr bwMode="auto">
            <a:xfrm>
              <a:off x="3523" y="2750"/>
              <a:ext cx="269" cy="236"/>
            </a:xfrm>
            <a:custGeom>
              <a:avLst/>
              <a:gdLst>
                <a:gd name="T0" fmla="*/ 1 w 905"/>
                <a:gd name="T1" fmla="*/ 0 h 805"/>
                <a:gd name="T2" fmla="*/ 1 w 905"/>
                <a:gd name="T3" fmla="*/ 0 h 805"/>
                <a:gd name="T4" fmla="*/ 1 w 905"/>
                <a:gd name="T5" fmla="*/ 1 h 805"/>
                <a:gd name="T6" fmla="*/ 1 w 905"/>
                <a:gd name="T7" fmla="*/ 1 h 805"/>
                <a:gd name="T8" fmla="*/ 2 w 905"/>
                <a:gd name="T9" fmla="*/ 1 h 805"/>
                <a:gd name="T10" fmla="*/ 2 w 905"/>
                <a:gd name="T11" fmla="*/ 1 h 805"/>
                <a:gd name="T12" fmla="*/ 2 w 905"/>
                <a:gd name="T13" fmla="*/ 1 h 805"/>
                <a:gd name="T14" fmla="*/ 2 w 905"/>
                <a:gd name="T15" fmla="*/ 1 h 805"/>
                <a:gd name="T16" fmla="*/ 2 w 905"/>
                <a:gd name="T17" fmla="*/ 2 h 805"/>
                <a:gd name="T18" fmla="*/ 1 w 905"/>
                <a:gd name="T19" fmla="*/ 2 h 805"/>
                <a:gd name="T20" fmla="*/ 1 w 905"/>
                <a:gd name="T21" fmla="*/ 1 h 805"/>
                <a:gd name="T22" fmla="*/ 1 w 905"/>
                <a:gd name="T23" fmla="*/ 1 h 805"/>
                <a:gd name="T24" fmla="*/ 0 w 905"/>
                <a:gd name="T25" fmla="*/ 1 h 805"/>
                <a:gd name="T26" fmla="*/ 0 w 905"/>
                <a:gd name="T27" fmla="*/ 0 h 805"/>
                <a:gd name="T28" fmla="*/ 1 w 905"/>
                <a:gd name="T29" fmla="*/ 0 h 805"/>
                <a:gd name="T30" fmla="*/ 1 w 905"/>
                <a:gd name="T31" fmla="*/ 0 h 8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05"/>
                <a:gd name="T49" fmla="*/ 0 h 805"/>
                <a:gd name="T50" fmla="*/ 905 w 905"/>
                <a:gd name="T51" fmla="*/ 805 h 8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05" h="805">
                  <a:moveTo>
                    <a:pt x="517" y="0"/>
                  </a:moveTo>
                  <a:lnTo>
                    <a:pt x="463" y="163"/>
                  </a:lnTo>
                  <a:lnTo>
                    <a:pt x="463" y="282"/>
                  </a:lnTo>
                  <a:lnTo>
                    <a:pt x="690" y="305"/>
                  </a:lnTo>
                  <a:lnTo>
                    <a:pt x="905" y="555"/>
                  </a:lnTo>
                  <a:lnTo>
                    <a:pt x="905" y="609"/>
                  </a:lnTo>
                  <a:lnTo>
                    <a:pt x="797" y="695"/>
                  </a:lnTo>
                  <a:lnTo>
                    <a:pt x="797" y="718"/>
                  </a:lnTo>
                  <a:lnTo>
                    <a:pt x="711" y="805"/>
                  </a:lnTo>
                  <a:lnTo>
                    <a:pt x="248" y="805"/>
                  </a:lnTo>
                  <a:lnTo>
                    <a:pt x="248" y="587"/>
                  </a:lnTo>
                  <a:lnTo>
                    <a:pt x="216" y="336"/>
                  </a:lnTo>
                  <a:lnTo>
                    <a:pt x="0" y="336"/>
                  </a:lnTo>
                  <a:lnTo>
                    <a:pt x="0" y="0"/>
                  </a:lnTo>
                  <a:lnTo>
                    <a:pt x="549" y="0"/>
                  </a:lnTo>
                  <a:lnTo>
                    <a:pt x="517" y="0"/>
                  </a:lnTo>
                  <a:close/>
                </a:path>
              </a:pathLst>
            </a:custGeom>
            <a:solidFill>
              <a:srgbClr val="FF6600"/>
            </a:solidFill>
            <a:ln w="0">
              <a:solidFill>
                <a:srgbClr val="000000"/>
              </a:solidFill>
              <a:prstDash val="solid"/>
              <a:round/>
              <a:headEnd/>
              <a:tailEnd/>
            </a:ln>
          </p:spPr>
          <p:txBody>
            <a:bodyPr/>
            <a:lstStyle/>
            <a:p>
              <a:endParaRPr lang="en-US"/>
            </a:p>
          </p:txBody>
        </p:sp>
        <p:sp>
          <p:nvSpPr>
            <p:cNvPr id="82965" name="Freeform 16"/>
            <p:cNvSpPr>
              <a:spLocks/>
            </p:cNvSpPr>
            <p:nvPr/>
          </p:nvSpPr>
          <p:spPr bwMode="auto">
            <a:xfrm>
              <a:off x="1524" y="1982"/>
              <a:ext cx="359" cy="284"/>
            </a:xfrm>
            <a:custGeom>
              <a:avLst/>
              <a:gdLst>
                <a:gd name="T0" fmla="*/ 0 w 1208"/>
                <a:gd name="T1" fmla="*/ 2 h 969"/>
                <a:gd name="T2" fmla="*/ 0 w 1208"/>
                <a:gd name="T3" fmla="*/ 1 h 969"/>
                <a:gd name="T4" fmla="*/ 0 w 1208"/>
                <a:gd name="T5" fmla="*/ 1 h 969"/>
                <a:gd name="T6" fmla="*/ 0 w 1208"/>
                <a:gd name="T7" fmla="*/ 1 h 969"/>
                <a:gd name="T8" fmla="*/ 0 w 1208"/>
                <a:gd name="T9" fmla="*/ 1 h 969"/>
                <a:gd name="T10" fmla="*/ 0 w 1208"/>
                <a:gd name="T11" fmla="*/ 1 h 969"/>
                <a:gd name="T12" fmla="*/ 0 w 1208"/>
                <a:gd name="T13" fmla="*/ 1 h 969"/>
                <a:gd name="T14" fmla="*/ 0 w 1208"/>
                <a:gd name="T15" fmla="*/ 1 h 969"/>
                <a:gd name="T16" fmla="*/ 0 w 1208"/>
                <a:gd name="T17" fmla="*/ 1 h 969"/>
                <a:gd name="T18" fmla="*/ 0 w 1208"/>
                <a:gd name="T19" fmla="*/ 1 h 969"/>
                <a:gd name="T20" fmla="*/ 0 w 1208"/>
                <a:gd name="T21" fmla="*/ 0 h 969"/>
                <a:gd name="T22" fmla="*/ 0 w 1208"/>
                <a:gd name="T23" fmla="*/ 0 h 969"/>
                <a:gd name="T24" fmla="*/ 0 w 1208"/>
                <a:gd name="T25" fmla="*/ 0 h 969"/>
                <a:gd name="T26" fmla="*/ 3 w 1208"/>
                <a:gd name="T27" fmla="*/ 0 h 969"/>
                <a:gd name="T28" fmla="*/ 3 w 1208"/>
                <a:gd name="T29" fmla="*/ 2 h 969"/>
                <a:gd name="T30" fmla="*/ 3 w 1208"/>
                <a:gd name="T31" fmla="*/ 2 h 969"/>
                <a:gd name="T32" fmla="*/ 2 w 1208"/>
                <a:gd name="T33" fmla="*/ 2 h 969"/>
                <a:gd name="T34" fmla="*/ 0 w 1208"/>
                <a:gd name="T35" fmla="*/ 2 h 969"/>
                <a:gd name="T36" fmla="*/ 0 w 1208"/>
                <a:gd name="T37" fmla="*/ 2 h 9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08"/>
                <a:gd name="T58" fmla="*/ 0 h 969"/>
                <a:gd name="T59" fmla="*/ 1208 w 1208"/>
                <a:gd name="T60" fmla="*/ 969 h 9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08" h="969">
                  <a:moveTo>
                    <a:pt x="75" y="914"/>
                  </a:moveTo>
                  <a:lnTo>
                    <a:pt x="108" y="719"/>
                  </a:lnTo>
                  <a:lnTo>
                    <a:pt x="54" y="631"/>
                  </a:lnTo>
                  <a:lnTo>
                    <a:pt x="129" y="414"/>
                  </a:lnTo>
                  <a:lnTo>
                    <a:pt x="75" y="414"/>
                  </a:lnTo>
                  <a:lnTo>
                    <a:pt x="75" y="359"/>
                  </a:lnTo>
                  <a:lnTo>
                    <a:pt x="22" y="359"/>
                  </a:lnTo>
                  <a:lnTo>
                    <a:pt x="22" y="272"/>
                  </a:lnTo>
                  <a:lnTo>
                    <a:pt x="0" y="272"/>
                  </a:lnTo>
                  <a:lnTo>
                    <a:pt x="22" y="251"/>
                  </a:lnTo>
                  <a:lnTo>
                    <a:pt x="22" y="130"/>
                  </a:lnTo>
                  <a:lnTo>
                    <a:pt x="22" y="76"/>
                  </a:lnTo>
                  <a:lnTo>
                    <a:pt x="0" y="0"/>
                  </a:lnTo>
                  <a:lnTo>
                    <a:pt x="1175" y="0"/>
                  </a:lnTo>
                  <a:lnTo>
                    <a:pt x="1208" y="795"/>
                  </a:lnTo>
                  <a:lnTo>
                    <a:pt x="1208" y="969"/>
                  </a:lnTo>
                  <a:lnTo>
                    <a:pt x="1014" y="969"/>
                  </a:lnTo>
                  <a:lnTo>
                    <a:pt x="75" y="969"/>
                  </a:lnTo>
                  <a:lnTo>
                    <a:pt x="75" y="914"/>
                  </a:lnTo>
                  <a:close/>
                </a:path>
              </a:pathLst>
            </a:custGeom>
            <a:solidFill>
              <a:schemeClr val="accent1"/>
            </a:solidFill>
            <a:ln w="0">
              <a:solidFill>
                <a:srgbClr val="000000"/>
              </a:solidFill>
              <a:prstDash val="solid"/>
              <a:round/>
              <a:headEnd/>
              <a:tailEnd/>
            </a:ln>
          </p:spPr>
          <p:txBody>
            <a:bodyPr/>
            <a:lstStyle/>
            <a:p>
              <a:endParaRPr lang="en-US"/>
            </a:p>
          </p:txBody>
        </p:sp>
        <p:sp>
          <p:nvSpPr>
            <p:cNvPr id="82966" name="Freeform 17"/>
            <p:cNvSpPr>
              <a:spLocks/>
            </p:cNvSpPr>
            <p:nvPr/>
          </p:nvSpPr>
          <p:spPr bwMode="auto">
            <a:xfrm>
              <a:off x="2199" y="1509"/>
              <a:ext cx="227" cy="473"/>
            </a:xfrm>
            <a:custGeom>
              <a:avLst/>
              <a:gdLst>
                <a:gd name="T0" fmla="*/ 0 w 765"/>
                <a:gd name="T1" fmla="*/ 4 h 1611"/>
                <a:gd name="T2" fmla="*/ 0 w 765"/>
                <a:gd name="T3" fmla="*/ 2 h 1611"/>
                <a:gd name="T4" fmla="*/ 0 w 765"/>
                <a:gd name="T5" fmla="*/ 1 h 1611"/>
                <a:gd name="T6" fmla="*/ 0 w 765"/>
                <a:gd name="T7" fmla="*/ 1 h 1611"/>
                <a:gd name="T8" fmla="*/ 0 w 765"/>
                <a:gd name="T9" fmla="*/ 0 h 1611"/>
                <a:gd name="T10" fmla="*/ 0 w 765"/>
                <a:gd name="T11" fmla="*/ 0 h 1611"/>
                <a:gd name="T12" fmla="*/ 1 w 765"/>
                <a:gd name="T13" fmla="*/ 0 h 1611"/>
                <a:gd name="T14" fmla="*/ 1 w 765"/>
                <a:gd name="T15" fmla="*/ 0 h 1611"/>
                <a:gd name="T16" fmla="*/ 1 w 765"/>
                <a:gd name="T17" fmla="*/ 1 h 1611"/>
                <a:gd name="T18" fmla="*/ 2 w 765"/>
                <a:gd name="T19" fmla="*/ 1 h 1611"/>
                <a:gd name="T20" fmla="*/ 2 w 765"/>
                <a:gd name="T21" fmla="*/ 3 h 1611"/>
                <a:gd name="T22" fmla="*/ 2 w 765"/>
                <a:gd name="T23" fmla="*/ 4 h 1611"/>
                <a:gd name="T24" fmla="*/ 0 w 765"/>
                <a:gd name="T25" fmla="*/ 4 h 16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5"/>
                <a:gd name="T40" fmla="*/ 0 h 1611"/>
                <a:gd name="T41" fmla="*/ 765 w 765"/>
                <a:gd name="T42" fmla="*/ 1611 h 16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5" h="1611">
                  <a:moveTo>
                    <a:pt x="53" y="1611"/>
                  </a:moveTo>
                  <a:lnTo>
                    <a:pt x="53" y="969"/>
                  </a:lnTo>
                  <a:lnTo>
                    <a:pt x="53" y="643"/>
                  </a:lnTo>
                  <a:lnTo>
                    <a:pt x="22" y="643"/>
                  </a:lnTo>
                  <a:lnTo>
                    <a:pt x="0" y="175"/>
                  </a:lnTo>
                  <a:lnTo>
                    <a:pt x="0" y="0"/>
                  </a:lnTo>
                  <a:lnTo>
                    <a:pt x="657" y="0"/>
                  </a:lnTo>
                  <a:lnTo>
                    <a:pt x="570" y="196"/>
                  </a:lnTo>
                  <a:lnTo>
                    <a:pt x="603" y="250"/>
                  </a:lnTo>
                  <a:lnTo>
                    <a:pt x="711" y="283"/>
                  </a:lnTo>
                  <a:lnTo>
                    <a:pt x="732" y="1143"/>
                  </a:lnTo>
                  <a:lnTo>
                    <a:pt x="765" y="1611"/>
                  </a:lnTo>
                  <a:lnTo>
                    <a:pt x="53" y="1611"/>
                  </a:lnTo>
                  <a:close/>
                </a:path>
              </a:pathLst>
            </a:custGeom>
            <a:solidFill>
              <a:schemeClr val="accent1"/>
            </a:solidFill>
            <a:ln w="0">
              <a:solidFill>
                <a:srgbClr val="000000"/>
              </a:solidFill>
              <a:prstDash val="solid"/>
              <a:round/>
              <a:headEnd/>
              <a:tailEnd/>
            </a:ln>
          </p:spPr>
          <p:txBody>
            <a:bodyPr/>
            <a:lstStyle/>
            <a:p>
              <a:endParaRPr lang="en-US"/>
            </a:p>
          </p:txBody>
        </p:sp>
        <p:sp>
          <p:nvSpPr>
            <p:cNvPr id="82967" name="Freeform 18"/>
            <p:cNvSpPr>
              <a:spLocks/>
            </p:cNvSpPr>
            <p:nvPr/>
          </p:nvSpPr>
          <p:spPr bwMode="auto">
            <a:xfrm>
              <a:off x="4672" y="1388"/>
              <a:ext cx="828" cy="421"/>
            </a:xfrm>
            <a:custGeom>
              <a:avLst/>
              <a:gdLst>
                <a:gd name="T0" fmla="*/ 1 w 2791"/>
                <a:gd name="T1" fmla="*/ 0 h 1436"/>
                <a:gd name="T2" fmla="*/ 1 w 2791"/>
                <a:gd name="T3" fmla="*/ 0 h 1436"/>
                <a:gd name="T4" fmla="*/ 1 w 2791"/>
                <a:gd name="T5" fmla="*/ 0 h 1436"/>
                <a:gd name="T6" fmla="*/ 1 w 2791"/>
                <a:gd name="T7" fmla="*/ 1 h 1436"/>
                <a:gd name="T8" fmla="*/ 1 w 2791"/>
                <a:gd name="T9" fmla="*/ 1 h 1436"/>
                <a:gd name="T10" fmla="*/ 2 w 2791"/>
                <a:gd name="T11" fmla="*/ 1 h 1436"/>
                <a:gd name="T12" fmla="*/ 2 w 2791"/>
                <a:gd name="T13" fmla="*/ 1 h 1436"/>
                <a:gd name="T14" fmla="*/ 2 w 2791"/>
                <a:gd name="T15" fmla="*/ 1 h 1436"/>
                <a:gd name="T16" fmla="*/ 2 w 2791"/>
                <a:gd name="T17" fmla="*/ 1 h 1436"/>
                <a:gd name="T18" fmla="*/ 3 w 2791"/>
                <a:gd name="T19" fmla="*/ 1 h 1436"/>
                <a:gd name="T20" fmla="*/ 4 w 2791"/>
                <a:gd name="T21" fmla="*/ 1 h 1436"/>
                <a:gd name="T22" fmla="*/ 4 w 2791"/>
                <a:gd name="T23" fmla="*/ 1 h 1436"/>
                <a:gd name="T24" fmla="*/ 4 w 2791"/>
                <a:gd name="T25" fmla="*/ 1 h 1436"/>
                <a:gd name="T26" fmla="*/ 5 w 2791"/>
                <a:gd name="T27" fmla="*/ 1 h 1436"/>
                <a:gd name="T28" fmla="*/ 5 w 2791"/>
                <a:gd name="T29" fmla="*/ 1 h 1436"/>
                <a:gd name="T30" fmla="*/ 7 w 2791"/>
                <a:gd name="T31" fmla="*/ 1 h 1436"/>
                <a:gd name="T32" fmla="*/ 6 w 2791"/>
                <a:gd name="T33" fmla="*/ 1 h 1436"/>
                <a:gd name="T34" fmla="*/ 6 w 2791"/>
                <a:gd name="T35" fmla="*/ 1 h 1436"/>
                <a:gd name="T36" fmla="*/ 6 w 2791"/>
                <a:gd name="T37" fmla="*/ 1 h 1436"/>
                <a:gd name="T38" fmla="*/ 6 w 2791"/>
                <a:gd name="T39" fmla="*/ 1 h 1436"/>
                <a:gd name="T40" fmla="*/ 5 w 2791"/>
                <a:gd name="T41" fmla="*/ 1 h 1436"/>
                <a:gd name="T42" fmla="*/ 4 w 2791"/>
                <a:gd name="T43" fmla="*/ 2 h 1436"/>
                <a:gd name="T44" fmla="*/ 2 w 2791"/>
                <a:gd name="T45" fmla="*/ 2 h 1436"/>
                <a:gd name="T46" fmla="*/ 1 w 2791"/>
                <a:gd name="T47" fmla="*/ 3 h 1436"/>
                <a:gd name="T48" fmla="*/ 0 w 2791"/>
                <a:gd name="T49" fmla="*/ 3 h 1436"/>
                <a:gd name="T50" fmla="*/ 0 w 2791"/>
                <a:gd name="T51" fmla="*/ 0 h 1436"/>
                <a:gd name="T52" fmla="*/ 1 w 2791"/>
                <a:gd name="T53" fmla="*/ 0 h 14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791"/>
                <a:gd name="T82" fmla="*/ 0 h 1436"/>
                <a:gd name="T83" fmla="*/ 2791 w 2791"/>
                <a:gd name="T84" fmla="*/ 1436 h 14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791" h="1436">
                  <a:moveTo>
                    <a:pt x="323" y="0"/>
                  </a:moveTo>
                  <a:lnTo>
                    <a:pt x="355" y="142"/>
                  </a:lnTo>
                  <a:lnTo>
                    <a:pt x="463" y="163"/>
                  </a:lnTo>
                  <a:lnTo>
                    <a:pt x="432" y="229"/>
                  </a:lnTo>
                  <a:lnTo>
                    <a:pt x="485" y="283"/>
                  </a:lnTo>
                  <a:lnTo>
                    <a:pt x="818" y="229"/>
                  </a:lnTo>
                  <a:lnTo>
                    <a:pt x="873" y="229"/>
                  </a:lnTo>
                  <a:lnTo>
                    <a:pt x="873" y="283"/>
                  </a:lnTo>
                  <a:lnTo>
                    <a:pt x="1034" y="283"/>
                  </a:lnTo>
                  <a:lnTo>
                    <a:pt x="1207" y="283"/>
                  </a:lnTo>
                  <a:lnTo>
                    <a:pt x="1638" y="250"/>
                  </a:lnTo>
                  <a:lnTo>
                    <a:pt x="1832" y="305"/>
                  </a:lnTo>
                  <a:lnTo>
                    <a:pt x="1885" y="413"/>
                  </a:lnTo>
                  <a:lnTo>
                    <a:pt x="2080" y="501"/>
                  </a:lnTo>
                  <a:lnTo>
                    <a:pt x="2295" y="413"/>
                  </a:lnTo>
                  <a:lnTo>
                    <a:pt x="2791" y="447"/>
                  </a:lnTo>
                  <a:lnTo>
                    <a:pt x="2684" y="501"/>
                  </a:lnTo>
                  <a:lnTo>
                    <a:pt x="2630" y="555"/>
                  </a:lnTo>
                  <a:lnTo>
                    <a:pt x="2543" y="501"/>
                  </a:lnTo>
                  <a:lnTo>
                    <a:pt x="2543" y="555"/>
                  </a:lnTo>
                  <a:lnTo>
                    <a:pt x="2295" y="642"/>
                  </a:lnTo>
                  <a:lnTo>
                    <a:pt x="1746" y="827"/>
                  </a:lnTo>
                  <a:lnTo>
                    <a:pt x="926" y="1001"/>
                  </a:lnTo>
                  <a:lnTo>
                    <a:pt x="463" y="1186"/>
                  </a:lnTo>
                  <a:lnTo>
                    <a:pt x="0" y="1436"/>
                  </a:lnTo>
                  <a:lnTo>
                    <a:pt x="0" y="108"/>
                  </a:lnTo>
                  <a:lnTo>
                    <a:pt x="323" y="0"/>
                  </a:lnTo>
                  <a:close/>
                </a:path>
              </a:pathLst>
            </a:custGeom>
            <a:solidFill>
              <a:srgbClr val="FF6600"/>
            </a:solidFill>
            <a:ln w="0">
              <a:solidFill>
                <a:srgbClr val="000000"/>
              </a:solidFill>
              <a:prstDash val="solid"/>
              <a:round/>
              <a:headEnd/>
              <a:tailEnd/>
            </a:ln>
          </p:spPr>
          <p:txBody>
            <a:bodyPr/>
            <a:lstStyle/>
            <a:p>
              <a:endParaRPr lang="en-US"/>
            </a:p>
          </p:txBody>
        </p:sp>
        <p:sp>
          <p:nvSpPr>
            <p:cNvPr id="82968" name="Freeform 19"/>
            <p:cNvSpPr>
              <a:spLocks/>
            </p:cNvSpPr>
            <p:nvPr/>
          </p:nvSpPr>
          <p:spPr bwMode="auto">
            <a:xfrm>
              <a:off x="2263" y="3580"/>
              <a:ext cx="332" cy="194"/>
            </a:xfrm>
            <a:custGeom>
              <a:avLst/>
              <a:gdLst>
                <a:gd name="T0" fmla="*/ 1 w 1121"/>
                <a:gd name="T1" fmla="*/ 0 h 665"/>
                <a:gd name="T2" fmla="*/ 3 w 1121"/>
                <a:gd name="T3" fmla="*/ 0 h 665"/>
                <a:gd name="T4" fmla="*/ 3 w 1121"/>
                <a:gd name="T5" fmla="*/ 1 h 665"/>
                <a:gd name="T6" fmla="*/ 0 w 1121"/>
                <a:gd name="T7" fmla="*/ 1 h 665"/>
                <a:gd name="T8" fmla="*/ 0 w 1121"/>
                <a:gd name="T9" fmla="*/ 1 h 665"/>
                <a:gd name="T10" fmla="*/ 0 w 1121"/>
                <a:gd name="T11" fmla="*/ 0 h 665"/>
                <a:gd name="T12" fmla="*/ 1 w 1121"/>
                <a:gd name="T13" fmla="*/ 0 h 665"/>
                <a:gd name="T14" fmla="*/ 1 w 1121"/>
                <a:gd name="T15" fmla="*/ 0 h 665"/>
                <a:gd name="T16" fmla="*/ 0 60000 65536"/>
                <a:gd name="T17" fmla="*/ 0 60000 65536"/>
                <a:gd name="T18" fmla="*/ 0 60000 65536"/>
                <a:gd name="T19" fmla="*/ 0 60000 65536"/>
                <a:gd name="T20" fmla="*/ 0 60000 65536"/>
                <a:gd name="T21" fmla="*/ 0 60000 65536"/>
                <a:gd name="T22" fmla="*/ 0 60000 65536"/>
                <a:gd name="T23" fmla="*/ 0 60000 65536"/>
                <a:gd name="T24" fmla="*/ 0 w 1121"/>
                <a:gd name="T25" fmla="*/ 0 h 665"/>
                <a:gd name="T26" fmla="*/ 1121 w 1121"/>
                <a:gd name="T27" fmla="*/ 665 h 6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21" h="665">
                  <a:moveTo>
                    <a:pt x="658" y="164"/>
                  </a:moveTo>
                  <a:lnTo>
                    <a:pt x="1121" y="164"/>
                  </a:lnTo>
                  <a:lnTo>
                    <a:pt x="1121" y="665"/>
                  </a:lnTo>
                  <a:lnTo>
                    <a:pt x="32" y="665"/>
                  </a:lnTo>
                  <a:lnTo>
                    <a:pt x="0" y="665"/>
                  </a:lnTo>
                  <a:lnTo>
                    <a:pt x="0" y="0"/>
                  </a:lnTo>
                  <a:lnTo>
                    <a:pt x="658" y="0"/>
                  </a:lnTo>
                  <a:lnTo>
                    <a:pt x="658" y="164"/>
                  </a:lnTo>
                  <a:close/>
                </a:path>
              </a:pathLst>
            </a:custGeom>
            <a:solidFill>
              <a:srgbClr val="333300"/>
            </a:solidFill>
            <a:ln w="0">
              <a:solidFill>
                <a:srgbClr val="000000"/>
              </a:solidFill>
              <a:prstDash val="solid"/>
              <a:round/>
              <a:headEnd/>
              <a:tailEnd/>
            </a:ln>
          </p:spPr>
          <p:txBody>
            <a:bodyPr/>
            <a:lstStyle/>
            <a:p>
              <a:endParaRPr lang="en-US"/>
            </a:p>
          </p:txBody>
        </p:sp>
        <p:sp>
          <p:nvSpPr>
            <p:cNvPr id="82969" name="Freeform 20"/>
            <p:cNvSpPr>
              <a:spLocks/>
            </p:cNvSpPr>
            <p:nvPr/>
          </p:nvSpPr>
          <p:spPr bwMode="auto">
            <a:xfrm>
              <a:off x="2848" y="2166"/>
              <a:ext cx="333" cy="357"/>
            </a:xfrm>
            <a:custGeom>
              <a:avLst/>
              <a:gdLst>
                <a:gd name="T0" fmla="*/ 3 w 1121"/>
                <a:gd name="T1" fmla="*/ 1 h 1219"/>
                <a:gd name="T2" fmla="*/ 2 w 1121"/>
                <a:gd name="T3" fmla="*/ 1 h 1219"/>
                <a:gd name="T4" fmla="*/ 3 w 1121"/>
                <a:gd name="T5" fmla="*/ 2 h 1219"/>
                <a:gd name="T6" fmla="*/ 2 w 1121"/>
                <a:gd name="T7" fmla="*/ 2 h 1219"/>
                <a:gd name="T8" fmla="*/ 2 w 1121"/>
                <a:gd name="T9" fmla="*/ 3 h 1219"/>
                <a:gd name="T10" fmla="*/ 0 w 1121"/>
                <a:gd name="T11" fmla="*/ 3 h 1219"/>
                <a:gd name="T12" fmla="*/ 0 w 1121"/>
                <a:gd name="T13" fmla="*/ 2 h 1219"/>
                <a:gd name="T14" fmla="*/ 0 w 1121"/>
                <a:gd name="T15" fmla="*/ 2 h 1219"/>
                <a:gd name="T16" fmla="*/ 0 w 1121"/>
                <a:gd name="T17" fmla="*/ 2 h 1219"/>
                <a:gd name="T18" fmla="*/ 0 w 1121"/>
                <a:gd name="T19" fmla="*/ 2 h 1219"/>
                <a:gd name="T20" fmla="*/ 0 w 1121"/>
                <a:gd name="T21" fmla="*/ 0 h 1219"/>
                <a:gd name="T22" fmla="*/ 3 w 1121"/>
                <a:gd name="T23" fmla="*/ 0 h 1219"/>
                <a:gd name="T24" fmla="*/ 3 w 1121"/>
                <a:gd name="T25" fmla="*/ 1 h 12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21"/>
                <a:gd name="T40" fmla="*/ 0 h 1219"/>
                <a:gd name="T41" fmla="*/ 1121 w 1121"/>
                <a:gd name="T42" fmla="*/ 1219 h 12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21" h="1219">
                  <a:moveTo>
                    <a:pt x="1121" y="414"/>
                  </a:moveTo>
                  <a:lnTo>
                    <a:pt x="1047" y="414"/>
                  </a:lnTo>
                  <a:lnTo>
                    <a:pt x="1100" y="1056"/>
                  </a:lnTo>
                  <a:lnTo>
                    <a:pt x="1047" y="1056"/>
                  </a:lnTo>
                  <a:lnTo>
                    <a:pt x="1047" y="1219"/>
                  </a:lnTo>
                  <a:lnTo>
                    <a:pt x="33" y="1219"/>
                  </a:lnTo>
                  <a:lnTo>
                    <a:pt x="54" y="1165"/>
                  </a:lnTo>
                  <a:lnTo>
                    <a:pt x="0" y="1078"/>
                  </a:lnTo>
                  <a:lnTo>
                    <a:pt x="87" y="1002"/>
                  </a:lnTo>
                  <a:lnTo>
                    <a:pt x="108" y="893"/>
                  </a:lnTo>
                  <a:lnTo>
                    <a:pt x="87" y="0"/>
                  </a:lnTo>
                  <a:lnTo>
                    <a:pt x="1121" y="0"/>
                  </a:lnTo>
                  <a:lnTo>
                    <a:pt x="1121" y="414"/>
                  </a:lnTo>
                  <a:close/>
                </a:path>
              </a:pathLst>
            </a:custGeom>
            <a:solidFill>
              <a:srgbClr val="FF6600"/>
            </a:solidFill>
            <a:ln w="0">
              <a:solidFill>
                <a:srgbClr val="000000"/>
              </a:solidFill>
              <a:prstDash val="solid"/>
              <a:round/>
              <a:headEnd/>
              <a:tailEnd/>
            </a:ln>
          </p:spPr>
          <p:txBody>
            <a:bodyPr/>
            <a:lstStyle/>
            <a:p>
              <a:endParaRPr lang="en-US"/>
            </a:p>
          </p:txBody>
        </p:sp>
        <p:sp>
          <p:nvSpPr>
            <p:cNvPr id="82970" name="Freeform 21"/>
            <p:cNvSpPr>
              <a:spLocks/>
            </p:cNvSpPr>
            <p:nvPr/>
          </p:nvSpPr>
          <p:spPr bwMode="auto">
            <a:xfrm>
              <a:off x="3427" y="3190"/>
              <a:ext cx="317" cy="243"/>
            </a:xfrm>
            <a:custGeom>
              <a:avLst/>
              <a:gdLst>
                <a:gd name="T0" fmla="*/ 2 w 1067"/>
                <a:gd name="T1" fmla="*/ 1 h 827"/>
                <a:gd name="T2" fmla="*/ 2 w 1067"/>
                <a:gd name="T3" fmla="*/ 1 h 827"/>
                <a:gd name="T4" fmla="*/ 2 w 1067"/>
                <a:gd name="T5" fmla="*/ 1 h 827"/>
                <a:gd name="T6" fmla="*/ 2 w 1067"/>
                <a:gd name="T7" fmla="*/ 1 h 827"/>
                <a:gd name="T8" fmla="*/ 2 w 1067"/>
                <a:gd name="T9" fmla="*/ 1 h 827"/>
                <a:gd name="T10" fmla="*/ 2 w 1067"/>
                <a:gd name="T11" fmla="*/ 2 h 827"/>
                <a:gd name="T12" fmla="*/ 1 w 1067"/>
                <a:gd name="T13" fmla="*/ 2 h 827"/>
                <a:gd name="T14" fmla="*/ 1 w 1067"/>
                <a:gd name="T15" fmla="*/ 2 h 827"/>
                <a:gd name="T16" fmla="*/ 1 w 1067"/>
                <a:gd name="T17" fmla="*/ 2 h 827"/>
                <a:gd name="T18" fmla="*/ 0 w 1067"/>
                <a:gd name="T19" fmla="*/ 2 h 827"/>
                <a:gd name="T20" fmla="*/ 0 w 1067"/>
                <a:gd name="T21" fmla="*/ 1 h 827"/>
                <a:gd name="T22" fmla="*/ 0 w 1067"/>
                <a:gd name="T23" fmla="*/ 1 h 827"/>
                <a:gd name="T24" fmla="*/ 0 w 1067"/>
                <a:gd name="T25" fmla="*/ 1 h 827"/>
                <a:gd name="T26" fmla="*/ 0 w 1067"/>
                <a:gd name="T27" fmla="*/ 1 h 827"/>
                <a:gd name="T28" fmla="*/ 0 w 1067"/>
                <a:gd name="T29" fmla="*/ 0 h 827"/>
                <a:gd name="T30" fmla="*/ 1 w 1067"/>
                <a:gd name="T31" fmla="*/ 0 h 827"/>
                <a:gd name="T32" fmla="*/ 1 w 1067"/>
                <a:gd name="T33" fmla="*/ 0 h 827"/>
                <a:gd name="T34" fmla="*/ 1 w 1067"/>
                <a:gd name="T35" fmla="*/ 0 h 827"/>
                <a:gd name="T36" fmla="*/ 1 w 1067"/>
                <a:gd name="T37" fmla="*/ 0 h 827"/>
                <a:gd name="T38" fmla="*/ 1 w 1067"/>
                <a:gd name="T39" fmla="*/ 1 h 827"/>
                <a:gd name="T40" fmla="*/ 2 w 1067"/>
                <a:gd name="T41" fmla="*/ 1 h 827"/>
                <a:gd name="T42" fmla="*/ 2 w 1067"/>
                <a:gd name="T43" fmla="*/ 1 h 827"/>
                <a:gd name="T44" fmla="*/ 2 w 1067"/>
                <a:gd name="T45" fmla="*/ 1 h 827"/>
                <a:gd name="T46" fmla="*/ 2 w 1067"/>
                <a:gd name="T47" fmla="*/ 1 h 8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67"/>
                <a:gd name="T73" fmla="*/ 0 h 827"/>
                <a:gd name="T74" fmla="*/ 1067 w 1067"/>
                <a:gd name="T75" fmla="*/ 827 h 8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67" h="827">
                  <a:moveTo>
                    <a:pt x="1067" y="381"/>
                  </a:moveTo>
                  <a:lnTo>
                    <a:pt x="1067" y="545"/>
                  </a:lnTo>
                  <a:lnTo>
                    <a:pt x="959" y="545"/>
                  </a:lnTo>
                  <a:lnTo>
                    <a:pt x="959" y="686"/>
                  </a:lnTo>
                  <a:lnTo>
                    <a:pt x="732" y="686"/>
                  </a:lnTo>
                  <a:lnTo>
                    <a:pt x="732" y="740"/>
                  </a:lnTo>
                  <a:lnTo>
                    <a:pt x="678" y="773"/>
                  </a:lnTo>
                  <a:lnTo>
                    <a:pt x="517" y="740"/>
                  </a:lnTo>
                  <a:lnTo>
                    <a:pt x="517" y="827"/>
                  </a:lnTo>
                  <a:lnTo>
                    <a:pt x="76" y="827"/>
                  </a:lnTo>
                  <a:lnTo>
                    <a:pt x="76" y="686"/>
                  </a:lnTo>
                  <a:lnTo>
                    <a:pt x="76" y="522"/>
                  </a:lnTo>
                  <a:lnTo>
                    <a:pt x="22" y="522"/>
                  </a:lnTo>
                  <a:lnTo>
                    <a:pt x="0" y="219"/>
                  </a:lnTo>
                  <a:lnTo>
                    <a:pt x="183" y="165"/>
                  </a:lnTo>
                  <a:lnTo>
                    <a:pt x="269" y="54"/>
                  </a:lnTo>
                  <a:lnTo>
                    <a:pt x="355" y="0"/>
                  </a:lnTo>
                  <a:lnTo>
                    <a:pt x="485" y="0"/>
                  </a:lnTo>
                  <a:lnTo>
                    <a:pt x="571" y="54"/>
                  </a:lnTo>
                  <a:lnTo>
                    <a:pt x="571" y="273"/>
                  </a:lnTo>
                  <a:lnTo>
                    <a:pt x="786" y="273"/>
                  </a:lnTo>
                  <a:lnTo>
                    <a:pt x="840" y="327"/>
                  </a:lnTo>
                  <a:lnTo>
                    <a:pt x="959" y="327"/>
                  </a:lnTo>
                  <a:lnTo>
                    <a:pt x="1067" y="381"/>
                  </a:lnTo>
                  <a:close/>
                </a:path>
              </a:pathLst>
            </a:custGeom>
            <a:solidFill>
              <a:srgbClr val="CCFF66"/>
            </a:solidFill>
            <a:ln w="0">
              <a:solidFill>
                <a:srgbClr val="0000FF"/>
              </a:solidFill>
              <a:prstDash val="solid"/>
              <a:round/>
              <a:headEnd/>
              <a:tailEnd/>
            </a:ln>
          </p:spPr>
          <p:txBody>
            <a:bodyPr/>
            <a:lstStyle/>
            <a:p>
              <a:endParaRPr lang="en-US"/>
            </a:p>
          </p:txBody>
        </p:sp>
        <p:sp>
          <p:nvSpPr>
            <p:cNvPr id="82971" name="Rectangle 22"/>
            <p:cNvSpPr>
              <a:spLocks noChangeArrowheads="1"/>
            </p:cNvSpPr>
            <p:nvPr/>
          </p:nvSpPr>
          <p:spPr bwMode="auto">
            <a:xfrm>
              <a:off x="3581" y="3580"/>
              <a:ext cx="195" cy="194"/>
            </a:xfrm>
            <a:prstGeom prst="rect">
              <a:avLst/>
            </a:prstGeom>
            <a:solidFill>
              <a:srgbClr val="333300"/>
            </a:solidFill>
            <a:ln w="0">
              <a:solidFill>
                <a:srgbClr val="000000"/>
              </a:solidFill>
              <a:miter lim="800000"/>
              <a:headEnd/>
              <a:tailEnd/>
            </a:ln>
          </p:spPr>
          <p:txBody>
            <a:bodyPr/>
            <a:lstStyle/>
            <a:p>
              <a:endParaRPr lang="en-US"/>
            </a:p>
          </p:txBody>
        </p:sp>
        <p:sp>
          <p:nvSpPr>
            <p:cNvPr id="82972" name="Freeform 23"/>
            <p:cNvSpPr>
              <a:spLocks/>
            </p:cNvSpPr>
            <p:nvPr/>
          </p:nvSpPr>
          <p:spPr bwMode="auto">
            <a:xfrm>
              <a:off x="2100" y="2549"/>
              <a:ext cx="342" cy="186"/>
            </a:xfrm>
            <a:custGeom>
              <a:avLst/>
              <a:gdLst>
                <a:gd name="T0" fmla="*/ 0 w 1153"/>
                <a:gd name="T1" fmla="*/ 1 h 631"/>
                <a:gd name="T2" fmla="*/ 3 w 1153"/>
                <a:gd name="T3" fmla="*/ 1 h 631"/>
                <a:gd name="T4" fmla="*/ 3 w 1153"/>
                <a:gd name="T5" fmla="*/ 1 h 631"/>
                <a:gd name="T6" fmla="*/ 3 w 1153"/>
                <a:gd name="T7" fmla="*/ 0 h 631"/>
                <a:gd name="T8" fmla="*/ 0 w 1153"/>
                <a:gd name="T9" fmla="*/ 0 h 631"/>
                <a:gd name="T10" fmla="*/ 0 w 1153"/>
                <a:gd name="T11" fmla="*/ 1 h 631"/>
                <a:gd name="T12" fmla="*/ 0 60000 65536"/>
                <a:gd name="T13" fmla="*/ 0 60000 65536"/>
                <a:gd name="T14" fmla="*/ 0 60000 65536"/>
                <a:gd name="T15" fmla="*/ 0 60000 65536"/>
                <a:gd name="T16" fmla="*/ 0 60000 65536"/>
                <a:gd name="T17" fmla="*/ 0 60000 65536"/>
                <a:gd name="T18" fmla="*/ 0 w 1153"/>
                <a:gd name="T19" fmla="*/ 0 h 631"/>
                <a:gd name="T20" fmla="*/ 1153 w 1153"/>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1153" h="631">
                  <a:moveTo>
                    <a:pt x="32" y="631"/>
                  </a:moveTo>
                  <a:lnTo>
                    <a:pt x="1153" y="631"/>
                  </a:lnTo>
                  <a:lnTo>
                    <a:pt x="1153" y="609"/>
                  </a:lnTo>
                  <a:lnTo>
                    <a:pt x="1153" y="0"/>
                  </a:lnTo>
                  <a:lnTo>
                    <a:pt x="0" y="0"/>
                  </a:lnTo>
                  <a:lnTo>
                    <a:pt x="32" y="631"/>
                  </a:lnTo>
                  <a:close/>
                </a:path>
              </a:pathLst>
            </a:custGeom>
            <a:solidFill>
              <a:schemeClr val="accent1"/>
            </a:solidFill>
            <a:ln w="0">
              <a:solidFill>
                <a:srgbClr val="000000"/>
              </a:solidFill>
              <a:prstDash val="solid"/>
              <a:round/>
              <a:headEnd/>
              <a:tailEnd/>
            </a:ln>
          </p:spPr>
          <p:txBody>
            <a:bodyPr/>
            <a:lstStyle/>
            <a:p>
              <a:endParaRPr lang="en-US"/>
            </a:p>
          </p:txBody>
        </p:sp>
        <p:sp>
          <p:nvSpPr>
            <p:cNvPr id="82973" name="Freeform 24"/>
            <p:cNvSpPr>
              <a:spLocks/>
            </p:cNvSpPr>
            <p:nvPr/>
          </p:nvSpPr>
          <p:spPr bwMode="auto">
            <a:xfrm>
              <a:off x="2932" y="3774"/>
              <a:ext cx="322" cy="186"/>
            </a:xfrm>
            <a:custGeom>
              <a:avLst/>
              <a:gdLst>
                <a:gd name="T0" fmla="*/ 0 w 1088"/>
                <a:gd name="T1" fmla="*/ 1 h 631"/>
                <a:gd name="T2" fmla="*/ 0 w 1088"/>
                <a:gd name="T3" fmla="*/ 0 h 631"/>
                <a:gd name="T4" fmla="*/ 2 w 1088"/>
                <a:gd name="T5" fmla="*/ 0 h 631"/>
                <a:gd name="T6" fmla="*/ 2 w 1088"/>
                <a:gd name="T7" fmla="*/ 0 h 631"/>
                <a:gd name="T8" fmla="*/ 2 w 1088"/>
                <a:gd name="T9" fmla="*/ 1 h 631"/>
                <a:gd name="T10" fmla="*/ 0 w 1088"/>
                <a:gd name="T11" fmla="*/ 1 h 631"/>
                <a:gd name="T12" fmla="*/ 0 60000 65536"/>
                <a:gd name="T13" fmla="*/ 0 60000 65536"/>
                <a:gd name="T14" fmla="*/ 0 60000 65536"/>
                <a:gd name="T15" fmla="*/ 0 60000 65536"/>
                <a:gd name="T16" fmla="*/ 0 60000 65536"/>
                <a:gd name="T17" fmla="*/ 0 60000 65536"/>
                <a:gd name="T18" fmla="*/ 0 w 1088"/>
                <a:gd name="T19" fmla="*/ 0 h 631"/>
                <a:gd name="T20" fmla="*/ 1088 w 1088"/>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1088" h="631">
                  <a:moveTo>
                    <a:pt x="0" y="599"/>
                  </a:moveTo>
                  <a:lnTo>
                    <a:pt x="0" y="0"/>
                  </a:lnTo>
                  <a:lnTo>
                    <a:pt x="873" y="0"/>
                  </a:lnTo>
                  <a:lnTo>
                    <a:pt x="1088" y="0"/>
                  </a:lnTo>
                  <a:lnTo>
                    <a:pt x="1088" y="631"/>
                  </a:lnTo>
                  <a:lnTo>
                    <a:pt x="0" y="599"/>
                  </a:lnTo>
                  <a:close/>
                </a:path>
              </a:pathLst>
            </a:custGeom>
            <a:solidFill>
              <a:srgbClr val="333300"/>
            </a:solidFill>
            <a:ln w="0">
              <a:solidFill>
                <a:srgbClr val="000000"/>
              </a:solidFill>
              <a:prstDash val="solid"/>
              <a:round/>
              <a:headEnd/>
              <a:tailEnd/>
            </a:ln>
          </p:spPr>
          <p:txBody>
            <a:bodyPr/>
            <a:lstStyle/>
            <a:p>
              <a:endParaRPr lang="en-US"/>
            </a:p>
          </p:txBody>
        </p:sp>
        <p:sp>
          <p:nvSpPr>
            <p:cNvPr id="82974" name="Freeform 25"/>
            <p:cNvSpPr>
              <a:spLocks/>
            </p:cNvSpPr>
            <p:nvPr/>
          </p:nvSpPr>
          <p:spPr bwMode="auto">
            <a:xfrm>
              <a:off x="3907" y="3774"/>
              <a:ext cx="390" cy="176"/>
            </a:xfrm>
            <a:custGeom>
              <a:avLst/>
              <a:gdLst>
                <a:gd name="T0" fmla="*/ 0 w 1314"/>
                <a:gd name="T1" fmla="*/ 1 h 599"/>
                <a:gd name="T2" fmla="*/ 0 w 1314"/>
                <a:gd name="T3" fmla="*/ 0 h 599"/>
                <a:gd name="T4" fmla="*/ 1 w 1314"/>
                <a:gd name="T5" fmla="*/ 0 h 599"/>
                <a:gd name="T6" fmla="*/ 3 w 1314"/>
                <a:gd name="T7" fmla="*/ 0 h 599"/>
                <a:gd name="T8" fmla="*/ 3 w 1314"/>
                <a:gd name="T9" fmla="*/ 1 h 599"/>
                <a:gd name="T10" fmla="*/ 0 w 1314"/>
                <a:gd name="T11" fmla="*/ 1 h 599"/>
                <a:gd name="T12" fmla="*/ 0 60000 65536"/>
                <a:gd name="T13" fmla="*/ 0 60000 65536"/>
                <a:gd name="T14" fmla="*/ 0 60000 65536"/>
                <a:gd name="T15" fmla="*/ 0 60000 65536"/>
                <a:gd name="T16" fmla="*/ 0 60000 65536"/>
                <a:gd name="T17" fmla="*/ 0 60000 65536"/>
                <a:gd name="T18" fmla="*/ 0 w 1314"/>
                <a:gd name="T19" fmla="*/ 0 h 599"/>
                <a:gd name="T20" fmla="*/ 1314 w 1314"/>
                <a:gd name="T21" fmla="*/ 599 h 599"/>
              </a:gdLst>
              <a:ahLst/>
              <a:cxnLst>
                <a:cxn ang="T12">
                  <a:pos x="T0" y="T1"/>
                </a:cxn>
                <a:cxn ang="T13">
                  <a:pos x="T2" y="T3"/>
                </a:cxn>
                <a:cxn ang="T14">
                  <a:pos x="T4" y="T5"/>
                </a:cxn>
                <a:cxn ang="T15">
                  <a:pos x="T6" y="T7"/>
                </a:cxn>
                <a:cxn ang="T16">
                  <a:pos x="T8" y="T9"/>
                </a:cxn>
                <a:cxn ang="T17">
                  <a:pos x="T10" y="T11"/>
                </a:cxn>
              </a:cxnLst>
              <a:rect l="T18" t="T19" r="T20" b="T21"/>
              <a:pathLst>
                <a:path w="1314" h="599">
                  <a:moveTo>
                    <a:pt x="0" y="599"/>
                  </a:moveTo>
                  <a:lnTo>
                    <a:pt x="0" y="0"/>
                  </a:lnTo>
                  <a:lnTo>
                    <a:pt x="657" y="0"/>
                  </a:lnTo>
                  <a:lnTo>
                    <a:pt x="1314" y="0"/>
                  </a:lnTo>
                  <a:lnTo>
                    <a:pt x="1282" y="599"/>
                  </a:lnTo>
                  <a:lnTo>
                    <a:pt x="0" y="599"/>
                  </a:lnTo>
                  <a:close/>
                </a:path>
              </a:pathLst>
            </a:custGeom>
            <a:solidFill>
              <a:srgbClr val="333300"/>
            </a:solidFill>
            <a:ln w="0">
              <a:solidFill>
                <a:srgbClr val="000000"/>
              </a:solidFill>
              <a:prstDash val="solid"/>
              <a:round/>
              <a:headEnd/>
              <a:tailEnd/>
            </a:ln>
          </p:spPr>
          <p:txBody>
            <a:bodyPr/>
            <a:lstStyle/>
            <a:p>
              <a:endParaRPr lang="en-US"/>
            </a:p>
          </p:txBody>
        </p:sp>
        <p:sp>
          <p:nvSpPr>
            <p:cNvPr id="82975" name="Freeform 26"/>
            <p:cNvSpPr>
              <a:spLocks/>
            </p:cNvSpPr>
            <p:nvPr/>
          </p:nvSpPr>
          <p:spPr bwMode="auto">
            <a:xfrm>
              <a:off x="3254" y="3774"/>
              <a:ext cx="327" cy="186"/>
            </a:xfrm>
            <a:custGeom>
              <a:avLst/>
              <a:gdLst>
                <a:gd name="T0" fmla="*/ 0 w 1099"/>
                <a:gd name="T1" fmla="*/ 1 h 631"/>
                <a:gd name="T2" fmla="*/ 0 w 1099"/>
                <a:gd name="T3" fmla="*/ 0 h 631"/>
                <a:gd name="T4" fmla="*/ 1 w 1099"/>
                <a:gd name="T5" fmla="*/ 0 h 631"/>
                <a:gd name="T6" fmla="*/ 3 w 1099"/>
                <a:gd name="T7" fmla="*/ 0 h 631"/>
                <a:gd name="T8" fmla="*/ 3 w 1099"/>
                <a:gd name="T9" fmla="*/ 1 h 631"/>
                <a:gd name="T10" fmla="*/ 0 w 1099"/>
                <a:gd name="T11" fmla="*/ 1 h 631"/>
                <a:gd name="T12" fmla="*/ 0 60000 65536"/>
                <a:gd name="T13" fmla="*/ 0 60000 65536"/>
                <a:gd name="T14" fmla="*/ 0 60000 65536"/>
                <a:gd name="T15" fmla="*/ 0 60000 65536"/>
                <a:gd name="T16" fmla="*/ 0 60000 65536"/>
                <a:gd name="T17" fmla="*/ 0 60000 65536"/>
                <a:gd name="T18" fmla="*/ 0 w 1099"/>
                <a:gd name="T19" fmla="*/ 0 h 631"/>
                <a:gd name="T20" fmla="*/ 1099 w 1099"/>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1099" h="631">
                  <a:moveTo>
                    <a:pt x="0" y="631"/>
                  </a:moveTo>
                  <a:lnTo>
                    <a:pt x="0" y="0"/>
                  </a:lnTo>
                  <a:lnTo>
                    <a:pt x="443" y="0"/>
                  </a:lnTo>
                  <a:lnTo>
                    <a:pt x="1099" y="0"/>
                  </a:lnTo>
                  <a:lnTo>
                    <a:pt x="1099" y="631"/>
                  </a:lnTo>
                  <a:lnTo>
                    <a:pt x="0" y="631"/>
                  </a:lnTo>
                  <a:close/>
                </a:path>
              </a:pathLst>
            </a:custGeom>
            <a:solidFill>
              <a:srgbClr val="333300"/>
            </a:solidFill>
            <a:ln w="0">
              <a:solidFill>
                <a:srgbClr val="000000"/>
              </a:solidFill>
              <a:prstDash val="solid"/>
              <a:round/>
              <a:headEnd/>
              <a:tailEnd/>
            </a:ln>
          </p:spPr>
          <p:txBody>
            <a:bodyPr/>
            <a:lstStyle/>
            <a:p>
              <a:endParaRPr lang="en-US"/>
            </a:p>
          </p:txBody>
        </p:sp>
        <p:sp>
          <p:nvSpPr>
            <p:cNvPr id="82976" name="Freeform 27"/>
            <p:cNvSpPr>
              <a:spLocks/>
            </p:cNvSpPr>
            <p:nvPr/>
          </p:nvSpPr>
          <p:spPr bwMode="auto">
            <a:xfrm>
              <a:off x="3581" y="3302"/>
              <a:ext cx="432" cy="278"/>
            </a:xfrm>
            <a:custGeom>
              <a:avLst/>
              <a:gdLst>
                <a:gd name="T0" fmla="*/ 2 w 1455"/>
                <a:gd name="T1" fmla="*/ 0 h 946"/>
                <a:gd name="T2" fmla="*/ 2 w 1455"/>
                <a:gd name="T3" fmla="*/ 0 h 946"/>
                <a:gd name="T4" fmla="*/ 2 w 1455"/>
                <a:gd name="T5" fmla="*/ 0 h 946"/>
                <a:gd name="T6" fmla="*/ 2 w 1455"/>
                <a:gd name="T7" fmla="*/ 1 h 946"/>
                <a:gd name="T8" fmla="*/ 3 w 1455"/>
                <a:gd name="T9" fmla="*/ 1 h 946"/>
                <a:gd name="T10" fmla="*/ 3 w 1455"/>
                <a:gd name="T11" fmla="*/ 1 h 946"/>
                <a:gd name="T12" fmla="*/ 3 w 1455"/>
                <a:gd name="T13" fmla="*/ 1 h 946"/>
                <a:gd name="T14" fmla="*/ 3 w 1455"/>
                <a:gd name="T15" fmla="*/ 1 h 946"/>
                <a:gd name="T16" fmla="*/ 3 w 1455"/>
                <a:gd name="T17" fmla="*/ 1 h 946"/>
                <a:gd name="T18" fmla="*/ 2 w 1455"/>
                <a:gd name="T19" fmla="*/ 1 h 946"/>
                <a:gd name="T20" fmla="*/ 2 w 1455"/>
                <a:gd name="T21" fmla="*/ 2 h 946"/>
                <a:gd name="T22" fmla="*/ 1 w 1455"/>
                <a:gd name="T23" fmla="*/ 2 h 946"/>
                <a:gd name="T24" fmla="*/ 0 w 1455"/>
                <a:gd name="T25" fmla="*/ 2 h 946"/>
                <a:gd name="T26" fmla="*/ 0 w 1455"/>
                <a:gd name="T27" fmla="*/ 1 h 946"/>
                <a:gd name="T28" fmla="*/ 0 w 1455"/>
                <a:gd name="T29" fmla="*/ 1 h 946"/>
                <a:gd name="T30" fmla="*/ 0 w 1455"/>
                <a:gd name="T31" fmla="*/ 1 h 946"/>
                <a:gd name="T32" fmla="*/ 1 w 1455"/>
                <a:gd name="T33" fmla="*/ 1 h 946"/>
                <a:gd name="T34" fmla="*/ 1 w 1455"/>
                <a:gd name="T35" fmla="*/ 1 h 946"/>
                <a:gd name="T36" fmla="*/ 1 w 1455"/>
                <a:gd name="T37" fmla="*/ 1 h 946"/>
                <a:gd name="T38" fmla="*/ 1 w 1455"/>
                <a:gd name="T39" fmla="*/ 0 h 946"/>
                <a:gd name="T40" fmla="*/ 1 w 1455"/>
                <a:gd name="T41" fmla="*/ 0 h 946"/>
                <a:gd name="T42" fmla="*/ 1 w 1455"/>
                <a:gd name="T43" fmla="*/ 0 h 946"/>
                <a:gd name="T44" fmla="*/ 2 w 1455"/>
                <a:gd name="T45" fmla="*/ 0 h 9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55"/>
                <a:gd name="T70" fmla="*/ 0 h 946"/>
                <a:gd name="T71" fmla="*/ 1455 w 1455"/>
                <a:gd name="T72" fmla="*/ 946 h 9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55" h="946">
                  <a:moveTo>
                    <a:pt x="744" y="110"/>
                  </a:moveTo>
                  <a:lnTo>
                    <a:pt x="765" y="164"/>
                  </a:lnTo>
                  <a:lnTo>
                    <a:pt x="873" y="197"/>
                  </a:lnTo>
                  <a:lnTo>
                    <a:pt x="906" y="283"/>
                  </a:lnTo>
                  <a:lnTo>
                    <a:pt x="1315" y="305"/>
                  </a:lnTo>
                  <a:lnTo>
                    <a:pt x="1369" y="414"/>
                  </a:lnTo>
                  <a:lnTo>
                    <a:pt x="1455" y="469"/>
                  </a:lnTo>
                  <a:lnTo>
                    <a:pt x="1121" y="469"/>
                  </a:lnTo>
                  <a:lnTo>
                    <a:pt x="1100" y="642"/>
                  </a:lnTo>
                  <a:lnTo>
                    <a:pt x="873" y="642"/>
                  </a:lnTo>
                  <a:lnTo>
                    <a:pt x="873" y="946"/>
                  </a:lnTo>
                  <a:lnTo>
                    <a:pt x="657" y="946"/>
                  </a:lnTo>
                  <a:lnTo>
                    <a:pt x="0" y="946"/>
                  </a:lnTo>
                  <a:lnTo>
                    <a:pt x="0" y="446"/>
                  </a:lnTo>
                  <a:lnTo>
                    <a:pt x="0" y="359"/>
                  </a:lnTo>
                  <a:lnTo>
                    <a:pt x="161" y="392"/>
                  </a:lnTo>
                  <a:lnTo>
                    <a:pt x="215" y="359"/>
                  </a:lnTo>
                  <a:lnTo>
                    <a:pt x="215" y="305"/>
                  </a:lnTo>
                  <a:lnTo>
                    <a:pt x="442" y="305"/>
                  </a:lnTo>
                  <a:lnTo>
                    <a:pt x="442" y="164"/>
                  </a:lnTo>
                  <a:lnTo>
                    <a:pt x="550" y="164"/>
                  </a:lnTo>
                  <a:lnTo>
                    <a:pt x="550" y="0"/>
                  </a:lnTo>
                  <a:lnTo>
                    <a:pt x="744" y="110"/>
                  </a:lnTo>
                  <a:close/>
                </a:path>
              </a:pathLst>
            </a:custGeom>
            <a:solidFill>
              <a:srgbClr val="333300"/>
            </a:solidFill>
            <a:ln w="0">
              <a:solidFill>
                <a:srgbClr val="000000"/>
              </a:solidFill>
              <a:prstDash val="solid"/>
              <a:round/>
              <a:headEnd/>
              <a:tailEnd/>
            </a:ln>
          </p:spPr>
          <p:txBody>
            <a:bodyPr/>
            <a:lstStyle/>
            <a:p>
              <a:endParaRPr lang="en-US"/>
            </a:p>
          </p:txBody>
        </p:sp>
        <p:sp>
          <p:nvSpPr>
            <p:cNvPr id="82977" name="Freeform 28"/>
            <p:cNvSpPr>
              <a:spLocks/>
            </p:cNvSpPr>
            <p:nvPr/>
          </p:nvSpPr>
          <p:spPr bwMode="auto">
            <a:xfrm>
              <a:off x="1831" y="2549"/>
              <a:ext cx="278" cy="186"/>
            </a:xfrm>
            <a:custGeom>
              <a:avLst/>
              <a:gdLst>
                <a:gd name="T0" fmla="*/ 2 w 937"/>
                <a:gd name="T1" fmla="*/ 1 h 631"/>
                <a:gd name="T2" fmla="*/ 0 w 937"/>
                <a:gd name="T3" fmla="*/ 1 h 631"/>
                <a:gd name="T4" fmla="*/ 0 w 937"/>
                <a:gd name="T5" fmla="*/ 0 h 631"/>
                <a:gd name="T6" fmla="*/ 0 w 937"/>
                <a:gd name="T7" fmla="*/ 0 h 631"/>
                <a:gd name="T8" fmla="*/ 2 w 937"/>
                <a:gd name="T9" fmla="*/ 0 h 631"/>
                <a:gd name="T10" fmla="*/ 2 w 937"/>
                <a:gd name="T11" fmla="*/ 1 h 631"/>
                <a:gd name="T12" fmla="*/ 0 60000 65536"/>
                <a:gd name="T13" fmla="*/ 0 60000 65536"/>
                <a:gd name="T14" fmla="*/ 0 60000 65536"/>
                <a:gd name="T15" fmla="*/ 0 60000 65536"/>
                <a:gd name="T16" fmla="*/ 0 60000 65536"/>
                <a:gd name="T17" fmla="*/ 0 60000 65536"/>
                <a:gd name="T18" fmla="*/ 0 w 937"/>
                <a:gd name="T19" fmla="*/ 0 h 631"/>
                <a:gd name="T20" fmla="*/ 937 w 937"/>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937" h="631">
                  <a:moveTo>
                    <a:pt x="937" y="631"/>
                  </a:moveTo>
                  <a:lnTo>
                    <a:pt x="33" y="631"/>
                  </a:lnTo>
                  <a:lnTo>
                    <a:pt x="0" y="131"/>
                  </a:lnTo>
                  <a:lnTo>
                    <a:pt x="0" y="0"/>
                  </a:lnTo>
                  <a:lnTo>
                    <a:pt x="905" y="0"/>
                  </a:lnTo>
                  <a:lnTo>
                    <a:pt x="937" y="631"/>
                  </a:lnTo>
                  <a:close/>
                </a:path>
              </a:pathLst>
            </a:custGeom>
            <a:solidFill>
              <a:schemeClr val="accent1"/>
            </a:solidFill>
            <a:ln w="0">
              <a:solidFill>
                <a:srgbClr val="000000"/>
              </a:solidFill>
              <a:prstDash val="solid"/>
              <a:round/>
              <a:headEnd/>
              <a:tailEnd/>
            </a:ln>
          </p:spPr>
          <p:txBody>
            <a:bodyPr/>
            <a:lstStyle/>
            <a:p>
              <a:endParaRPr lang="en-US"/>
            </a:p>
          </p:txBody>
        </p:sp>
        <p:sp>
          <p:nvSpPr>
            <p:cNvPr id="82978" name="Freeform 29"/>
            <p:cNvSpPr>
              <a:spLocks/>
            </p:cNvSpPr>
            <p:nvPr/>
          </p:nvSpPr>
          <p:spPr bwMode="auto">
            <a:xfrm>
              <a:off x="3191" y="3012"/>
              <a:ext cx="316" cy="242"/>
            </a:xfrm>
            <a:custGeom>
              <a:avLst/>
              <a:gdLst>
                <a:gd name="T0" fmla="*/ 2 w 1066"/>
                <a:gd name="T1" fmla="*/ 0 h 828"/>
                <a:gd name="T2" fmla="*/ 2 w 1066"/>
                <a:gd name="T3" fmla="*/ 1 h 828"/>
                <a:gd name="T4" fmla="*/ 2 w 1066"/>
                <a:gd name="T5" fmla="*/ 1 h 828"/>
                <a:gd name="T6" fmla="*/ 2 w 1066"/>
                <a:gd name="T7" fmla="*/ 1 h 828"/>
                <a:gd name="T8" fmla="*/ 2 w 1066"/>
                <a:gd name="T9" fmla="*/ 1 h 828"/>
                <a:gd name="T10" fmla="*/ 2 w 1066"/>
                <a:gd name="T11" fmla="*/ 1 h 828"/>
                <a:gd name="T12" fmla="*/ 2 w 1066"/>
                <a:gd name="T13" fmla="*/ 1 h 828"/>
                <a:gd name="T14" fmla="*/ 2 w 1066"/>
                <a:gd name="T15" fmla="*/ 2 h 828"/>
                <a:gd name="T16" fmla="*/ 2 w 1066"/>
                <a:gd name="T17" fmla="*/ 2 h 828"/>
                <a:gd name="T18" fmla="*/ 1 w 1066"/>
                <a:gd name="T19" fmla="*/ 2 h 828"/>
                <a:gd name="T20" fmla="*/ 1 w 1066"/>
                <a:gd name="T21" fmla="*/ 1 h 828"/>
                <a:gd name="T22" fmla="*/ 0 w 1066"/>
                <a:gd name="T23" fmla="*/ 1 h 828"/>
                <a:gd name="T24" fmla="*/ 0 w 1066"/>
                <a:gd name="T25" fmla="*/ 1 h 828"/>
                <a:gd name="T26" fmla="*/ 0 w 1066"/>
                <a:gd name="T27" fmla="*/ 1 h 828"/>
                <a:gd name="T28" fmla="*/ 0 w 1066"/>
                <a:gd name="T29" fmla="*/ 0 h 828"/>
                <a:gd name="T30" fmla="*/ 1 w 1066"/>
                <a:gd name="T31" fmla="*/ 0 h 828"/>
                <a:gd name="T32" fmla="*/ 0 w 1066"/>
                <a:gd name="T33" fmla="*/ 0 h 828"/>
                <a:gd name="T34" fmla="*/ 1 w 1066"/>
                <a:gd name="T35" fmla="*/ 0 h 828"/>
                <a:gd name="T36" fmla="*/ 1 w 1066"/>
                <a:gd name="T37" fmla="*/ 0 h 828"/>
                <a:gd name="T38" fmla="*/ 2 w 1066"/>
                <a:gd name="T39" fmla="*/ 0 h 8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66"/>
                <a:gd name="T61" fmla="*/ 0 h 828"/>
                <a:gd name="T62" fmla="*/ 1066 w 1066"/>
                <a:gd name="T63" fmla="*/ 828 h 8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66" h="828">
                  <a:moveTo>
                    <a:pt x="819" y="186"/>
                  </a:moveTo>
                  <a:lnTo>
                    <a:pt x="873" y="273"/>
                  </a:lnTo>
                  <a:lnTo>
                    <a:pt x="873" y="381"/>
                  </a:lnTo>
                  <a:lnTo>
                    <a:pt x="980" y="381"/>
                  </a:lnTo>
                  <a:lnTo>
                    <a:pt x="1012" y="381"/>
                  </a:lnTo>
                  <a:lnTo>
                    <a:pt x="1012" y="609"/>
                  </a:lnTo>
                  <a:lnTo>
                    <a:pt x="1066" y="663"/>
                  </a:lnTo>
                  <a:lnTo>
                    <a:pt x="980" y="774"/>
                  </a:lnTo>
                  <a:lnTo>
                    <a:pt x="797" y="828"/>
                  </a:lnTo>
                  <a:lnTo>
                    <a:pt x="441" y="828"/>
                  </a:lnTo>
                  <a:lnTo>
                    <a:pt x="441" y="663"/>
                  </a:lnTo>
                  <a:lnTo>
                    <a:pt x="0" y="663"/>
                  </a:lnTo>
                  <a:lnTo>
                    <a:pt x="0" y="490"/>
                  </a:lnTo>
                  <a:lnTo>
                    <a:pt x="0" y="327"/>
                  </a:lnTo>
                  <a:lnTo>
                    <a:pt x="140" y="164"/>
                  </a:lnTo>
                  <a:lnTo>
                    <a:pt x="215" y="164"/>
                  </a:lnTo>
                  <a:lnTo>
                    <a:pt x="194" y="108"/>
                  </a:lnTo>
                  <a:lnTo>
                    <a:pt x="441" y="54"/>
                  </a:lnTo>
                  <a:lnTo>
                    <a:pt x="441" y="0"/>
                  </a:lnTo>
                  <a:lnTo>
                    <a:pt x="819" y="186"/>
                  </a:lnTo>
                  <a:close/>
                </a:path>
              </a:pathLst>
            </a:custGeom>
            <a:solidFill>
              <a:srgbClr val="CCFF66"/>
            </a:solidFill>
            <a:ln w="0">
              <a:solidFill>
                <a:srgbClr val="000000"/>
              </a:solidFill>
              <a:prstDash val="solid"/>
              <a:round/>
              <a:headEnd/>
              <a:tailEnd/>
            </a:ln>
          </p:spPr>
          <p:txBody>
            <a:bodyPr/>
            <a:lstStyle/>
            <a:p>
              <a:endParaRPr lang="en-US"/>
            </a:p>
          </p:txBody>
        </p:sp>
        <p:sp>
          <p:nvSpPr>
            <p:cNvPr id="82979" name="Freeform 30"/>
            <p:cNvSpPr>
              <a:spLocks/>
            </p:cNvSpPr>
            <p:nvPr/>
          </p:nvSpPr>
          <p:spPr bwMode="auto">
            <a:xfrm>
              <a:off x="4288" y="3774"/>
              <a:ext cx="285" cy="176"/>
            </a:xfrm>
            <a:custGeom>
              <a:avLst/>
              <a:gdLst>
                <a:gd name="T0" fmla="*/ 2 w 960"/>
                <a:gd name="T1" fmla="*/ 0 h 599"/>
                <a:gd name="T2" fmla="*/ 2 w 960"/>
                <a:gd name="T3" fmla="*/ 1 h 599"/>
                <a:gd name="T4" fmla="*/ 2 w 960"/>
                <a:gd name="T5" fmla="*/ 1 h 599"/>
                <a:gd name="T6" fmla="*/ 2 w 960"/>
                <a:gd name="T7" fmla="*/ 1 h 599"/>
                <a:gd name="T8" fmla="*/ 2 w 960"/>
                <a:gd name="T9" fmla="*/ 1 h 599"/>
                <a:gd name="T10" fmla="*/ 0 w 960"/>
                <a:gd name="T11" fmla="*/ 1 h 599"/>
                <a:gd name="T12" fmla="*/ 0 w 960"/>
                <a:gd name="T13" fmla="*/ 0 h 599"/>
                <a:gd name="T14" fmla="*/ 2 w 960"/>
                <a:gd name="T15" fmla="*/ 0 h 599"/>
                <a:gd name="T16" fmla="*/ 2 w 960"/>
                <a:gd name="T17" fmla="*/ 0 h 5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0"/>
                <a:gd name="T28" fmla="*/ 0 h 599"/>
                <a:gd name="T29" fmla="*/ 960 w 960"/>
                <a:gd name="T30" fmla="*/ 599 h 5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0" h="599">
                  <a:moveTo>
                    <a:pt x="906" y="108"/>
                  </a:moveTo>
                  <a:lnTo>
                    <a:pt x="851" y="413"/>
                  </a:lnTo>
                  <a:lnTo>
                    <a:pt x="906" y="468"/>
                  </a:lnTo>
                  <a:lnTo>
                    <a:pt x="906" y="545"/>
                  </a:lnTo>
                  <a:lnTo>
                    <a:pt x="960" y="599"/>
                  </a:lnTo>
                  <a:lnTo>
                    <a:pt x="0" y="599"/>
                  </a:lnTo>
                  <a:lnTo>
                    <a:pt x="32" y="0"/>
                  </a:lnTo>
                  <a:lnTo>
                    <a:pt x="819" y="0"/>
                  </a:lnTo>
                  <a:lnTo>
                    <a:pt x="906" y="108"/>
                  </a:lnTo>
                  <a:close/>
                </a:path>
              </a:pathLst>
            </a:custGeom>
            <a:solidFill>
              <a:srgbClr val="333300"/>
            </a:solidFill>
            <a:ln w="0">
              <a:solidFill>
                <a:srgbClr val="000000"/>
              </a:solidFill>
              <a:prstDash val="solid"/>
              <a:round/>
              <a:headEnd/>
              <a:tailEnd/>
            </a:ln>
          </p:spPr>
          <p:txBody>
            <a:bodyPr/>
            <a:lstStyle/>
            <a:p>
              <a:endParaRPr lang="en-US"/>
            </a:p>
          </p:txBody>
        </p:sp>
        <p:sp>
          <p:nvSpPr>
            <p:cNvPr id="82980" name="Freeform 31"/>
            <p:cNvSpPr>
              <a:spLocks/>
            </p:cNvSpPr>
            <p:nvPr/>
          </p:nvSpPr>
          <p:spPr bwMode="auto">
            <a:xfrm>
              <a:off x="2416" y="1844"/>
              <a:ext cx="285" cy="322"/>
            </a:xfrm>
            <a:custGeom>
              <a:avLst/>
              <a:gdLst>
                <a:gd name="T0" fmla="*/ 0 w 959"/>
                <a:gd name="T1" fmla="*/ 1 h 1099"/>
                <a:gd name="T2" fmla="*/ 0 w 959"/>
                <a:gd name="T3" fmla="*/ 0 h 1099"/>
                <a:gd name="T4" fmla="*/ 2 w 959"/>
                <a:gd name="T5" fmla="*/ 0 h 1099"/>
                <a:gd name="T6" fmla="*/ 2 w 959"/>
                <a:gd name="T7" fmla="*/ 2 h 1099"/>
                <a:gd name="T8" fmla="*/ 2 w 959"/>
                <a:gd name="T9" fmla="*/ 2 h 1099"/>
                <a:gd name="T10" fmla="*/ 0 w 959"/>
                <a:gd name="T11" fmla="*/ 2 h 1099"/>
                <a:gd name="T12" fmla="*/ 0 w 959"/>
                <a:gd name="T13" fmla="*/ 1 h 1099"/>
                <a:gd name="T14" fmla="*/ 0 60000 65536"/>
                <a:gd name="T15" fmla="*/ 0 60000 65536"/>
                <a:gd name="T16" fmla="*/ 0 60000 65536"/>
                <a:gd name="T17" fmla="*/ 0 60000 65536"/>
                <a:gd name="T18" fmla="*/ 0 60000 65536"/>
                <a:gd name="T19" fmla="*/ 0 60000 65536"/>
                <a:gd name="T20" fmla="*/ 0 60000 65536"/>
                <a:gd name="T21" fmla="*/ 0 w 959"/>
                <a:gd name="T22" fmla="*/ 0 h 1099"/>
                <a:gd name="T23" fmla="*/ 959 w 959"/>
                <a:gd name="T24" fmla="*/ 1099 h 10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9" h="1099">
                  <a:moveTo>
                    <a:pt x="33" y="468"/>
                  </a:moveTo>
                  <a:lnTo>
                    <a:pt x="0" y="0"/>
                  </a:lnTo>
                  <a:lnTo>
                    <a:pt x="938" y="0"/>
                  </a:lnTo>
                  <a:lnTo>
                    <a:pt x="959" y="1099"/>
                  </a:lnTo>
                  <a:lnTo>
                    <a:pt x="744" y="1099"/>
                  </a:lnTo>
                  <a:lnTo>
                    <a:pt x="33" y="1099"/>
                  </a:lnTo>
                  <a:lnTo>
                    <a:pt x="33" y="468"/>
                  </a:lnTo>
                  <a:close/>
                </a:path>
              </a:pathLst>
            </a:custGeom>
            <a:solidFill>
              <a:schemeClr val="accent1"/>
            </a:solidFill>
            <a:ln w="0">
              <a:solidFill>
                <a:srgbClr val="000000"/>
              </a:solidFill>
              <a:prstDash val="solid"/>
              <a:round/>
              <a:headEnd/>
              <a:tailEnd/>
            </a:ln>
          </p:spPr>
          <p:txBody>
            <a:bodyPr/>
            <a:lstStyle/>
            <a:p>
              <a:endParaRPr lang="en-US"/>
            </a:p>
          </p:txBody>
        </p:sp>
        <p:sp>
          <p:nvSpPr>
            <p:cNvPr id="82981" name="Freeform 32"/>
            <p:cNvSpPr>
              <a:spLocks/>
            </p:cNvSpPr>
            <p:nvPr/>
          </p:nvSpPr>
          <p:spPr bwMode="auto">
            <a:xfrm>
              <a:off x="3322" y="2750"/>
              <a:ext cx="275" cy="173"/>
            </a:xfrm>
            <a:custGeom>
              <a:avLst/>
              <a:gdLst>
                <a:gd name="T0" fmla="*/ 0 w 927"/>
                <a:gd name="T1" fmla="*/ 1 h 587"/>
                <a:gd name="T2" fmla="*/ 0 w 927"/>
                <a:gd name="T3" fmla="*/ 1 h 587"/>
                <a:gd name="T4" fmla="*/ 0 w 927"/>
                <a:gd name="T5" fmla="*/ 0 h 587"/>
                <a:gd name="T6" fmla="*/ 1 w 927"/>
                <a:gd name="T7" fmla="*/ 0 h 587"/>
                <a:gd name="T8" fmla="*/ 1 w 927"/>
                <a:gd name="T9" fmla="*/ 1 h 587"/>
                <a:gd name="T10" fmla="*/ 2 w 927"/>
                <a:gd name="T11" fmla="*/ 1 h 587"/>
                <a:gd name="T12" fmla="*/ 2 w 927"/>
                <a:gd name="T13" fmla="*/ 1 h 587"/>
                <a:gd name="T14" fmla="*/ 0 w 927"/>
                <a:gd name="T15" fmla="*/ 1 h 587"/>
                <a:gd name="T16" fmla="*/ 0 60000 65536"/>
                <a:gd name="T17" fmla="*/ 0 60000 65536"/>
                <a:gd name="T18" fmla="*/ 0 60000 65536"/>
                <a:gd name="T19" fmla="*/ 0 60000 65536"/>
                <a:gd name="T20" fmla="*/ 0 60000 65536"/>
                <a:gd name="T21" fmla="*/ 0 60000 65536"/>
                <a:gd name="T22" fmla="*/ 0 60000 65536"/>
                <a:gd name="T23" fmla="*/ 0 60000 65536"/>
                <a:gd name="T24" fmla="*/ 0 w 927"/>
                <a:gd name="T25" fmla="*/ 0 h 587"/>
                <a:gd name="T26" fmla="*/ 927 w 927"/>
                <a:gd name="T27" fmla="*/ 587 h 5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7" h="587">
                  <a:moveTo>
                    <a:pt x="22" y="587"/>
                  </a:moveTo>
                  <a:lnTo>
                    <a:pt x="0" y="336"/>
                  </a:lnTo>
                  <a:lnTo>
                    <a:pt x="0" y="0"/>
                  </a:lnTo>
                  <a:lnTo>
                    <a:pt x="679" y="0"/>
                  </a:lnTo>
                  <a:lnTo>
                    <a:pt x="679" y="336"/>
                  </a:lnTo>
                  <a:lnTo>
                    <a:pt x="895" y="336"/>
                  </a:lnTo>
                  <a:lnTo>
                    <a:pt x="927" y="587"/>
                  </a:lnTo>
                  <a:lnTo>
                    <a:pt x="22" y="587"/>
                  </a:lnTo>
                  <a:close/>
                </a:path>
              </a:pathLst>
            </a:custGeom>
            <a:solidFill>
              <a:srgbClr val="FF6600"/>
            </a:solidFill>
            <a:ln w="0">
              <a:solidFill>
                <a:srgbClr val="000000"/>
              </a:solidFill>
              <a:prstDash val="solid"/>
              <a:round/>
              <a:headEnd/>
              <a:tailEnd/>
            </a:ln>
          </p:spPr>
          <p:txBody>
            <a:bodyPr/>
            <a:lstStyle/>
            <a:p>
              <a:endParaRPr lang="en-US"/>
            </a:p>
          </p:txBody>
        </p:sp>
        <p:sp>
          <p:nvSpPr>
            <p:cNvPr id="82982" name="Freeform 33"/>
            <p:cNvSpPr>
              <a:spLocks/>
            </p:cNvSpPr>
            <p:nvPr/>
          </p:nvSpPr>
          <p:spPr bwMode="auto">
            <a:xfrm>
              <a:off x="2832" y="1582"/>
              <a:ext cx="739" cy="473"/>
            </a:xfrm>
            <a:custGeom>
              <a:avLst/>
              <a:gdLst>
                <a:gd name="T0" fmla="*/ 3 w 2490"/>
                <a:gd name="T1" fmla="*/ 4 h 1612"/>
                <a:gd name="T2" fmla="*/ 3 w 2490"/>
                <a:gd name="T3" fmla="*/ 3 h 1612"/>
                <a:gd name="T4" fmla="*/ 3 w 2490"/>
                <a:gd name="T5" fmla="*/ 3 h 1612"/>
                <a:gd name="T6" fmla="*/ 3 w 2490"/>
                <a:gd name="T7" fmla="*/ 2 h 1612"/>
                <a:gd name="T8" fmla="*/ 2 w 2490"/>
                <a:gd name="T9" fmla="*/ 2 h 1612"/>
                <a:gd name="T10" fmla="*/ 2 w 2490"/>
                <a:gd name="T11" fmla="*/ 2 h 1612"/>
                <a:gd name="T12" fmla="*/ 2 w 2490"/>
                <a:gd name="T13" fmla="*/ 2 h 1612"/>
                <a:gd name="T14" fmla="*/ 1 w 2490"/>
                <a:gd name="T15" fmla="*/ 2 h 1612"/>
                <a:gd name="T16" fmla="*/ 2 w 2490"/>
                <a:gd name="T17" fmla="*/ 2 h 1612"/>
                <a:gd name="T18" fmla="*/ 1 w 2490"/>
                <a:gd name="T19" fmla="*/ 2 h 1612"/>
                <a:gd name="T20" fmla="*/ 0 w 2490"/>
                <a:gd name="T21" fmla="*/ 2 h 1612"/>
                <a:gd name="T22" fmla="*/ 0 w 2490"/>
                <a:gd name="T23" fmla="*/ 2 h 1612"/>
                <a:gd name="T24" fmla="*/ 0 w 2490"/>
                <a:gd name="T25" fmla="*/ 0 h 1612"/>
                <a:gd name="T26" fmla="*/ 3 w 2490"/>
                <a:gd name="T27" fmla="*/ 0 h 1612"/>
                <a:gd name="T28" fmla="*/ 3 w 2490"/>
                <a:gd name="T29" fmla="*/ 0 h 1612"/>
                <a:gd name="T30" fmla="*/ 6 w 2490"/>
                <a:gd name="T31" fmla="*/ 0 h 1612"/>
                <a:gd name="T32" fmla="*/ 6 w 2490"/>
                <a:gd name="T33" fmla="*/ 4 h 1612"/>
                <a:gd name="T34" fmla="*/ 3 w 2490"/>
                <a:gd name="T35" fmla="*/ 4 h 16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90"/>
                <a:gd name="T55" fmla="*/ 0 h 1612"/>
                <a:gd name="T56" fmla="*/ 2490 w 2490"/>
                <a:gd name="T57" fmla="*/ 1612 h 16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90" h="1612">
                  <a:moveTo>
                    <a:pt x="1175" y="1579"/>
                  </a:moveTo>
                  <a:lnTo>
                    <a:pt x="1175" y="1274"/>
                  </a:lnTo>
                  <a:lnTo>
                    <a:pt x="1101" y="1220"/>
                  </a:lnTo>
                  <a:lnTo>
                    <a:pt x="1175" y="1078"/>
                  </a:lnTo>
                  <a:lnTo>
                    <a:pt x="1014" y="1057"/>
                  </a:lnTo>
                  <a:lnTo>
                    <a:pt x="928" y="1111"/>
                  </a:lnTo>
                  <a:lnTo>
                    <a:pt x="712" y="1002"/>
                  </a:lnTo>
                  <a:lnTo>
                    <a:pt x="691" y="947"/>
                  </a:lnTo>
                  <a:lnTo>
                    <a:pt x="712" y="893"/>
                  </a:lnTo>
                  <a:lnTo>
                    <a:pt x="604" y="773"/>
                  </a:lnTo>
                  <a:lnTo>
                    <a:pt x="162" y="893"/>
                  </a:lnTo>
                  <a:lnTo>
                    <a:pt x="0" y="828"/>
                  </a:lnTo>
                  <a:lnTo>
                    <a:pt x="0" y="88"/>
                  </a:lnTo>
                  <a:lnTo>
                    <a:pt x="1175" y="88"/>
                  </a:lnTo>
                  <a:lnTo>
                    <a:pt x="1175" y="0"/>
                  </a:lnTo>
                  <a:lnTo>
                    <a:pt x="2435" y="0"/>
                  </a:lnTo>
                  <a:lnTo>
                    <a:pt x="2490" y="1612"/>
                  </a:lnTo>
                  <a:lnTo>
                    <a:pt x="1175" y="1579"/>
                  </a:lnTo>
                  <a:close/>
                </a:path>
              </a:pathLst>
            </a:custGeom>
            <a:solidFill>
              <a:srgbClr val="FF6600"/>
            </a:solidFill>
            <a:ln w="0">
              <a:solidFill>
                <a:srgbClr val="000000"/>
              </a:solidFill>
              <a:prstDash val="solid"/>
              <a:round/>
              <a:headEnd/>
              <a:tailEnd/>
            </a:ln>
          </p:spPr>
          <p:txBody>
            <a:bodyPr/>
            <a:lstStyle/>
            <a:p>
              <a:endParaRPr lang="en-US"/>
            </a:p>
          </p:txBody>
        </p:sp>
        <p:sp>
          <p:nvSpPr>
            <p:cNvPr id="82983" name="Freeform 34"/>
            <p:cNvSpPr>
              <a:spLocks/>
            </p:cNvSpPr>
            <p:nvPr/>
          </p:nvSpPr>
          <p:spPr bwMode="auto">
            <a:xfrm>
              <a:off x="2272" y="3774"/>
              <a:ext cx="323" cy="186"/>
            </a:xfrm>
            <a:custGeom>
              <a:avLst/>
              <a:gdLst>
                <a:gd name="T0" fmla="*/ 0 w 1089"/>
                <a:gd name="T1" fmla="*/ 1 h 631"/>
                <a:gd name="T2" fmla="*/ 0 w 1089"/>
                <a:gd name="T3" fmla="*/ 0 h 631"/>
                <a:gd name="T4" fmla="*/ 2 w 1089"/>
                <a:gd name="T5" fmla="*/ 0 h 631"/>
                <a:gd name="T6" fmla="*/ 2 w 1089"/>
                <a:gd name="T7" fmla="*/ 1 h 631"/>
                <a:gd name="T8" fmla="*/ 0 w 1089"/>
                <a:gd name="T9" fmla="*/ 1 h 631"/>
                <a:gd name="T10" fmla="*/ 0 60000 65536"/>
                <a:gd name="T11" fmla="*/ 0 60000 65536"/>
                <a:gd name="T12" fmla="*/ 0 60000 65536"/>
                <a:gd name="T13" fmla="*/ 0 60000 65536"/>
                <a:gd name="T14" fmla="*/ 0 60000 65536"/>
                <a:gd name="T15" fmla="*/ 0 w 1089"/>
                <a:gd name="T16" fmla="*/ 0 h 631"/>
                <a:gd name="T17" fmla="*/ 1089 w 1089"/>
                <a:gd name="T18" fmla="*/ 631 h 631"/>
              </a:gdLst>
              <a:ahLst/>
              <a:cxnLst>
                <a:cxn ang="T10">
                  <a:pos x="T0" y="T1"/>
                </a:cxn>
                <a:cxn ang="T11">
                  <a:pos x="T2" y="T3"/>
                </a:cxn>
                <a:cxn ang="T12">
                  <a:pos x="T4" y="T5"/>
                </a:cxn>
                <a:cxn ang="T13">
                  <a:pos x="T6" y="T7"/>
                </a:cxn>
                <a:cxn ang="T14">
                  <a:pos x="T8" y="T9"/>
                </a:cxn>
              </a:cxnLst>
              <a:rect l="T15" t="T16" r="T17" b="T18"/>
              <a:pathLst>
                <a:path w="1089" h="631">
                  <a:moveTo>
                    <a:pt x="0" y="631"/>
                  </a:moveTo>
                  <a:lnTo>
                    <a:pt x="0" y="0"/>
                  </a:lnTo>
                  <a:lnTo>
                    <a:pt x="1089" y="0"/>
                  </a:lnTo>
                  <a:lnTo>
                    <a:pt x="1089" y="599"/>
                  </a:lnTo>
                  <a:lnTo>
                    <a:pt x="0" y="631"/>
                  </a:lnTo>
                  <a:close/>
                </a:path>
              </a:pathLst>
            </a:custGeom>
            <a:solidFill>
              <a:srgbClr val="333300"/>
            </a:solidFill>
            <a:ln w="0">
              <a:solidFill>
                <a:srgbClr val="000000"/>
              </a:solidFill>
              <a:prstDash val="solid"/>
              <a:round/>
              <a:headEnd/>
              <a:tailEnd/>
            </a:ln>
          </p:spPr>
          <p:txBody>
            <a:bodyPr/>
            <a:lstStyle/>
            <a:p>
              <a:endParaRPr lang="en-US"/>
            </a:p>
          </p:txBody>
        </p:sp>
        <p:sp>
          <p:nvSpPr>
            <p:cNvPr id="82984" name="Freeform 35"/>
            <p:cNvSpPr>
              <a:spLocks/>
            </p:cNvSpPr>
            <p:nvPr/>
          </p:nvSpPr>
          <p:spPr bwMode="auto">
            <a:xfrm>
              <a:off x="3322" y="2523"/>
              <a:ext cx="249" cy="227"/>
            </a:xfrm>
            <a:custGeom>
              <a:avLst/>
              <a:gdLst>
                <a:gd name="T0" fmla="*/ 2 w 841"/>
                <a:gd name="T1" fmla="*/ 0 h 773"/>
                <a:gd name="T2" fmla="*/ 2 w 841"/>
                <a:gd name="T3" fmla="*/ 1 h 773"/>
                <a:gd name="T4" fmla="*/ 1 w 841"/>
                <a:gd name="T5" fmla="*/ 1 h 773"/>
                <a:gd name="T6" fmla="*/ 1 w 841"/>
                <a:gd name="T7" fmla="*/ 2 h 773"/>
                <a:gd name="T8" fmla="*/ 0 w 841"/>
                <a:gd name="T9" fmla="*/ 2 h 773"/>
                <a:gd name="T10" fmla="*/ 0 w 841"/>
                <a:gd name="T11" fmla="*/ 1 h 773"/>
                <a:gd name="T12" fmla="*/ 0 w 841"/>
                <a:gd name="T13" fmla="*/ 1 h 773"/>
                <a:gd name="T14" fmla="*/ 0 w 841"/>
                <a:gd name="T15" fmla="*/ 0 h 773"/>
                <a:gd name="T16" fmla="*/ 2 w 841"/>
                <a:gd name="T17" fmla="*/ 0 h 7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41"/>
                <a:gd name="T28" fmla="*/ 0 h 773"/>
                <a:gd name="T29" fmla="*/ 841 w 841"/>
                <a:gd name="T30" fmla="*/ 773 h 7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41" h="773">
                  <a:moveTo>
                    <a:pt x="841" y="0"/>
                  </a:moveTo>
                  <a:lnTo>
                    <a:pt x="841" y="305"/>
                  </a:lnTo>
                  <a:lnTo>
                    <a:pt x="679" y="305"/>
                  </a:lnTo>
                  <a:lnTo>
                    <a:pt x="679" y="773"/>
                  </a:lnTo>
                  <a:lnTo>
                    <a:pt x="0" y="773"/>
                  </a:lnTo>
                  <a:lnTo>
                    <a:pt x="0" y="305"/>
                  </a:lnTo>
                  <a:lnTo>
                    <a:pt x="163" y="305"/>
                  </a:lnTo>
                  <a:lnTo>
                    <a:pt x="163" y="0"/>
                  </a:lnTo>
                  <a:lnTo>
                    <a:pt x="841" y="0"/>
                  </a:lnTo>
                  <a:close/>
                </a:path>
              </a:pathLst>
            </a:custGeom>
            <a:solidFill>
              <a:srgbClr val="FF6600"/>
            </a:solidFill>
            <a:ln w="0">
              <a:solidFill>
                <a:srgbClr val="000000"/>
              </a:solidFill>
              <a:prstDash val="solid"/>
              <a:round/>
              <a:headEnd/>
              <a:tailEnd/>
            </a:ln>
          </p:spPr>
          <p:txBody>
            <a:bodyPr/>
            <a:lstStyle/>
            <a:p>
              <a:endParaRPr lang="en-US"/>
            </a:p>
          </p:txBody>
        </p:sp>
        <p:sp>
          <p:nvSpPr>
            <p:cNvPr id="82985" name="Freeform 36"/>
            <p:cNvSpPr>
              <a:spLocks/>
            </p:cNvSpPr>
            <p:nvPr/>
          </p:nvSpPr>
          <p:spPr bwMode="auto">
            <a:xfrm>
              <a:off x="2378" y="2923"/>
              <a:ext cx="275" cy="283"/>
            </a:xfrm>
            <a:custGeom>
              <a:avLst/>
              <a:gdLst>
                <a:gd name="T0" fmla="*/ 0 w 927"/>
                <a:gd name="T1" fmla="*/ 1 h 968"/>
                <a:gd name="T2" fmla="*/ 0 w 927"/>
                <a:gd name="T3" fmla="*/ 0 h 968"/>
                <a:gd name="T4" fmla="*/ 1 w 927"/>
                <a:gd name="T5" fmla="*/ 0 h 968"/>
                <a:gd name="T6" fmla="*/ 2 w 927"/>
                <a:gd name="T7" fmla="*/ 0 h 968"/>
                <a:gd name="T8" fmla="*/ 2 w 927"/>
                <a:gd name="T9" fmla="*/ 0 h 968"/>
                <a:gd name="T10" fmla="*/ 2 w 927"/>
                <a:gd name="T11" fmla="*/ 2 h 968"/>
                <a:gd name="T12" fmla="*/ 0 w 927"/>
                <a:gd name="T13" fmla="*/ 2 h 968"/>
                <a:gd name="T14" fmla="*/ 0 w 927"/>
                <a:gd name="T15" fmla="*/ 1 h 968"/>
                <a:gd name="T16" fmla="*/ 0 60000 65536"/>
                <a:gd name="T17" fmla="*/ 0 60000 65536"/>
                <a:gd name="T18" fmla="*/ 0 60000 65536"/>
                <a:gd name="T19" fmla="*/ 0 60000 65536"/>
                <a:gd name="T20" fmla="*/ 0 60000 65536"/>
                <a:gd name="T21" fmla="*/ 0 60000 65536"/>
                <a:gd name="T22" fmla="*/ 0 60000 65536"/>
                <a:gd name="T23" fmla="*/ 0 60000 65536"/>
                <a:gd name="T24" fmla="*/ 0 w 927"/>
                <a:gd name="T25" fmla="*/ 0 h 968"/>
                <a:gd name="T26" fmla="*/ 927 w 927"/>
                <a:gd name="T27" fmla="*/ 968 h 9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27" h="968">
                  <a:moveTo>
                    <a:pt x="22" y="469"/>
                  </a:moveTo>
                  <a:lnTo>
                    <a:pt x="0" y="0"/>
                  </a:lnTo>
                  <a:lnTo>
                    <a:pt x="216" y="0"/>
                  </a:lnTo>
                  <a:lnTo>
                    <a:pt x="906" y="0"/>
                  </a:lnTo>
                  <a:lnTo>
                    <a:pt x="906" y="164"/>
                  </a:lnTo>
                  <a:lnTo>
                    <a:pt x="927" y="968"/>
                  </a:lnTo>
                  <a:lnTo>
                    <a:pt x="22" y="968"/>
                  </a:lnTo>
                  <a:lnTo>
                    <a:pt x="22" y="469"/>
                  </a:lnTo>
                  <a:close/>
                </a:path>
              </a:pathLst>
            </a:custGeom>
            <a:solidFill>
              <a:schemeClr val="accent1"/>
            </a:solidFill>
            <a:ln w="0">
              <a:solidFill>
                <a:srgbClr val="000000"/>
              </a:solidFill>
              <a:prstDash val="solid"/>
              <a:round/>
              <a:headEnd/>
              <a:tailEnd/>
            </a:ln>
          </p:spPr>
          <p:txBody>
            <a:bodyPr/>
            <a:lstStyle/>
            <a:p>
              <a:endParaRPr lang="en-US"/>
            </a:p>
          </p:txBody>
        </p:sp>
        <p:sp>
          <p:nvSpPr>
            <p:cNvPr id="82986" name="Freeform 37"/>
            <p:cNvSpPr>
              <a:spLocks/>
            </p:cNvSpPr>
            <p:nvPr/>
          </p:nvSpPr>
          <p:spPr bwMode="auto">
            <a:xfrm>
              <a:off x="1303" y="982"/>
              <a:ext cx="464" cy="243"/>
            </a:xfrm>
            <a:custGeom>
              <a:avLst/>
              <a:gdLst>
                <a:gd name="T0" fmla="*/ 0 w 1562"/>
                <a:gd name="T1" fmla="*/ 2 h 827"/>
                <a:gd name="T2" fmla="*/ 0 w 1562"/>
                <a:gd name="T3" fmla="*/ 2 h 827"/>
                <a:gd name="T4" fmla="*/ 0 w 1562"/>
                <a:gd name="T5" fmla="*/ 2 h 827"/>
                <a:gd name="T6" fmla="*/ 0 w 1562"/>
                <a:gd name="T7" fmla="*/ 1 h 827"/>
                <a:gd name="T8" fmla="*/ 0 w 1562"/>
                <a:gd name="T9" fmla="*/ 1 h 827"/>
                <a:gd name="T10" fmla="*/ 1 w 1562"/>
                <a:gd name="T11" fmla="*/ 1 h 827"/>
                <a:gd name="T12" fmla="*/ 0 w 1562"/>
                <a:gd name="T13" fmla="*/ 1 h 827"/>
                <a:gd name="T14" fmla="*/ 1 w 1562"/>
                <a:gd name="T15" fmla="*/ 1 h 827"/>
                <a:gd name="T16" fmla="*/ 1 w 1562"/>
                <a:gd name="T17" fmla="*/ 1 h 827"/>
                <a:gd name="T18" fmla="*/ 0 w 1562"/>
                <a:gd name="T19" fmla="*/ 1 h 827"/>
                <a:gd name="T20" fmla="*/ 0 w 1562"/>
                <a:gd name="T21" fmla="*/ 1 h 827"/>
                <a:gd name="T22" fmla="*/ 0 w 1562"/>
                <a:gd name="T23" fmla="*/ 1 h 827"/>
                <a:gd name="T24" fmla="*/ 0 w 1562"/>
                <a:gd name="T25" fmla="*/ 1 h 827"/>
                <a:gd name="T26" fmla="*/ 0 w 1562"/>
                <a:gd name="T27" fmla="*/ 1 h 827"/>
                <a:gd name="T28" fmla="*/ 0 w 1562"/>
                <a:gd name="T29" fmla="*/ 0 h 827"/>
                <a:gd name="T30" fmla="*/ 0 w 1562"/>
                <a:gd name="T31" fmla="*/ 0 h 827"/>
                <a:gd name="T32" fmla="*/ 0 w 1562"/>
                <a:gd name="T33" fmla="*/ 0 h 827"/>
                <a:gd name="T34" fmla="*/ 4 w 1562"/>
                <a:gd name="T35" fmla="*/ 0 h 827"/>
                <a:gd name="T36" fmla="*/ 4 w 1562"/>
                <a:gd name="T37" fmla="*/ 2 h 827"/>
                <a:gd name="T38" fmla="*/ 0 w 1562"/>
                <a:gd name="T39" fmla="*/ 2 h 827"/>
                <a:gd name="T40" fmla="*/ 0 w 1562"/>
                <a:gd name="T41" fmla="*/ 2 h 8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62"/>
                <a:gd name="T64" fmla="*/ 0 h 827"/>
                <a:gd name="T65" fmla="*/ 1562 w 1562"/>
                <a:gd name="T66" fmla="*/ 827 h 8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62" h="827">
                  <a:moveTo>
                    <a:pt x="194" y="827"/>
                  </a:moveTo>
                  <a:lnTo>
                    <a:pt x="107" y="805"/>
                  </a:lnTo>
                  <a:lnTo>
                    <a:pt x="161" y="805"/>
                  </a:lnTo>
                  <a:lnTo>
                    <a:pt x="194" y="718"/>
                  </a:lnTo>
                  <a:lnTo>
                    <a:pt x="161" y="718"/>
                  </a:lnTo>
                  <a:lnTo>
                    <a:pt x="215" y="718"/>
                  </a:lnTo>
                  <a:lnTo>
                    <a:pt x="194" y="664"/>
                  </a:lnTo>
                  <a:lnTo>
                    <a:pt x="215" y="664"/>
                  </a:lnTo>
                  <a:lnTo>
                    <a:pt x="269" y="576"/>
                  </a:lnTo>
                  <a:lnTo>
                    <a:pt x="107" y="359"/>
                  </a:lnTo>
                  <a:lnTo>
                    <a:pt x="161" y="359"/>
                  </a:lnTo>
                  <a:lnTo>
                    <a:pt x="107" y="337"/>
                  </a:lnTo>
                  <a:lnTo>
                    <a:pt x="107" y="217"/>
                  </a:lnTo>
                  <a:lnTo>
                    <a:pt x="86" y="217"/>
                  </a:lnTo>
                  <a:lnTo>
                    <a:pt x="86" y="196"/>
                  </a:lnTo>
                  <a:lnTo>
                    <a:pt x="0" y="86"/>
                  </a:lnTo>
                  <a:lnTo>
                    <a:pt x="32" y="0"/>
                  </a:lnTo>
                  <a:lnTo>
                    <a:pt x="1530" y="0"/>
                  </a:lnTo>
                  <a:lnTo>
                    <a:pt x="1562" y="827"/>
                  </a:lnTo>
                  <a:lnTo>
                    <a:pt x="140" y="827"/>
                  </a:lnTo>
                  <a:lnTo>
                    <a:pt x="194" y="827"/>
                  </a:lnTo>
                  <a:close/>
                </a:path>
              </a:pathLst>
            </a:custGeom>
            <a:solidFill>
              <a:schemeClr val="accent1"/>
            </a:solidFill>
            <a:ln w="0">
              <a:solidFill>
                <a:srgbClr val="000000"/>
              </a:solidFill>
              <a:prstDash val="solid"/>
              <a:round/>
              <a:headEnd/>
              <a:tailEnd/>
            </a:ln>
          </p:spPr>
          <p:txBody>
            <a:bodyPr/>
            <a:lstStyle/>
            <a:p>
              <a:endParaRPr lang="en-US"/>
            </a:p>
          </p:txBody>
        </p:sp>
        <p:sp>
          <p:nvSpPr>
            <p:cNvPr id="82987" name="Freeform 38"/>
            <p:cNvSpPr>
              <a:spLocks/>
            </p:cNvSpPr>
            <p:nvPr/>
          </p:nvSpPr>
          <p:spPr bwMode="auto">
            <a:xfrm>
              <a:off x="2832" y="1145"/>
              <a:ext cx="723" cy="463"/>
            </a:xfrm>
            <a:custGeom>
              <a:avLst/>
              <a:gdLst>
                <a:gd name="T0" fmla="*/ 1 w 2435"/>
                <a:gd name="T1" fmla="*/ 0 h 1578"/>
                <a:gd name="T2" fmla="*/ 1 w 2435"/>
                <a:gd name="T3" fmla="*/ 0 h 1578"/>
                <a:gd name="T4" fmla="*/ 2 w 2435"/>
                <a:gd name="T5" fmla="*/ 0 h 1578"/>
                <a:gd name="T6" fmla="*/ 3 w 2435"/>
                <a:gd name="T7" fmla="*/ 1 h 1578"/>
                <a:gd name="T8" fmla="*/ 3 w 2435"/>
                <a:gd name="T9" fmla="*/ 1 h 1578"/>
                <a:gd name="T10" fmla="*/ 3 w 2435"/>
                <a:gd name="T11" fmla="*/ 1 h 1578"/>
                <a:gd name="T12" fmla="*/ 4 w 2435"/>
                <a:gd name="T13" fmla="*/ 1 h 1578"/>
                <a:gd name="T14" fmla="*/ 4 w 2435"/>
                <a:gd name="T15" fmla="*/ 1 h 1578"/>
                <a:gd name="T16" fmla="*/ 4 w 2435"/>
                <a:gd name="T17" fmla="*/ 0 h 1578"/>
                <a:gd name="T18" fmla="*/ 5 w 2435"/>
                <a:gd name="T19" fmla="*/ 0 h 1578"/>
                <a:gd name="T20" fmla="*/ 6 w 2435"/>
                <a:gd name="T21" fmla="*/ 0 h 1578"/>
                <a:gd name="T22" fmla="*/ 6 w 2435"/>
                <a:gd name="T23" fmla="*/ 2 h 1578"/>
                <a:gd name="T24" fmla="*/ 6 w 2435"/>
                <a:gd name="T25" fmla="*/ 3 h 1578"/>
                <a:gd name="T26" fmla="*/ 3 w 2435"/>
                <a:gd name="T27" fmla="*/ 3 h 1578"/>
                <a:gd name="T28" fmla="*/ 3 w 2435"/>
                <a:gd name="T29" fmla="*/ 4 h 1578"/>
                <a:gd name="T30" fmla="*/ 0 w 2435"/>
                <a:gd name="T31" fmla="*/ 4 h 1578"/>
                <a:gd name="T32" fmla="*/ 0 w 2435"/>
                <a:gd name="T33" fmla="*/ 1 h 1578"/>
                <a:gd name="T34" fmla="*/ 0 w 2435"/>
                <a:gd name="T35" fmla="*/ 0 h 1578"/>
                <a:gd name="T36" fmla="*/ 1 w 2435"/>
                <a:gd name="T37" fmla="*/ 0 h 157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35"/>
                <a:gd name="T58" fmla="*/ 0 h 1578"/>
                <a:gd name="T59" fmla="*/ 2435 w 2435"/>
                <a:gd name="T60" fmla="*/ 1578 h 157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35" h="1578">
                  <a:moveTo>
                    <a:pt x="216" y="0"/>
                  </a:moveTo>
                  <a:lnTo>
                    <a:pt x="356" y="109"/>
                  </a:lnTo>
                  <a:lnTo>
                    <a:pt x="1068" y="141"/>
                  </a:lnTo>
                  <a:lnTo>
                    <a:pt x="1122" y="218"/>
                  </a:lnTo>
                  <a:lnTo>
                    <a:pt x="1101" y="326"/>
                  </a:lnTo>
                  <a:lnTo>
                    <a:pt x="1154" y="326"/>
                  </a:lnTo>
                  <a:lnTo>
                    <a:pt x="1649" y="304"/>
                  </a:lnTo>
                  <a:lnTo>
                    <a:pt x="1757" y="272"/>
                  </a:lnTo>
                  <a:lnTo>
                    <a:pt x="1757" y="196"/>
                  </a:lnTo>
                  <a:lnTo>
                    <a:pt x="2135" y="109"/>
                  </a:lnTo>
                  <a:lnTo>
                    <a:pt x="2435" y="141"/>
                  </a:lnTo>
                  <a:lnTo>
                    <a:pt x="2414" y="1056"/>
                  </a:lnTo>
                  <a:lnTo>
                    <a:pt x="2435" y="1490"/>
                  </a:lnTo>
                  <a:lnTo>
                    <a:pt x="1175" y="1490"/>
                  </a:lnTo>
                  <a:lnTo>
                    <a:pt x="1175" y="1578"/>
                  </a:lnTo>
                  <a:lnTo>
                    <a:pt x="0" y="1578"/>
                  </a:lnTo>
                  <a:lnTo>
                    <a:pt x="0" y="609"/>
                  </a:lnTo>
                  <a:lnTo>
                    <a:pt x="0" y="0"/>
                  </a:lnTo>
                  <a:lnTo>
                    <a:pt x="216" y="0"/>
                  </a:lnTo>
                  <a:close/>
                </a:path>
              </a:pathLst>
            </a:custGeom>
            <a:solidFill>
              <a:srgbClr val="FF6600"/>
            </a:solidFill>
            <a:ln w="0">
              <a:solidFill>
                <a:srgbClr val="000000"/>
              </a:solidFill>
              <a:prstDash val="solid"/>
              <a:round/>
              <a:headEnd/>
              <a:tailEnd/>
            </a:ln>
          </p:spPr>
          <p:txBody>
            <a:bodyPr/>
            <a:lstStyle/>
            <a:p>
              <a:endParaRPr lang="en-US"/>
            </a:p>
          </p:txBody>
        </p:sp>
        <p:sp>
          <p:nvSpPr>
            <p:cNvPr id="82988" name="Freeform 39"/>
            <p:cNvSpPr>
              <a:spLocks/>
            </p:cNvSpPr>
            <p:nvPr/>
          </p:nvSpPr>
          <p:spPr bwMode="auto">
            <a:xfrm>
              <a:off x="1725" y="3003"/>
              <a:ext cx="391" cy="251"/>
            </a:xfrm>
            <a:custGeom>
              <a:avLst/>
              <a:gdLst>
                <a:gd name="T0" fmla="*/ 0 w 1315"/>
                <a:gd name="T1" fmla="*/ 0 h 860"/>
                <a:gd name="T2" fmla="*/ 1 w 1315"/>
                <a:gd name="T3" fmla="*/ 0 h 860"/>
                <a:gd name="T4" fmla="*/ 1 w 1315"/>
                <a:gd name="T5" fmla="*/ 0 h 860"/>
                <a:gd name="T6" fmla="*/ 1 w 1315"/>
                <a:gd name="T7" fmla="*/ 0 h 860"/>
                <a:gd name="T8" fmla="*/ 2 w 1315"/>
                <a:gd name="T9" fmla="*/ 0 h 860"/>
                <a:gd name="T10" fmla="*/ 3 w 1315"/>
                <a:gd name="T11" fmla="*/ 1 h 860"/>
                <a:gd name="T12" fmla="*/ 3 w 1315"/>
                <a:gd name="T13" fmla="*/ 1 h 860"/>
                <a:gd name="T14" fmla="*/ 3 w 1315"/>
                <a:gd name="T15" fmla="*/ 1 h 860"/>
                <a:gd name="T16" fmla="*/ 3 w 1315"/>
                <a:gd name="T17" fmla="*/ 1 h 860"/>
                <a:gd name="T18" fmla="*/ 3 w 1315"/>
                <a:gd name="T19" fmla="*/ 1 h 860"/>
                <a:gd name="T20" fmla="*/ 3 w 1315"/>
                <a:gd name="T21" fmla="*/ 2 h 860"/>
                <a:gd name="T22" fmla="*/ 0 w 1315"/>
                <a:gd name="T23" fmla="*/ 2 h 860"/>
                <a:gd name="T24" fmla="*/ 0 w 1315"/>
                <a:gd name="T25" fmla="*/ 0 h 8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5"/>
                <a:gd name="T40" fmla="*/ 0 h 860"/>
                <a:gd name="T41" fmla="*/ 1315 w 1315"/>
                <a:gd name="T42" fmla="*/ 860 h 86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5" h="860">
                  <a:moveTo>
                    <a:pt x="0" y="0"/>
                  </a:moveTo>
                  <a:lnTo>
                    <a:pt x="335" y="32"/>
                  </a:lnTo>
                  <a:lnTo>
                    <a:pt x="335" y="86"/>
                  </a:lnTo>
                  <a:lnTo>
                    <a:pt x="658" y="162"/>
                  </a:lnTo>
                  <a:lnTo>
                    <a:pt x="765" y="196"/>
                  </a:lnTo>
                  <a:lnTo>
                    <a:pt x="1154" y="501"/>
                  </a:lnTo>
                  <a:lnTo>
                    <a:pt x="1207" y="576"/>
                  </a:lnTo>
                  <a:lnTo>
                    <a:pt x="1315" y="609"/>
                  </a:lnTo>
                  <a:lnTo>
                    <a:pt x="1315" y="695"/>
                  </a:lnTo>
                  <a:lnTo>
                    <a:pt x="1121" y="695"/>
                  </a:lnTo>
                  <a:lnTo>
                    <a:pt x="1121" y="860"/>
                  </a:lnTo>
                  <a:lnTo>
                    <a:pt x="0" y="860"/>
                  </a:lnTo>
                  <a:lnTo>
                    <a:pt x="0" y="0"/>
                  </a:lnTo>
                  <a:close/>
                </a:path>
              </a:pathLst>
            </a:custGeom>
            <a:solidFill>
              <a:schemeClr val="accent1"/>
            </a:solidFill>
            <a:ln w="0">
              <a:solidFill>
                <a:srgbClr val="000000"/>
              </a:solidFill>
              <a:prstDash val="solid"/>
              <a:round/>
              <a:headEnd/>
              <a:tailEnd/>
            </a:ln>
          </p:spPr>
          <p:txBody>
            <a:bodyPr/>
            <a:lstStyle/>
            <a:p>
              <a:endParaRPr lang="en-US"/>
            </a:p>
          </p:txBody>
        </p:sp>
        <p:sp>
          <p:nvSpPr>
            <p:cNvPr id="82989" name="Freeform 40"/>
            <p:cNvSpPr>
              <a:spLocks/>
            </p:cNvSpPr>
            <p:nvPr/>
          </p:nvSpPr>
          <p:spPr bwMode="auto">
            <a:xfrm>
              <a:off x="4256" y="1413"/>
              <a:ext cx="416" cy="690"/>
            </a:xfrm>
            <a:custGeom>
              <a:avLst/>
              <a:gdLst>
                <a:gd name="T0" fmla="*/ 2 w 1401"/>
                <a:gd name="T1" fmla="*/ 4 h 2351"/>
                <a:gd name="T2" fmla="*/ 0 w 1401"/>
                <a:gd name="T3" fmla="*/ 5 h 2351"/>
                <a:gd name="T4" fmla="*/ 0 w 1401"/>
                <a:gd name="T5" fmla="*/ 0 h 2351"/>
                <a:gd name="T6" fmla="*/ 0 w 1401"/>
                <a:gd name="T7" fmla="*/ 0 h 2351"/>
                <a:gd name="T8" fmla="*/ 0 w 1401"/>
                <a:gd name="T9" fmla="*/ 0 h 2351"/>
                <a:gd name="T10" fmla="*/ 1 w 1401"/>
                <a:gd name="T11" fmla="*/ 0 h 2351"/>
                <a:gd name="T12" fmla="*/ 1 w 1401"/>
                <a:gd name="T13" fmla="*/ 1 h 2351"/>
                <a:gd name="T14" fmla="*/ 1 w 1401"/>
                <a:gd name="T15" fmla="*/ 1 h 2351"/>
                <a:gd name="T16" fmla="*/ 1 w 1401"/>
                <a:gd name="T17" fmla="*/ 1 h 2351"/>
                <a:gd name="T18" fmla="*/ 2 w 1401"/>
                <a:gd name="T19" fmla="*/ 1 h 2351"/>
                <a:gd name="T20" fmla="*/ 3 w 1401"/>
                <a:gd name="T21" fmla="*/ 0 h 2351"/>
                <a:gd name="T22" fmla="*/ 3 w 1401"/>
                <a:gd name="T23" fmla="*/ 0 h 2351"/>
                <a:gd name="T24" fmla="*/ 3 w 1401"/>
                <a:gd name="T25" fmla="*/ 3 h 2351"/>
                <a:gd name="T26" fmla="*/ 2 w 1401"/>
                <a:gd name="T27" fmla="*/ 4 h 235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01"/>
                <a:gd name="T43" fmla="*/ 0 h 2351"/>
                <a:gd name="T44" fmla="*/ 1401 w 1401"/>
                <a:gd name="T45" fmla="*/ 2351 h 235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01" h="2351">
                  <a:moveTo>
                    <a:pt x="798" y="1850"/>
                  </a:moveTo>
                  <a:lnTo>
                    <a:pt x="0" y="2351"/>
                  </a:lnTo>
                  <a:lnTo>
                    <a:pt x="0" y="0"/>
                  </a:lnTo>
                  <a:lnTo>
                    <a:pt x="140" y="21"/>
                  </a:lnTo>
                  <a:lnTo>
                    <a:pt x="162" y="163"/>
                  </a:lnTo>
                  <a:lnTo>
                    <a:pt x="442" y="196"/>
                  </a:lnTo>
                  <a:lnTo>
                    <a:pt x="410" y="304"/>
                  </a:lnTo>
                  <a:lnTo>
                    <a:pt x="572" y="250"/>
                  </a:lnTo>
                  <a:lnTo>
                    <a:pt x="689" y="304"/>
                  </a:lnTo>
                  <a:lnTo>
                    <a:pt x="959" y="250"/>
                  </a:lnTo>
                  <a:lnTo>
                    <a:pt x="1175" y="76"/>
                  </a:lnTo>
                  <a:lnTo>
                    <a:pt x="1401" y="21"/>
                  </a:lnTo>
                  <a:lnTo>
                    <a:pt x="1401" y="1349"/>
                  </a:lnTo>
                  <a:lnTo>
                    <a:pt x="798" y="1850"/>
                  </a:lnTo>
                  <a:close/>
                </a:path>
              </a:pathLst>
            </a:custGeom>
            <a:solidFill>
              <a:srgbClr val="FF6600"/>
            </a:solidFill>
            <a:ln w="0">
              <a:solidFill>
                <a:srgbClr val="000000"/>
              </a:solidFill>
              <a:prstDash val="solid"/>
              <a:round/>
              <a:headEnd/>
              <a:tailEnd/>
            </a:ln>
          </p:spPr>
          <p:txBody>
            <a:bodyPr/>
            <a:lstStyle/>
            <a:p>
              <a:endParaRPr lang="en-US"/>
            </a:p>
          </p:txBody>
        </p:sp>
        <p:sp>
          <p:nvSpPr>
            <p:cNvPr id="82990" name="Freeform 41"/>
            <p:cNvSpPr>
              <a:spLocks/>
            </p:cNvSpPr>
            <p:nvPr/>
          </p:nvSpPr>
          <p:spPr bwMode="auto">
            <a:xfrm>
              <a:off x="2327" y="772"/>
              <a:ext cx="505" cy="552"/>
            </a:xfrm>
            <a:custGeom>
              <a:avLst/>
              <a:gdLst>
                <a:gd name="T0" fmla="*/ 1 w 1702"/>
                <a:gd name="T1" fmla="*/ 1 h 1882"/>
                <a:gd name="T2" fmla="*/ 1 w 1702"/>
                <a:gd name="T3" fmla="*/ 0 h 1882"/>
                <a:gd name="T4" fmla="*/ 1 w 1702"/>
                <a:gd name="T5" fmla="*/ 0 h 1882"/>
                <a:gd name="T6" fmla="*/ 2 w 1702"/>
                <a:gd name="T7" fmla="*/ 0 h 1882"/>
                <a:gd name="T8" fmla="*/ 2 w 1702"/>
                <a:gd name="T9" fmla="*/ 0 h 1882"/>
                <a:gd name="T10" fmla="*/ 2 w 1702"/>
                <a:gd name="T11" fmla="*/ 1 h 1882"/>
                <a:gd name="T12" fmla="*/ 3 w 1702"/>
                <a:gd name="T13" fmla="*/ 2 h 1882"/>
                <a:gd name="T14" fmla="*/ 3 w 1702"/>
                <a:gd name="T15" fmla="*/ 2 h 1882"/>
                <a:gd name="T16" fmla="*/ 3 w 1702"/>
                <a:gd name="T17" fmla="*/ 2 h 1882"/>
                <a:gd name="T18" fmla="*/ 4 w 1702"/>
                <a:gd name="T19" fmla="*/ 3 h 1882"/>
                <a:gd name="T20" fmla="*/ 4 w 1702"/>
                <a:gd name="T21" fmla="*/ 3 h 1882"/>
                <a:gd name="T22" fmla="*/ 4 w 1702"/>
                <a:gd name="T23" fmla="*/ 4 h 1882"/>
                <a:gd name="T24" fmla="*/ 1 w 1702"/>
                <a:gd name="T25" fmla="*/ 4 h 1882"/>
                <a:gd name="T26" fmla="*/ 1 w 1702"/>
                <a:gd name="T27" fmla="*/ 4 h 1882"/>
                <a:gd name="T28" fmla="*/ 0 w 1702"/>
                <a:gd name="T29" fmla="*/ 3 h 1882"/>
                <a:gd name="T30" fmla="*/ 0 w 1702"/>
                <a:gd name="T31" fmla="*/ 3 h 1882"/>
                <a:gd name="T32" fmla="*/ 1 w 1702"/>
                <a:gd name="T33" fmla="*/ 3 h 1882"/>
                <a:gd name="T34" fmla="*/ 1 w 1702"/>
                <a:gd name="T35" fmla="*/ 2 h 1882"/>
                <a:gd name="T36" fmla="*/ 0 w 1702"/>
                <a:gd name="T37" fmla="*/ 2 h 1882"/>
                <a:gd name="T38" fmla="*/ 0 w 1702"/>
                <a:gd name="T39" fmla="*/ 2 h 1882"/>
                <a:gd name="T40" fmla="*/ 0 w 1702"/>
                <a:gd name="T41" fmla="*/ 2 h 1882"/>
                <a:gd name="T42" fmla="*/ 0 w 1702"/>
                <a:gd name="T43" fmla="*/ 1 h 1882"/>
                <a:gd name="T44" fmla="*/ 1 w 1702"/>
                <a:gd name="T45" fmla="*/ 1 h 18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02"/>
                <a:gd name="T70" fmla="*/ 0 h 1882"/>
                <a:gd name="T71" fmla="*/ 1702 w 1702"/>
                <a:gd name="T72" fmla="*/ 1882 h 18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02" h="1882">
                  <a:moveTo>
                    <a:pt x="355" y="718"/>
                  </a:moveTo>
                  <a:lnTo>
                    <a:pt x="355" y="0"/>
                  </a:lnTo>
                  <a:lnTo>
                    <a:pt x="550" y="54"/>
                  </a:lnTo>
                  <a:lnTo>
                    <a:pt x="711" y="54"/>
                  </a:lnTo>
                  <a:lnTo>
                    <a:pt x="991" y="141"/>
                  </a:lnTo>
                  <a:lnTo>
                    <a:pt x="1013" y="359"/>
                  </a:lnTo>
                  <a:lnTo>
                    <a:pt x="1239" y="935"/>
                  </a:lnTo>
                  <a:lnTo>
                    <a:pt x="1186" y="1055"/>
                  </a:lnTo>
                  <a:lnTo>
                    <a:pt x="1207" y="1131"/>
                  </a:lnTo>
                  <a:lnTo>
                    <a:pt x="1487" y="1273"/>
                  </a:lnTo>
                  <a:lnTo>
                    <a:pt x="1702" y="1273"/>
                  </a:lnTo>
                  <a:lnTo>
                    <a:pt x="1702" y="1882"/>
                  </a:lnTo>
                  <a:lnTo>
                    <a:pt x="248" y="1882"/>
                  </a:lnTo>
                  <a:lnTo>
                    <a:pt x="248" y="1577"/>
                  </a:lnTo>
                  <a:lnTo>
                    <a:pt x="0" y="1545"/>
                  </a:lnTo>
                  <a:lnTo>
                    <a:pt x="0" y="1240"/>
                  </a:lnTo>
                  <a:lnTo>
                    <a:pt x="495" y="1240"/>
                  </a:lnTo>
                  <a:lnTo>
                    <a:pt x="474" y="881"/>
                  </a:lnTo>
                  <a:lnTo>
                    <a:pt x="172" y="935"/>
                  </a:lnTo>
                  <a:lnTo>
                    <a:pt x="55" y="860"/>
                  </a:lnTo>
                  <a:lnTo>
                    <a:pt x="86" y="804"/>
                  </a:lnTo>
                  <a:lnTo>
                    <a:pt x="55" y="718"/>
                  </a:lnTo>
                  <a:lnTo>
                    <a:pt x="355" y="718"/>
                  </a:lnTo>
                  <a:close/>
                </a:path>
              </a:pathLst>
            </a:custGeom>
            <a:solidFill>
              <a:srgbClr val="FF6600"/>
            </a:solidFill>
            <a:ln w="0">
              <a:solidFill>
                <a:srgbClr val="000000"/>
              </a:solidFill>
              <a:prstDash val="solid"/>
              <a:round/>
              <a:headEnd/>
              <a:tailEnd/>
            </a:ln>
          </p:spPr>
          <p:txBody>
            <a:bodyPr/>
            <a:lstStyle/>
            <a:p>
              <a:endParaRPr lang="en-US"/>
            </a:p>
          </p:txBody>
        </p:sp>
        <p:sp>
          <p:nvSpPr>
            <p:cNvPr id="82991" name="Freeform 42"/>
            <p:cNvSpPr>
              <a:spLocks/>
            </p:cNvSpPr>
            <p:nvPr/>
          </p:nvSpPr>
          <p:spPr bwMode="auto">
            <a:xfrm>
              <a:off x="3053" y="3392"/>
              <a:ext cx="269" cy="188"/>
            </a:xfrm>
            <a:custGeom>
              <a:avLst/>
              <a:gdLst>
                <a:gd name="T0" fmla="*/ 1 w 905"/>
                <a:gd name="T1" fmla="*/ 1 h 641"/>
                <a:gd name="T2" fmla="*/ 0 w 905"/>
                <a:gd name="T3" fmla="*/ 1 h 641"/>
                <a:gd name="T4" fmla="*/ 0 w 905"/>
                <a:gd name="T5" fmla="*/ 1 h 641"/>
                <a:gd name="T6" fmla="*/ 0 w 905"/>
                <a:gd name="T7" fmla="*/ 1 h 641"/>
                <a:gd name="T8" fmla="*/ 0 w 905"/>
                <a:gd name="T9" fmla="*/ 1 h 641"/>
                <a:gd name="T10" fmla="*/ 0 w 905"/>
                <a:gd name="T11" fmla="*/ 0 h 641"/>
                <a:gd name="T12" fmla="*/ 1 w 905"/>
                <a:gd name="T13" fmla="*/ 0 h 641"/>
                <a:gd name="T14" fmla="*/ 0 w 905"/>
                <a:gd name="T15" fmla="*/ 0 h 641"/>
                <a:gd name="T16" fmla="*/ 2 w 905"/>
                <a:gd name="T17" fmla="*/ 0 h 641"/>
                <a:gd name="T18" fmla="*/ 2 w 905"/>
                <a:gd name="T19" fmla="*/ 1 h 641"/>
                <a:gd name="T20" fmla="*/ 1 w 905"/>
                <a:gd name="T21" fmla="*/ 1 h 641"/>
                <a:gd name="T22" fmla="*/ 1 w 905"/>
                <a:gd name="T23" fmla="*/ 1 h 6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05"/>
                <a:gd name="T37" fmla="*/ 0 h 641"/>
                <a:gd name="T38" fmla="*/ 905 w 905"/>
                <a:gd name="T39" fmla="*/ 641 h 6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05" h="641">
                  <a:moveTo>
                    <a:pt x="464" y="577"/>
                  </a:moveTo>
                  <a:lnTo>
                    <a:pt x="0" y="577"/>
                  </a:lnTo>
                  <a:lnTo>
                    <a:pt x="0" y="500"/>
                  </a:lnTo>
                  <a:lnTo>
                    <a:pt x="130" y="359"/>
                  </a:lnTo>
                  <a:lnTo>
                    <a:pt x="75" y="305"/>
                  </a:lnTo>
                  <a:lnTo>
                    <a:pt x="130" y="164"/>
                  </a:lnTo>
                  <a:lnTo>
                    <a:pt x="248" y="87"/>
                  </a:lnTo>
                  <a:lnTo>
                    <a:pt x="184" y="0"/>
                  </a:lnTo>
                  <a:lnTo>
                    <a:pt x="905" y="0"/>
                  </a:lnTo>
                  <a:lnTo>
                    <a:pt x="905" y="641"/>
                  </a:lnTo>
                  <a:lnTo>
                    <a:pt x="464" y="641"/>
                  </a:lnTo>
                  <a:lnTo>
                    <a:pt x="464" y="577"/>
                  </a:lnTo>
                  <a:close/>
                </a:path>
              </a:pathLst>
            </a:custGeom>
            <a:solidFill>
              <a:srgbClr val="333300"/>
            </a:solidFill>
            <a:ln w="0">
              <a:solidFill>
                <a:srgbClr val="000000"/>
              </a:solidFill>
              <a:prstDash val="solid"/>
              <a:round/>
              <a:headEnd/>
              <a:tailEnd/>
            </a:ln>
          </p:spPr>
          <p:txBody>
            <a:bodyPr/>
            <a:lstStyle/>
            <a:p>
              <a:endParaRPr lang="en-US"/>
            </a:p>
          </p:txBody>
        </p:sp>
        <p:sp>
          <p:nvSpPr>
            <p:cNvPr id="82992" name="Freeform 43"/>
            <p:cNvSpPr>
              <a:spLocks/>
            </p:cNvSpPr>
            <p:nvPr/>
          </p:nvSpPr>
          <p:spPr bwMode="auto">
            <a:xfrm>
              <a:off x="1725" y="3343"/>
              <a:ext cx="211" cy="237"/>
            </a:xfrm>
            <a:custGeom>
              <a:avLst/>
              <a:gdLst>
                <a:gd name="T0" fmla="*/ 0 w 711"/>
                <a:gd name="T1" fmla="*/ 0 h 805"/>
                <a:gd name="T2" fmla="*/ 1 w 711"/>
                <a:gd name="T3" fmla="*/ 0 h 805"/>
                <a:gd name="T4" fmla="*/ 2 w 711"/>
                <a:gd name="T5" fmla="*/ 2 h 805"/>
                <a:gd name="T6" fmla="*/ 0 w 711"/>
                <a:gd name="T7" fmla="*/ 2 h 805"/>
                <a:gd name="T8" fmla="*/ 0 w 711"/>
                <a:gd name="T9" fmla="*/ 0 h 805"/>
                <a:gd name="T10" fmla="*/ 0 60000 65536"/>
                <a:gd name="T11" fmla="*/ 0 60000 65536"/>
                <a:gd name="T12" fmla="*/ 0 60000 65536"/>
                <a:gd name="T13" fmla="*/ 0 60000 65536"/>
                <a:gd name="T14" fmla="*/ 0 60000 65536"/>
                <a:gd name="T15" fmla="*/ 0 w 711"/>
                <a:gd name="T16" fmla="*/ 0 h 805"/>
                <a:gd name="T17" fmla="*/ 711 w 711"/>
                <a:gd name="T18" fmla="*/ 805 h 805"/>
              </a:gdLst>
              <a:ahLst/>
              <a:cxnLst>
                <a:cxn ang="T10">
                  <a:pos x="T0" y="T1"/>
                </a:cxn>
                <a:cxn ang="T11">
                  <a:pos x="T2" y="T3"/>
                </a:cxn>
                <a:cxn ang="T12">
                  <a:pos x="T4" y="T5"/>
                </a:cxn>
                <a:cxn ang="T13">
                  <a:pos x="T6" y="T7"/>
                </a:cxn>
                <a:cxn ang="T14">
                  <a:pos x="T8" y="T9"/>
                </a:cxn>
              </a:cxnLst>
              <a:rect l="T15" t="T16" r="T17" b="T18"/>
              <a:pathLst>
                <a:path w="711" h="805">
                  <a:moveTo>
                    <a:pt x="0" y="0"/>
                  </a:moveTo>
                  <a:lnTo>
                    <a:pt x="658" y="0"/>
                  </a:lnTo>
                  <a:lnTo>
                    <a:pt x="711" y="805"/>
                  </a:lnTo>
                  <a:lnTo>
                    <a:pt x="0" y="805"/>
                  </a:lnTo>
                  <a:lnTo>
                    <a:pt x="0" y="0"/>
                  </a:lnTo>
                  <a:close/>
                </a:path>
              </a:pathLst>
            </a:custGeom>
            <a:solidFill>
              <a:srgbClr val="333300"/>
            </a:solidFill>
            <a:ln w="0">
              <a:solidFill>
                <a:srgbClr val="000000"/>
              </a:solidFill>
              <a:prstDash val="solid"/>
              <a:round/>
              <a:headEnd/>
              <a:tailEnd/>
            </a:ln>
          </p:spPr>
          <p:txBody>
            <a:bodyPr/>
            <a:lstStyle/>
            <a:p>
              <a:endParaRPr lang="en-US"/>
            </a:p>
          </p:txBody>
        </p:sp>
        <p:sp>
          <p:nvSpPr>
            <p:cNvPr id="82993" name="Freeform 44"/>
            <p:cNvSpPr>
              <a:spLocks/>
            </p:cNvSpPr>
            <p:nvPr/>
          </p:nvSpPr>
          <p:spPr bwMode="auto">
            <a:xfrm>
              <a:off x="1921" y="3343"/>
              <a:ext cx="278" cy="237"/>
            </a:xfrm>
            <a:custGeom>
              <a:avLst/>
              <a:gdLst>
                <a:gd name="T0" fmla="*/ 0 w 937"/>
                <a:gd name="T1" fmla="*/ 0 h 805"/>
                <a:gd name="T2" fmla="*/ 2 w 937"/>
                <a:gd name="T3" fmla="*/ 0 h 805"/>
                <a:gd name="T4" fmla="*/ 2 w 937"/>
                <a:gd name="T5" fmla="*/ 0 h 805"/>
                <a:gd name="T6" fmla="*/ 2 w 937"/>
                <a:gd name="T7" fmla="*/ 2 h 805"/>
                <a:gd name="T8" fmla="*/ 0 w 937"/>
                <a:gd name="T9" fmla="*/ 2 h 805"/>
                <a:gd name="T10" fmla="*/ 0 w 937"/>
                <a:gd name="T11" fmla="*/ 0 h 805"/>
                <a:gd name="T12" fmla="*/ 0 60000 65536"/>
                <a:gd name="T13" fmla="*/ 0 60000 65536"/>
                <a:gd name="T14" fmla="*/ 0 60000 65536"/>
                <a:gd name="T15" fmla="*/ 0 60000 65536"/>
                <a:gd name="T16" fmla="*/ 0 60000 65536"/>
                <a:gd name="T17" fmla="*/ 0 60000 65536"/>
                <a:gd name="T18" fmla="*/ 0 w 937"/>
                <a:gd name="T19" fmla="*/ 0 h 805"/>
                <a:gd name="T20" fmla="*/ 937 w 937"/>
                <a:gd name="T21" fmla="*/ 805 h 805"/>
              </a:gdLst>
              <a:ahLst/>
              <a:cxnLst>
                <a:cxn ang="T12">
                  <a:pos x="T0" y="T1"/>
                </a:cxn>
                <a:cxn ang="T13">
                  <a:pos x="T2" y="T3"/>
                </a:cxn>
                <a:cxn ang="T14">
                  <a:pos x="T4" y="T5"/>
                </a:cxn>
                <a:cxn ang="T15">
                  <a:pos x="T6" y="T7"/>
                </a:cxn>
                <a:cxn ang="T16">
                  <a:pos x="T8" y="T9"/>
                </a:cxn>
                <a:cxn ang="T17">
                  <a:pos x="T10" y="T11"/>
                </a:cxn>
              </a:cxnLst>
              <a:rect l="T18" t="T19" r="T20" b="T21"/>
              <a:pathLst>
                <a:path w="937" h="805">
                  <a:moveTo>
                    <a:pt x="0" y="0"/>
                  </a:moveTo>
                  <a:lnTo>
                    <a:pt x="905" y="0"/>
                  </a:lnTo>
                  <a:lnTo>
                    <a:pt x="937" y="164"/>
                  </a:lnTo>
                  <a:lnTo>
                    <a:pt x="937" y="805"/>
                  </a:lnTo>
                  <a:lnTo>
                    <a:pt x="53" y="805"/>
                  </a:lnTo>
                  <a:lnTo>
                    <a:pt x="0" y="0"/>
                  </a:lnTo>
                  <a:close/>
                </a:path>
              </a:pathLst>
            </a:custGeom>
            <a:solidFill>
              <a:srgbClr val="333300"/>
            </a:solidFill>
            <a:ln w="0">
              <a:solidFill>
                <a:srgbClr val="000000"/>
              </a:solidFill>
              <a:prstDash val="solid"/>
              <a:round/>
              <a:headEnd/>
              <a:tailEnd/>
            </a:ln>
          </p:spPr>
          <p:txBody>
            <a:bodyPr/>
            <a:lstStyle/>
            <a:p>
              <a:endParaRPr lang="en-US"/>
            </a:p>
          </p:txBody>
        </p:sp>
        <p:sp>
          <p:nvSpPr>
            <p:cNvPr id="82994" name="Freeform 45"/>
            <p:cNvSpPr>
              <a:spLocks/>
            </p:cNvSpPr>
            <p:nvPr/>
          </p:nvSpPr>
          <p:spPr bwMode="auto">
            <a:xfrm>
              <a:off x="2784" y="3156"/>
              <a:ext cx="269" cy="187"/>
            </a:xfrm>
            <a:custGeom>
              <a:avLst/>
              <a:gdLst>
                <a:gd name="T0" fmla="*/ 2 w 905"/>
                <a:gd name="T1" fmla="*/ 1 h 641"/>
                <a:gd name="T2" fmla="*/ 1 w 905"/>
                <a:gd name="T3" fmla="*/ 1 h 641"/>
                <a:gd name="T4" fmla="*/ 1 w 905"/>
                <a:gd name="T5" fmla="*/ 1 h 641"/>
                <a:gd name="T6" fmla="*/ 1 w 905"/>
                <a:gd name="T7" fmla="*/ 1 h 641"/>
                <a:gd name="T8" fmla="*/ 0 w 905"/>
                <a:gd name="T9" fmla="*/ 1 h 641"/>
                <a:gd name="T10" fmla="*/ 0 w 905"/>
                <a:gd name="T11" fmla="*/ 1 h 641"/>
                <a:gd name="T12" fmla="*/ 0 w 905"/>
                <a:gd name="T13" fmla="*/ 0 h 641"/>
                <a:gd name="T14" fmla="*/ 0 w 905"/>
                <a:gd name="T15" fmla="*/ 0 h 641"/>
                <a:gd name="T16" fmla="*/ 1 w 905"/>
                <a:gd name="T17" fmla="*/ 0 h 641"/>
                <a:gd name="T18" fmla="*/ 2 w 905"/>
                <a:gd name="T19" fmla="*/ 0 h 641"/>
                <a:gd name="T20" fmla="*/ 2 w 905"/>
                <a:gd name="T21" fmla="*/ 1 h 64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5"/>
                <a:gd name="T34" fmla="*/ 0 h 641"/>
                <a:gd name="T35" fmla="*/ 905 w 905"/>
                <a:gd name="T36" fmla="*/ 641 h 64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5" h="641">
                  <a:moveTo>
                    <a:pt x="905" y="500"/>
                  </a:moveTo>
                  <a:lnTo>
                    <a:pt x="463" y="500"/>
                  </a:lnTo>
                  <a:lnTo>
                    <a:pt x="463" y="641"/>
                  </a:lnTo>
                  <a:lnTo>
                    <a:pt x="248" y="641"/>
                  </a:lnTo>
                  <a:lnTo>
                    <a:pt x="21" y="641"/>
                  </a:lnTo>
                  <a:lnTo>
                    <a:pt x="21" y="500"/>
                  </a:lnTo>
                  <a:lnTo>
                    <a:pt x="0" y="173"/>
                  </a:lnTo>
                  <a:lnTo>
                    <a:pt x="0" y="0"/>
                  </a:lnTo>
                  <a:lnTo>
                    <a:pt x="463" y="0"/>
                  </a:lnTo>
                  <a:lnTo>
                    <a:pt x="905" y="0"/>
                  </a:lnTo>
                  <a:lnTo>
                    <a:pt x="905" y="500"/>
                  </a:lnTo>
                  <a:close/>
                </a:path>
              </a:pathLst>
            </a:custGeom>
            <a:solidFill>
              <a:srgbClr val="333300"/>
            </a:solidFill>
            <a:ln w="0">
              <a:solidFill>
                <a:srgbClr val="000000"/>
              </a:solidFill>
              <a:prstDash val="solid"/>
              <a:round/>
              <a:headEnd/>
              <a:tailEnd/>
            </a:ln>
          </p:spPr>
          <p:txBody>
            <a:bodyPr/>
            <a:lstStyle/>
            <a:p>
              <a:endParaRPr lang="en-US"/>
            </a:p>
          </p:txBody>
        </p:sp>
        <p:sp>
          <p:nvSpPr>
            <p:cNvPr id="82995" name="Rectangle 46"/>
            <p:cNvSpPr>
              <a:spLocks noChangeArrowheads="1"/>
            </p:cNvSpPr>
            <p:nvPr/>
          </p:nvSpPr>
          <p:spPr bwMode="auto">
            <a:xfrm>
              <a:off x="1936" y="1793"/>
              <a:ext cx="279" cy="189"/>
            </a:xfrm>
            <a:prstGeom prst="rect">
              <a:avLst/>
            </a:prstGeom>
            <a:solidFill>
              <a:schemeClr val="accent1"/>
            </a:solidFill>
            <a:ln w="0">
              <a:solidFill>
                <a:srgbClr val="000000"/>
              </a:solidFill>
              <a:miter lim="800000"/>
              <a:headEnd/>
              <a:tailEnd/>
            </a:ln>
          </p:spPr>
          <p:txBody>
            <a:bodyPr/>
            <a:lstStyle/>
            <a:p>
              <a:endParaRPr lang="en-US"/>
            </a:p>
          </p:txBody>
        </p:sp>
        <p:sp>
          <p:nvSpPr>
            <p:cNvPr id="82996" name="Freeform 47"/>
            <p:cNvSpPr>
              <a:spLocks/>
            </p:cNvSpPr>
            <p:nvPr/>
          </p:nvSpPr>
          <p:spPr bwMode="auto">
            <a:xfrm>
              <a:off x="1345" y="1225"/>
              <a:ext cx="854" cy="204"/>
            </a:xfrm>
            <a:custGeom>
              <a:avLst/>
              <a:gdLst>
                <a:gd name="T0" fmla="*/ 0 w 2877"/>
                <a:gd name="T1" fmla="*/ 1 h 697"/>
                <a:gd name="T2" fmla="*/ 0 w 2877"/>
                <a:gd name="T3" fmla="*/ 1 h 697"/>
                <a:gd name="T4" fmla="*/ 0 w 2877"/>
                <a:gd name="T5" fmla="*/ 1 h 697"/>
                <a:gd name="T6" fmla="*/ 0 w 2877"/>
                <a:gd name="T7" fmla="*/ 1 h 697"/>
                <a:gd name="T8" fmla="*/ 0 w 2877"/>
                <a:gd name="T9" fmla="*/ 1 h 697"/>
                <a:gd name="T10" fmla="*/ 0 w 2877"/>
                <a:gd name="T11" fmla="*/ 1 h 697"/>
                <a:gd name="T12" fmla="*/ 0 w 2877"/>
                <a:gd name="T13" fmla="*/ 1 h 697"/>
                <a:gd name="T14" fmla="*/ 0 w 2877"/>
                <a:gd name="T15" fmla="*/ 1 h 697"/>
                <a:gd name="T16" fmla="*/ 0 w 2877"/>
                <a:gd name="T17" fmla="*/ 1 h 697"/>
                <a:gd name="T18" fmla="*/ 0 w 2877"/>
                <a:gd name="T19" fmla="*/ 1 h 697"/>
                <a:gd name="T20" fmla="*/ 0 w 2877"/>
                <a:gd name="T21" fmla="*/ 1 h 697"/>
                <a:gd name="T22" fmla="*/ 0 w 2877"/>
                <a:gd name="T23" fmla="*/ 1 h 697"/>
                <a:gd name="T24" fmla="*/ 0 w 2877"/>
                <a:gd name="T25" fmla="*/ 1 h 697"/>
                <a:gd name="T26" fmla="*/ 0 w 2877"/>
                <a:gd name="T27" fmla="*/ 0 h 697"/>
                <a:gd name="T28" fmla="*/ 0 w 2877"/>
                <a:gd name="T29" fmla="*/ 0 h 697"/>
                <a:gd name="T30" fmla="*/ 0 w 2877"/>
                <a:gd name="T31" fmla="*/ 0 h 697"/>
                <a:gd name="T32" fmla="*/ 0 w 2877"/>
                <a:gd name="T33" fmla="*/ 0 h 697"/>
                <a:gd name="T34" fmla="*/ 0 w 2877"/>
                <a:gd name="T35" fmla="*/ 0 h 697"/>
                <a:gd name="T36" fmla="*/ 0 w 2877"/>
                <a:gd name="T37" fmla="*/ 0 h 697"/>
                <a:gd name="T38" fmla="*/ 3 w 2877"/>
                <a:gd name="T39" fmla="*/ 0 h 697"/>
                <a:gd name="T40" fmla="*/ 7 w 2877"/>
                <a:gd name="T41" fmla="*/ 0 h 697"/>
                <a:gd name="T42" fmla="*/ 7 w 2877"/>
                <a:gd name="T43" fmla="*/ 1 h 697"/>
                <a:gd name="T44" fmla="*/ 3 w 2877"/>
                <a:gd name="T45" fmla="*/ 1 h 697"/>
                <a:gd name="T46" fmla="*/ 0 w 2877"/>
                <a:gd name="T47" fmla="*/ 1 h 697"/>
                <a:gd name="T48" fmla="*/ 0 w 2877"/>
                <a:gd name="T49" fmla="*/ 1 h 69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77"/>
                <a:gd name="T76" fmla="*/ 0 h 697"/>
                <a:gd name="T77" fmla="*/ 2877 w 2877"/>
                <a:gd name="T78" fmla="*/ 697 h 69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77" h="697">
                  <a:moveTo>
                    <a:pt x="54" y="609"/>
                  </a:moveTo>
                  <a:lnTo>
                    <a:pt x="75" y="609"/>
                  </a:lnTo>
                  <a:lnTo>
                    <a:pt x="21" y="588"/>
                  </a:lnTo>
                  <a:lnTo>
                    <a:pt x="75" y="555"/>
                  </a:lnTo>
                  <a:lnTo>
                    <a:pt x="21" y="533"/>
                  </a:lnTo>
                  <a:lnTo>
                    <a:pt x="75" y="479"/>
                  </a:lnTo>
                  <a:lnTo>
                    <a:pt x="21" y="337"/>
                  </a:lnTo>
                  <a:lnTo>
                    <a:pt x="54" y="304"/>
                  </a:lnTo>
                  <a:lnTo>
                    <a:pt x="0" y="283"/>
                  </a:lnTo>
                  <a:lnTo>
                    <a:pt x="54" y="283"/>
                  </a:lnTo>
                  <a:lnTo>
                    <a:pt x="21" y="250"/>
                  </a:lnTo>
                  <a:lnTo>
                    <a:pt x="75" y="250"/>
                  </a:lnTo>
                  <a:lnTo>
                    <a:pt x="21" y="229"/>
                  </a:lnTo>
                  <a:lnTo>
                    <a:pt x="54" y="141"/>
                  </a:lnTo>
                  <a:lnTo>
                    <a:pt x="21" y="120"/>
                  </a:lnTo>
                  <a:lnTo>
                    <a:pt x="54" y="120"/>
                  </a:lnTo>
                  <a:lnTo>
                    <a:pt x="21" y="54"/>
                  </a:lnTo>
                  <a:lnTo>
                    <a:pt x="75" y="54"/>
                  </a:lnTo>
                  <a:lnTo>
                    <a:pt x="0" y="0"/>
                  </a:lnTo>
                  <a:lnTo>
                    <a:pt x="1422" y="0"/>
                  </a:lnTo>
                  <a:lnTo>
                    <a:pt x="2845" y="32"/>
                  </a:lnTo>
                  <a:lnTo>
                    <a:pt x="2877" y="697"/>
                  </a:lnTo>
                  <a:lnTo>
                    <a:pt x="1207" y="697"/>
                  </a:lnTo>
                  <a:lnTo>
                    <a:pt x="21" y="697"/>
                  </a:lnTo>
                  <a:lnTo>
                    <a:pt x="54" y="609"/>
                  </a:lnTo>
                  <a:close/>
                </a:path>
              </a:pathLst>
            </a:custGeom>
            <a:solidFill>
              <a:schemeClr val="accent1"/>
            </a:solidFill>
            <a:ln w="0">
              <a:solidFill>
                <a:srgbClr val="000000"/>
              </a:solidFill>
              <a:prstDash val="solid"/>
              <a:round/>
              <a:headEnd/>
              <a:tailEnd/>
            </a:ln>
          </p:spPr>
          <p:txBody>
            <a:bodyPr/>
            <a:lstStyle/>
            <a:p>
              <a:endParaRPr lang="en-US"/>
            </a:p>
          </p:txBody>
        </p:sp>
        <p:sp>
          <p:nvSpPr>
            <p:cNvPr id="82997" name="Freeform 48"/>
            <p:cNvSpPr>
              <a:spLocks/>
            </p:cNvSpPr>
            <p:nvPr/>
          </p:nvSpPr>
          <p:spPr bwMode="auto">
            <a:xfrm>
              <a:off x="2595" y="3774"/>
              <a:ext cx="337" cy="176"/>
            </a:xfrm>
            <a:custGeom>
              <a:avLst/>
              <a:gdLst>
                <a:gd name="T0" fmla="*/ 0 w 1132"/>
                <a:gd name="T1" fmla="*/ 1 h 599"/>
                <a:gd name="T2" fmla="*/ 0 w 1132"/>
                <a:gd name="T3" fmla="*/ 0 h 599"/>
                <a:gd name="T4" fmla="*/ 2 w 1132"/>
                <a:gd name="T5" fmla="*/ 0 h 599"/>
                <a:gd name="T6" fmla="*/ 3 w 1132"/>
                <a:gd name="T7" fmla="*/ 0 h 599"/>
                <a:gd name="T8" fmla="*/ 3 w 1132"/>
                <a:gd name="T9" fmla="*/ 1 h 599"/>
                <a:gd name="T10" fmla="*/ 0 w 1132"/>
                <a:gd name="T11" fmla="*/ 1 h 599"/>
                <a:gd name="T12" fmla="*/ 0 60000 65536"/>
                <a:gd name="T13" fmla="*/ 0 60000 65536"/>
                <a:gd name="T14" fmla="*/ 0 60000 65536"/>
                <a:gd name="T15" fmla="*/ 0 60000 65536"/>
                <a:gd name="T16" fmla="*/ 0 60000 65536"/>
                <a:gd name="T17" fmla="*/ 0 60000 65536"/>
                <a:gd name="T18" fmla="*/ 0 w 1132"/>
                <a:gd name="T19" fmla="*/ 0 h 599"/>
                <a:gd name="T20" fmla="*/ 1132 w 1132"/>
                <a:gd name="T21" fmla="*/ 599 h 599"/>
              </a:gdLst>
              <a:ahLst/>
              <a:cxnLst>
                <a:cxn ang="T12">
                  <a:pos x="T0" y="T1"/>
                </a:cxn>
                <a:cxn ang="T13">
                  <a:pos x="T2" y="T3"/>
                </a:cxn>
                <a:cxn ang="T14">
                  <a:pos x="T4" y="T5"/>
                </a:cxn>
                <a:cxn ang="T15">
                  <a:pos x="T6" y="T7"/>
                </a:cxn>
                <a:cxn ang="T16">
                  <a:pos x="T8" y="T9"/>
                </a:cxn>
                <a:cxn ang="T17">
                  <a:pos x="T10" y="T11"/>
                </a:cxn>
              </a:cxnLst>
              <a:rect l="T18" t="T19" r="T20" b="T21"/>
              <a:pathLst>
                <a:path w="1132" h="599">
                  <a:moveTo>
                    <a:pt x="0" y="599"/>
                  </a:moveTo>
                  <a:lnTo>
                    <a:pt x="0" y="0"/>
                  </a:lnTo>
                  <a:lnTo>
                    <a:pt x="905" y="0"/>
                  </a:lnTo>
                  <a:lnTo>
                    <a:pt x="1132" y="0"/>
                  </a:lnTo>
                  <a:lnTo>
                    <a:pt x="1132" y="599"/>
                  </a:lnTo>
                  <a:lnTo>
                    <a:pt x="0" y="599"/>
                  </a:lnTo>
                  <a:close/>
                </a:path>
              </a:pathLst>
            </a:custGeom>
            <a:solidFill>
              <a:srgbClr val="333300"/>
            </a:solidFill>
            <a:ln w="0">
              <a:solidFill>
                <a:srgbClr val="000000"/>
              </a:solidFill>
              <a:prstDash val="solid"/>
              <a:round/>
              <a:headEnd/>
              <a:tailEnd/>
            </a:ln>
          </p:spPr>
          <p:txBody>
            <a:bodyPr/>
            <a:lstStyle/>
            <a:p>
              <a:endParaRPr lang="en-US"/>
            </a:p>
          </p:txBody>
        </p:sp>
        <p:sp>
          <p:nvSpPr>
            <p:cNvPr id="82998" name="Freeform 49"/>
            <p:cNvSpPr>
              <a:spLocks/>
            </p:cNvSpPr>
            <p:nvPr/>
          </p:nvSpPr>
          <p:spPr bwMode="auto">
            <a:xfrm>
              <a:off x="2647" y="2970"/>
              <a:ext cx="275" cy="236"/>
            </a:xfrm>
            <a:custGeom>
              <a:avLst/>
              <a:gdLst>
                <a:gd name="T0" fmla="*/ 0 w 926"/>
                <a:gd name="T1" fmla="*/ 0 h 804"/>
                <a:gd name="T2" fmla="*/ 1 w 926"/>
                <a:gd name="T3" fmla="*/ 0 h 804"/>
                <a:gd name="T4" fmla="*/ 1 w 926"/>
                <a:gd name="T5" fmla="*/ 0 h 804"/>
                <a:gd name="T6" fmla="*/ 2 w 926"/>
                <a:gd name="T7" fmla="*/ 0 h 804"/>
                <a:gd name="T8" fmla="*/ 2 w 926"/>
                <a:gd name="T9" fmla="*/ 1 h 804"/>
                <a:gd name="T10" fmla="*/ 1 w 926"/>
                <a:gd name="T11" fmla="*/ 1 h 804"/>
                <a:gd name="T12" fmla="*/ 1 w 926"/>
                <a:gd name="T13" fmla="*/ 2 h 804"/>
                <a:gd name="T14" fmla="*/ 0 w 926"/>
                <a:gd name="T15" fmla="*/ 2 h 804"/>
                <a:gd name="T16" fmla="*/ 0 w 926"/>
                <a:gd name="T17" fmla="*/ 0 h 8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6"/>
                <a:gd name="T28" fmla="*/ 0 h 804"/>
                <a:gd name="T29" fmla="*/ 926 w 926"/>
                <a:gd name="T30" fmla="*/ 804 h 8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6" h="804">
                  <a:moveTo>
                    <a:pt x="0" y="0"/>
                  </a:moveTo>
                  <a:lnTo>
                    <a:pt x="678" y="0"/>
                  </a:lnTo>
                  <a:lnTo>
                    <a:pt x="678" y="86"/>
                  </a:lnTo>
                  <a:lnTo>
                    <a:pt x="894" y="86"/>
                  </a:lnTo>
                  <a:lnTo>
                    <a:pt x="926" y="631"/>
                  </a:lnTo>
                  <a:lnTo>
                    <a:pt x="463" y="631"/>
                  </a:lnTo>
                  <a:lnTo>
                    <a:pt x="463" y="804"/>
                  </a:lnTo>
                  <a:lnTo>
                    <a:pt x="21" y="804"/>
                  </a:lnTo>
                  <a:lnTo>
                    <a:pt x="0" y="0"/>
                  </a:lnTo>
                  <a:close/>
                </a:path>
              </a:pathLst>
            </a:custGeom>
            <a:solidFill>
              <a:schemeClr val="accent1"/>
            </a:solidFill>
            <a:ln w="0">
              <a:solidFill>
                <a:srgbClr val="000000"/>
              </a:solidFill>
              <a:prstDash val="solid"/>
              <a:round/>
              <a:headEnd/>
              <a:tailEnd/>
            </a:ln>
          </p:spPr>
          <p:txBody>
            <a:bodyPr/>
            <a:lstStyle/>
            <a:p>
              <a:endParaRPr lang="en-US"/>
            </a:p>
          </p:txBody>
        </p:sp>
        <p:sp>
          <p:nvSpPr>
            <p:cNvPr id="82999" name="Freeform 50"/>
            <p:cNvSpPr>
              <a:spLocks/>
            </p:cNvSpPr>
            <p:nvPr/>
          </p:nvSpPr>
          <p:spPr bwMode="auto">
            <a:xfrm>
              <a:off x="3159" y="2476"/>
              <a:ext cx="211" cy="373"/>
            </a:xfrm>
            <a:custGeom>
              <a:avLst/>
              <a:gdLst>
                <a:gd name="T0" fmla="*/ 2 w 711"/>
                <a:gd name="T1" fmla="*/ 0 h 1272"/>
                <a:gd name="T2" fmla="*/ 2 w 711"/>
                <a:gd name="T3" fmla="*/ 0 h 1272"/>
                <a:gd name="T4" fmla="*/ 2 w 711"/>
                <a:gd name="T5" fmla="*/ 1 h 1272"/>
                <a:gd name="T6" fmla="*/ 1 w 711"/>
                <a:gd name="T7" fmla="*/ 1 h 1272"/>
                <a:gd name="T8" fmla="*/ 1 w 711"/>
                <a:gd name="T9" fmla="*/ 2 h 1272"/>
                <a:gd name="T10" fmla="*/ 1 w 711"/>
                <a:gd name="T11" fmla="*/ 3 h 1272"/>
                <a:gd name="T12" fmla="*/ 0 w 711"/>
                <a:gd name="T13" fmla="*/ 3 h 1272"/>
                <a:gd name="T14" fmla="*/ 0 w 711"/>
                <a:gd name="T15" fmla="*/ 2 h 1272"/>
                <a:gd name="T16" fmla="*/ 0 w 711"/>
                <a:gd name="T17" fmla="*/ 1 h 1272"/>
                <a:gd name="T18" fmla="*/ 0 w 711"/>
                <a:gd name="T19" fmla="*/ 1 h 1272"/>
                <a:gd name="T20" fmla="*/ 0 w 711"/>
                <a:gd name="T21" fmla="*/ 0 h 1272"/>
                <a:gd name="T22" fmla="*/ 0 w 711"/>
                <a:gd name="T23" fmla="*/ 0 h 1272"/>
                <a:gd name="T24" fmla="*/ 0 w 711"/>
                <a:gd name="T25" fmla="*/ 0 h 1272"/>
                <a:gd name="T26" fmla="*/ 2 w 711"/>
                <a:gd name="T27" fmla="*/ 0 h 12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1"/>
                <a:gd name="T43" fmla="*/ 0 h 1272"/>
                <a:gd name="T44" fmla="*/ 711 w 711"/>
                <a:gd name="T45" fmla="*/ 1272 h 12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1" h="1272">
                  <a:moveTo>
                    <a:pt x="711" y="0"/>
                  </a:moveTo>
                  <a:lnTo>
                    <a:pt x="711" y="163"/>
                  </a:lnTo>
                  <a:lnTo>
                    <a:pt x="711" y="468"/>
                  </a:lnTo>
                  <a:lnTo>
                    <a:pt x="548" y="468"/>
                  </a:lnTo>
                  <a:lnTo>
                    <a:pt x="548" y="936"/>
                  </a:lnTo>
                  <a:lnTo>
                    <a:pt x="548" y="1272"/>
                  </a:lnTo>
                  <a:lnTo>
                    <a:pt x="107" y="1272"/>
                  </a:lnTo>
                  <a:lnTo>
                    <a:pt x="107" y="773"/>
                  </a:lnTo>
                  <a:lnTo>
                    <a:pt x="107" y="468"/>
                  </a:lnTo>
                  <a:lnTo>
                    <a:pt x="0" y="468"/>
                  </a:lnTo>
                  <a:lnTo>
                    <a:pt x="0" y="163"/>
                  </a:lnTo>
                  <a:lnTo>
                    <a:pt x="0" y="0"/>
                  </a:lnTo>
                  <a:lnTo>
                    <a:pt x="53" y="0"/>
                  </a:lnTo>
                  <a:lnTo>
                    <a:pt x="711" y="0"/>
                  </a:lnTo>
                  <a:close/>
                </a:path>
              </a:pathLst>
            </a:custGeom>
            <a:solidFill>
              <a:srgbClr val="FF6600"/>
            </a:solidFill>
            <a:ln w="0">
              <a:solidFill>
                <a:srgbClr val="000000"/>
              </a:solidFill>
              <a:prstDash val="solid"/>
              <a:round/>
              <a:headEnd/>
              <a:tailEnd/>
            </a:ln>
          </p:spPr>
          <p:txBody>
            <a:bodyPr/>
            <a:lstStyle/>
            <a:p>
              <a:endParaRPr lang="en-US"/>
            </a:p>
          </p:txBody>
        </p:sp>
        <p:sp>
          <p:nvSpPr>
            <p:cNvPr id="83000" name="Freeform 51"/>
            <p:cNvSpPr>
              <a:spLocks/>
            </p:cNvSpPr>
            <p:nvPr/>
          </p:nvSpPr>
          <p:spPr bwMode="auto">
            <a:xfrm>
              <a:off x="2701" y="2419"/>
              <a:ext cx="490" cy="309"/>
            </a:xfrm>
            <a:custGeom>
              <a:avLst/>
              <a:gdLst>
                <a:gd name="T0" fmla="*/ 1 w 1650"/>
                <a:gd name="T1" fmla="*/ 2 h 1055"/>
                <a:gd name="T2" fmla="*/ 2 w 1650"/>
                <a:gd name="T3" fmla="*/ 2 h 1055"/>
                <a:gd name="T4" fmla="*/ 0 w 1650"/>
                <a:gd name="T5" fmla="*/ 2 h 1055"/>
                <a:gd name="T6" fmla="*/ 0 w 1650"/>
                <a:gd name="T7" fmla="*/ 0 h 1055"/>
                <a:gd name="T8" fmla="*/ 1 w 1650"/>
                <a:gd name="T9" fmla="*/ 0 h 1055"/>
                <a:gd name="T10" fmla="*/ 1 w 1650"/>
                <a:gd name="T11" fmla="*/ 0 h 1055"/>
                <a:gd name="T12" fmla="*/ 1 w 1650"/>
                <a:gd name="T13" fmla="*/ 0 h 1055"/>
                <a:gd name="T14" fmla="*/ 1 w 1650"/>
                <a:gd name="T15" fmla="*/ 1 h 1055"/>
                <a:gd name="T16" fmla="*/ 1 w 1650"/>
                <a:gd name="T17" fmla="*/ 1 h 1055"/>
                <a:gd name="T18" fmla="*/ 1 w 1650"/>
                <a:gd name="T19" fmla="*/ 1 h 1055"/>
                <a:gd name="T20" fmla="*/ 4 w 1650"/>
                <a:gd name="T21" fmla="*/ 1 h 1055"/>
                <a:gd name="T22" fmla="*/ 4 w 1650"/>
                <a:gd name="T23" fmla="*/ 1 h 1055"/>
                <a:gd name="T24" fmla="*/ 4 w 1650"/>
                <a:gd name="T25" fmla="*/ 1 h 1055"/>
                <a:gd name="T26" fmla="*/ 4 w 1650"/>
                <a:gd name="T27" fmla="*/ 2 h 1055"/>
                <a:gd name="T28" fmla="*/ 1 w 1650"/>
                <a:gd name="T29" fmla="*/ 2 h 10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50"/>
                <a:gd name="T46" fmla="*/ 0 h 1055"/>
                <a:gd name="T47" fmla="*/ 1650 w 1650"/>
                <a:gd name="T48" fmla="*/ 1055 h 105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50" h="1055">
                  <a:moveTo>
                    <a:pt x="550" y="969"/>
                  </a:moveTo>
                  <a:lnTo>
                    <a:pt x="712" y="1055"/>
                  </a:lnTo>
                  <a:lnTo>
                    <a:pt x="33" y="1055"/>
                  </a:lnTo>
                  <a:lnTo>
                    <a:pt x="0" y="0"/>
                  </a:lnTo>
                  <a:lnTo>
                    <a:pt x="227" y="87"/>
                  </a:lnTo>
                  <a:lnTo>
                    <a:pt x="442" y="33"/>
                  </a:lnTo>
                  <a:lnTo>
                    <a:pt x="583" y="142"/>
                  </a:lnTo>
                  <a:lnTo>
                    <a:pt x="496" y="218"/>
                  </a:lnTo>
                  <a:lnTo>
                    <a:pt x="550" y="305"/>
                  </a:lnTo>
                  <a:lnTo>
                    <a:pt x="529" y="359"/>
                  </a:lnTo>
                  <a:lnTo>
                    <a:pt x="1543" y="359"/>
                  </a:lnTo>
                  <a:lnTo>
                    <a:pt x="1543" y="664"/>
                  </a:lnTo>
                  <a:lnTo>
                    <a:pt x="1650" y="664"/>
                  </a:lnTo>
                  <a:lnTo>
                    <a:pt x="1650" y="969"/>
                  </a:lnTo>
                  <a:lnTo>
                    <a:pt x="550" y="969"/>
                  </a:lnTo>
                  <a:close/>
                </a:path>
              </a:pathLst>
            </a:custGeom>
            <a:solidFill>
              <a:schemeClr val="accent1"/>
            </a:solidFill>
            <a:ln w="0">
              <a:solidFill>
                <a:srgbClr val="000000"/>
              </a:solidFill>
              <a:prstDash val="solid"/>
              <a:round/>
              <a:headEnd/>
              <a:tailEnd/>
            </a:ln>
          </p:spPr>
          <p:txBody>
            <a:bodyPr/>
            <a:lstStyle/>
            <a:p>
              <a:endParaRPr lang="en-US"/>
            </a:p>
          </p:txBody>
        </p:sp>
        <p:sp>
          <p:nvSpPr>
            <p:cNvPr id="83001" name="Freeform 52"/>
            <p:cNvSpPr>
              <a:spLocks/>
            </p:cNvSpPr>
            <p:nvPr/>
          </p:nvSpPr>
          <p:spPr bwMode="auto">
            <a:xfrm>
              <a:off x="3581" y="3768"/>
              <a:ext cx="326" cy="186"/>
            </a:xfrm>
            <a:custGeom>
              <a:avLst/>
              <a:gdLst>
                <a:gd name="T0" fmla="*/ 0 w 1100"/>
                <a:gd name="T1" fmla="*/ 1 h 631"/>
                <a:gd name="T2" fmla="*/ 0 w 1100"/>
                <a:gd name="T3" fmla="*/ 0 h 631"/>
                <a:gd name="T4" fmla="*/ 1 w 1100"/>
                <a:gd name="T5" fmla="*/ 0 h 631"/>
                <a:gd name="T6" fmla="*/ 3 w 1100"/>
                <a:gd name="T7" fmla="*/ 0 h 631"/>
                <a:gd name="T8" fmla="*/ 3 w 1100"/>
                <a:gd name="T9" fmla="*/ 1 h 631"/>
                <a:gd name="T10" fmla="*/ 0 w 1100"/>
                <a:gd name="T11" fmla="*/ 1 h 631"/>
                <a:gd name="T12" fmla="*/ 0 60000 65536"/>
                <a:gd name="T13" fmla="*/ 0 60000 65536"/>
                <a:gd name="T14" fmla="*/ 0 60000 65536"/>
                <a:gd name="T15" fmla="*/ 0 60000 65536"/>
                <a:gd name="T16" fmla="*/ 0 60000 65536"/>
                <a:gd name="T17" fmla="*/ 0 60000 65536"/>
                <a:gd name="T18" fmla="*/ 0 w 1100"/>
                <a:gd name="T19" fmla="*/ 0 h 631"/>
                <a:gd name="T20" fmla="*/ 1100 w 1100"/>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1100" h="631">
                  <a:moveTo>
                    <a:pt x="0" y="631"/>
                  </a:moveTo>
                  <a:lnTo>
                    <a:pt x="0" y="0"/>
                  </a:lnTo>
                  <a:lnTo>
                    <a:pt x="657" y="0"/>
                  </a:lnTo>
                  <a:lnTo>
                    <a:pt x="1100" y="0"/>
                  </a:lnTo>
                  <a:lnTo>
                    <a:pt x="1100" y="598"/>
                  </a:lnTo>
                  <a:lnTo>
                    <a:pt x="0" y="631"/>
                  </a:lnTo>
                  <a:close/>
                </a:path>
              </a:pathLst>
            </a:custGeom>
            <a:solidFill>
              <a:srgbClr val="333300"/>
            </a:solidFill>
            <a:ln w="0">
              <a:solidFill>
                <a:srgbClr val="000000"/>
              </a:solidFill>
              <a:prstDash val="solid"/>
              <a:round/>
              <a:headEnd/>
              <a:tailEnd/>
            </a:ln>
          </p:spPr>
          <p:txBody>
            <a:bodyPr/>
            <a:lstStyle/>
            <a:p>
              <a:endParaRPr lang="en-US"/>
            </a:p>
          </p:txBody>
        </p:sp>
        <p:sp>
          <p:nvSpPr>
            <p:cNvPr id="83002" name="Freeform 53"/>
            <p:cNvSpPr>
              <a:spLocks/>
            </p:cNvSpPr>
            <p:nvPr/>
          </p:nvSpPr>
          <p:spPr bwMode="auto">
            <a:xfrm>
              <a:off x="1936" y="3580"/>
              <a:ext cx="327" cy="194"/>
            </a:xfrm>
            <a:custGeom>
              <a:avLst/>
              <a:gdLst>
                <a:gd name="T0" fmla="*/ 3 w 1099"/>
                <a:gd name="T1" fmla="*/ 1 h 665"/>
                <a:gd name="T2" fmla="*/ 0 w 1099"/>
                <a:gd name="T3" fmla="*/ 1 h 665"/>
                <a:gd name="T4" fmla="*/ 0 w 1099"/>
                <a:gd name="T5" fmla="*/ 1 h 665"/>
                <a:gd name="T6" fmla="*/ 0 w 1099"/>
                <a:gd name="T7" fmla="*/ 0 h 665"/>
                <a:gd name="T8" fmla="*/ 2 w 1099"/>
                <a:gd name="T9" fmla="*/ 0 h 665"/>
                <a:gd name="T10" fmla="*/ 3 w 1099"/>
                <a:gd name="T11" fmla="*/ 0 h 665"/>
                <a:gd name="T12" fmla="*/ 3 w 1099"/>
                <a:gd name="T13" fmla="*/ 1 h 665"/>
                <a:gd name="T14" fmla="*/ 0 60000 65536"/>
                <a:gd name="T15" fmla="*/ 0 60000 65536"/>
                <a:gd name="T16" fmla="*/ 0 60000 65536"/>
                <a:gd name="T17" fmla="*/ 0 60000 65536"/>
                <a:gd name="T18" fmla="*/ 0 60000 65536"/>
                <a:gd name="T19" fmla="*/ 0 60000 65536"/>
                <a:gd name="T20" fmla="*/ 0 60000 65536"/>
                <a:gd name="T21" fmla="*/ 0 w 1099"/>
                <a:gd name="T22" fmla="*/ 0 h 665"/>
                <a:gd name="T23" fmla="*/ 1099 w 1099"/>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99" h="665">
                  <a:moveTo>
                    <a:pt x="1099" y="665"/>
                  </a:moveTo>
                  <a:lnTo>
                    <a:pt x="33" y="665"/>
                  </a:lnTo>
                  <a:lnTo>
                    <a:pt x="0" y="665"/>
                  </a:lnTo>
                  <a:lnTo>
                    <a:pt x="0" y="0"/>
                  </a:lnTo>
                  <a:lnTo>
                    <a:pt x="884" y="0"/>
                  </a:lnTo>
                  <a:lnTo>
                    <a:pt x="1099" y="0"/>
                  </a:lnTo>
                  <a:lnTo>
                    <a:pt x="1099" y="665"/>
                  </a:lnTo>
                  <a:close/>
                </a:path>
              </a:pathLst>
            </a:custGeom>
            <a:solidFill>
              <a:srgbClr val="333300"/>
            </a:solidFill>
            <a:ln w="0">
              <a:solidFill>
                <a:srgbClr val="000000"/>
              </a:solidFill>
              <a:prstDash val="solid"/>
              <a:round/>
              <a:headEnd/>
              <a:tailEnd/>
            </a:ln>
          </p:spPr>
          <p:txBody>
            <a:bodyPr/>
            <a:lstStyle/>
            <a:p>
              <a:endParaRPr lang="en-US"/>
            </a:p>
          </p:txBody>
        </p:sp>
        <p:sp>
          <p:nvSpPr>
            <p:cNvPr id="83003" name="Freeform 54"/>
            <p:cNvSpPr>
              <a:spLocks/>
            </p:cNvSpPr>
            <p:nvPr/>
          </p:nvSpPr>
          <p:spPr bwMode="auto">
            <a:xfrm>
              <a:off x="2637" y="3440"/>
              <a:ext cx="454" cy="163"/>
            </a:xfrm>
            <a:custGeom>
              <a:avLst/>
              <a:gdLst>
                <a:gd name="T0" fmla="*/ 3 w 1531"/>
                <a:gd name="T1" fmla="*/ 1 h 555"/>
                <a:gd name="T2" fmla="*/ 3 w 1531"/>
                <a:gd name="T3" fmla="*/ 1 h 555"/>
                <a:gd name="T4" fmla="*/ 3 w 1531"/>
                <a:gd name="T5" fmla="*/ 1 h 555"/>
                <a:gd name="T6" fmla="*/ 2 w 1531"/>
                <a:gd name="T7" fmla="*/ 1 h 555"/>
                <a:gd name="T8" fmla="*/ 1 w 1531"/>
                <a:gd name="T9" fmla="*/ 1 h 555"/>
                <a:gd name="T10" fmla="*/ 1 w 1531"/>
                <a:gd name="T11" fmla="*/ 0 h 555"/>
                <a:gd name="T12" fmla="*/ 1 w 1531"/>
                <a:gd name="T13" fmla="*/ 0 h 555"/>
                <a:gd name="T14" fmla="*/ 0 w 1531"/>
                <a:gd name="T15" fmla="*/ 0 h 555"/>
                <a:gd name="T16" fmla="*/ 0 w 1531"/>
                <a:gd name="T17" fmla="*/ 0 h 555"/>
                <a:gd name="T18" fmla="*/ 0 w 1531"/>
                <a:gd name="T19" fmla="*/ 0 h 555"/>
                <a:gd name="T20" fmla="*/ 1 w 1531"/>
                <a:gd name="T21" fmla="*/ 0 h 555"/>
                <a:gd name="T22" fmla="*/ 4 w 1531"/>
                <a:gd name="T23" fmla="*/ 0 h 555"/>
                <a:gd name="T24" fmla="*/ 4 w 1531"/>
                <a:gd name="T25" fmla="*/ 0 h 555"/>
                <a:gd name="T26" fmla="*/ 4 w 1531"/>
                <a:gd name="T27" fmla="*/ 0 h 555"/>
                <a:gd name="T28" fmla="*/ 3 w 1531"/>
                <a:gd name="T29" fmla="*/ 1 h 555"/>
                <a:gd name="T30" fmla="*/ 3 w 1531"/>
                <a:gd name="T31" fmla="*/ 1 h 555"/>
                <a:gd name="T32" fmla="*/ 3 w 1531"/>
                <a:gd name="T33" fmla="*/ 1 h 5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31"/>
                <a:gd name="T52" fmla="*/ 0 h 555"/>
                <a:gd name="T53" fmla="*/ 1531 w 1531"/>
                <a:gd name="T54" fmla="*/ 555 h 5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31" h="555">
                  <a:moveTo>
                    <a:pt x="1369" y="446"/>
                  </a:moveTo>
                  <a:lnTo>
                    <a:pt x="1422" y="532"/>
                  </a:lnTo>
                  <a:lnTo>
                    <a:pt x="1315" y="555"/>
                  </a:lnTo>
                  <a:lnTo>
                    <a:pt x="744" y="358"/>
                  </a:lnTo>
                  <a:lnTo>
                    <a:pt x="690" y="336"/>
                  </a:lnTo>
                  <a:lnTo>
                    <a:pt x="517" y="173"/>
                  </a:lnTo>
                  <a:lnTo>
                    <a:pt x="215" y="109"/>
                  </a:lnTo>
                  <a:lnTo>
                    <a:pt x="162" y="87"/>
                  </a:lnTo>
                  <a:lnTo>
                    <a:pt x="162" y="54"/>
                  </a:lnTo>
                  <a:lnTo>
                    <a:pt x="0" y="0"/>
                  </a:lnTo>
                  <a:lnTo>
                    <a:pt x="270" y="0"/>
                  </a:lnTo>
                  <a:lnTo>
                    <a:pt x="1531" y="0"/>
                  </a:lnTo>
                  <a:lnTo>
                    <a:pt x="1476" y="141"/>
                  </a:lnTo>
                  <a:lnTo>
                    <a:pt x="1531" y="195"/>
                  </a:lnTo>
                  <a:lnTo>
                    <a:pt x="1401" y="336"/>
                  </a:lnTo>
                  <a:lnTo>
                    <a:pt x="1401" y="413"/>
                  </a:lnTo>
                  <a:lnTo>
                    <a:pt x="1369" y="446"/>
                  </a:lnTo>
                  <a:close/>
                </a:path>
              </a:pathLst>
            </a:custGeom>
            <a:solidFill>
              <a:srgbClr val="333300"/>
            </a:solidFill>
            <a:ln w="0">
              <a:solidFill>
                <a:srgbClr val="000000"/>
              </a:solidFill>
              <a:prstDash val="solid"/>
              <a:round/>
              <a:headEnd/>
              <a:tailEnd/>
            </a:ln>
          </p:spPr>
          <p:txBody>
            <a:bodyPr/>
            <a:lstStyle/>
            <a:p>
              <a:endParaRPr lang="en-US"/>
            </a:p>
          </p:txBody>
        </p:sp>
        <p:sp>
          <p:nvSpPr>
            <p:cNvPr id="83004" name="Freeform 55"/>
            <p:cNvSpPr>
              <a:spLocks/>
            </p:cNvSpPr>
            <p:nvPr/>
          </p:nvSpPr>
          <p:spPr bwMode="auto">
            <a:xfrm>
              <a:off x="1946" y="3774"/>
              <a:ext cx="326" cy="186"/>
            </a:xfrm>
            <a:custGeom>
              <a:avLst/>
              <a:gdLst>
                <a:gd name="T0" fmla="*/ 0 w 1098"/>
                <a:gd name="T1" fmla="*/ 1 h 631"/>
                <a:gd name="T2" fmla="*/ 0 w 1098"/>
                <a:gd name="T3" fmla="*/ 0 h 631"/>
                <a:gd name="T4" fmla="*/ 2 w 1098"/>
                <a:gd name="T5" fmla="*/ 0 h 631"/>
                <a:gd name="T6" fmla="*/ 3 w 1098"/>
                <a:gd name="T7" fmla="*/ 0 h 631"/>
                <a:gd name="T8" fmla="*/ 3 w 1098"/>
                <a:gd name="T9" fmla="*/ 1 h 631"/>
                <a:gd name="T10" fmla="*/ 0 w 1098"/>
                <a:gd name="T11" fmla="*/ 1 h 631"/>
                <a:gd name="T12" fmla="*/ 0 60000 65536"/>
                <a:gd name="T13" fmla="*/ 0 60000 65536"/>
                <a:gd name="T14" fmla="*/ 0 60000 65536"/>
                <a:gd name="T15" fmla="*/ 0 60000 65536"/>
                <a:gd name="T16" fmla="*/ 0 60000 65536"/>
                <a:gd name="T17" fmla="*/ 0 60000 65536"/>
                <a:gd name="T18" fmla="*/ 0 w 1098"/>
                <a:gd name="T19" fmla="*/ 0 h 631"/>
                <a:gd name="T20" fmla="*/ 1098 w 1098"/>
                <a:gd name="T21" fmla="*/ 631 h 631"/>
              </a:gdLst>
              <a:ahLst/>
              <a:cxnLst>
                <a:cxn ang="T12">
                  <a:pos x="T0" y="T1"/>
                </a:cxn>
                <a:cxn ang="T13">
                  <a:pos x="T2" y="T3"/>
                </a:cxn>
                <a:cxn ang="T14">
                  <a:pos x="T4" y="T5"/>
                </a:cxn>
                <a:cxn ang="T15">
                  <a:pos x="T6" y="T7"/>
                </a:cxn>
                <a:cxn ang="T16">
                  <a:pos x="T8" y="T9"/>
                </a:cxn>
                <a:cxn ang="T17">
                  <a:pos x="T10" y="T11"/>
                </a:cxn>
              </a:cxnLst>
              <a:rect l="T18" t="T19" r="T20" b="T21"/>
              <a:pathLst>
                <a:path w="1098" h="631">
                  <a:moveTo>
                    <a:pt x="0" y="599"/>
                  </a:moveTo>
                  <a:lnTo>
                    <a:pt x="0" y="0"/>
                  </a:lnTo>
                  <a:lnTo>
                    <a:pt x="1066" y="0"/>
                  </a:lnTo>
                  <a:lnTo>
                    <a:pt x="1098" y="0"/>
                  </a:lnTo>
                  <a:lnTo>
                    <a:pt x="1098" y="631"/>
                  </a:lnTo>
                  <a:lnTo>
                    <a:pt x="0" y="599"/>
                  </a:lnTo>
                  <a:close/>
                </a:path>
              </a:pathLst>
            </a:custGeom>
            <a:solidFill>
              <a:srgbClr val="333300"/>
            </a:solidFill>
            <a:ln w="0">
              <a:solidFill>
                <a:srgbClr val="000000"/>
              </a:solidFill>
              <a:prstDash val="solid"/>
              <a:round/>
              <a:headEnd/>
              <a:tailEnd/>
            </a:ln>
          </p:spPr>
          <p:txBody>
            <a:bodyPr/>
            <a:lstStyle/>
            <a:p>
              <a:endParaRPr lang="en-US"/>
            </a:p>
          </p:txBody>
        </p:sp>
        <p:sp>
          <p:nvSpPr>
            <p:cNvPr id="83005" name="Freeform 56"/>
            <p:cNvSpPr>
              <a:spLocks/>
            </p:cNvSpPr>
            <p:nvPr/>
          </p:nvSpPr>
          <p:spPr bwMode="auto">
            <a:xfrm>
              <a:off x="1498" y="1793"/>
              <a:ext cx="438" cy="189"/>
            </a:xfrm>
            <a:custGeom>
              <a:avLst/>
              <a:gdLst>
                <a:gd name="T0" fmla="*/ 0 w 1476"/>
                <a:gd name="T1" fmla="*/ 1 h 642"/>
                <a:gd name="T2" fmla="*/ 0 w 1476"/>
                <a:gd name="T3" fmla="*/ 1 h 642"/>
                <a:gd name="T4" fmla="*/ 0 w 1476"/>
                <a:gd name="T5" fmla="*/ 1 h 642"/>
                <a:gd name="T6" fmla="*/ 0 w 1476"/>
                <a:gd name="T7" fmla="*/ 1 h 642"/>
                <a:gd name="T8" fmla="*/ 0 w 1476"/>
                <a:gd name="T9" fmla="*/ 1 h 642"/>
                <a:gd name="T10" fmla="*/ 0 w 1476"/>
                <a:gd name="T11" fmla="*/ 1 h 642"/>
                <a:gd name="T12" fmla="*/ 0 w 1476"/>
                <a:gd name="T13" fmla="*/ 1 h 642"/>
                <a:gd name="T14" fmla="*/ 0 w 1476"/>
                <a:gd name="T15" fmla="*/ 0 h 642"/>
                <a:gd name="T16" fmla="*/ 0 w 1476"/>
                <a:gd name="T17" fmla="*/ 0 h 642"/>
                <a:gd name="T18" fmla="*/ 0 w 1476"/>
                <a:gd name="T19" fmla="*/ 0 h 642"/>
                <a:gd name="T20" fmla="*/ 0 w 1476"/>
                <a:gd name="T21" fmla="*/ 0 h 642"/>
                <a:gd name="T22" fmla="*/ 0 w 1476"/>
                <a:gd name="T23" fmla="*/ 0 h 642"/>
                <a:gd name="T24" fmla="*/ 4 w 1476"/>
                <a:gd name="T25" fmla="*/ 0 h 642"/>
                <a:gd name="T26" fmla="*/ 4 w 1476"/>
                <a:gd name="T27" fmla="*/ 1 h 642"/>
                <a:gd name="T28" fmla="*/ 3 w 1476"/>
                <a:gd name="T29" fmla="*/ 1 h 642"/>
                <a:gd name="T30" fmla="*/ 0 w 1476"/>
                <a:gd name="T31" fmla="*/ 1 h 642"/>
                <a:gd name="T32" fmla="*/ 0 w 1476"/>
                <a:gd name="T33" fmla="*/ 1 h 6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76"/>
                <a:gd name="T52" fmla="*/ 0 h 642"/>
                <a:gd name="T53" fmla="*/ 1476 w 1476"/>
                <a:gd name="T54" fmla="*/ 642 h 6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76" h="642">
                  <a:moveTo>
                    <a:pt x="108" y="609"/>
                  </a:moveTo>
                  <a:lnTo>
                    <a:pt x="53" y="555"/>
                  </a:lnTo>
                  <a:lnTo>
                    <a:pt x="108" y="501"/>
                  </a:lnTo>
                  <a:lnTo>
                    <a:pt x="53" y="446"/>
                  </a:lnTo>
                  <a:lnTo>
                    <a:pt x="86" y="305"/>
                  </a:lnTo>
                  <a:lnTo>
                    <a:pt x="53" y="250"/>
                  </a:lnTo>
                  <a:lnTo>
                    <a:pt x="53" y="228"/>
                  </a:lnTo>
                  <a:lnTo>
                    <a:pt x="53" y="174"/>
                  </a:lnTo>
                  <a:lnTo>
                    <a:pt x="0" y="174"/>
                  </a:lnTo>
                  <a:lnTo>
                    <a:pt x="53" y="142"/>
                  </a:lnTo>
                  <a:lnTo>
                    <a:pt x="32" y="33"/>
                  </a:lnTo>
                  <a:lnTo>
                    <a:pt x="53" y="0"/>
                  </a:lnTo>
                  <a:lnTo>
                    <a:pt x="1476" y="0"/>
                  </a:lnTo>
                  <a:lnTo>
                    <a:pt x="1476" y="642"/>
                  </a:lnTo>
                  <a:lnTo>
                    <a:pt x="1261" y="642"/>
                  </a:lnTo>
                  <a:lnTo>
                    <a:pt x="86" y="642"/>
                  </a:lnTo>
                  <a:lnTo>
                    <a:pt x="108" y="609"/>
                  </a:lnTo>
                  <a:close/>
                </a:path>
              </a:pathLst>
            </a:custGeom>
            <a:solidFill>
              <a:schemeClr val="accent1"/>
            </a:solidFill>
            <a:ln w="0">
              <a:solidFill>
                <a:srgbClr val="000000"/>
              </a:solidFill>
              <a:prstDash val="solid"/>
              <a:round/>
              <a:headEnd/>
              <a:tailEnd/>
            </a:ln>
          </p:spPr>
          <p:txBody>
            <a:bodyPr/>
            <a:lstStyle/>
            <a:p>
              <a:endParaRPr lang="en-US"/>
            </a:p>
          </p:txBody>
        </p:sp>
        <p:sp>
          <p:nvSpPr>
            <p:cNvPr id="83006" name="Freeform 57"/>
            <p:cNvSpPr>
              <a:spLocks/>
            </p:cNvSpPr>
            <p:nvPr/>
          </p:nvSpPr>
          <p:spPr bwMode="auto">
            <a:xfrm>
              <a:off x="3776" y="3580"/>
              <a:ext cx="326" cy="194"/>
            </a:xfrm>
            <a:custGeom>
              <a:avLst/>
              <a:gdLst>
                <a:gd name="T0" fmla="*/ 0 w 1100"/>
                <a:gd name="T1" fmla="*/ 0 h 665"/>
                <a:gd name="T2" fmla="*/ 1 w 1100"/>
                <a:gd name="T3" fmla="*/ 0 h 665"/>
                <a:gd name="T4" fmla="*/ 1 w 1100"/>
                <a:gd name="T5" fmla="*/ 0 h 665"/>
                <a:gd name="T6" fmla="*/ 1 w 1100"/>
                <a:gd name="T7" fmla="*/ 0 h 665"/>
                <a:gd name="T8" fmla="*/ 3 w 1100"/>
                <a:gd name="T9" fmla="*/ 0 h 665"/>
                <a:gd name="T10" fmla="*/ 3 w 1100"/>
                <a:gd name="T11" fmla="*/ 1 h 665"/>
                <a:gd name="T12" fmla="*/ 1 w 1100"/>
                <a:gd name="T13" fmla="*/ 1 h 665"/>
                <a:gd name="T14" fmla="*/ 0 w 1100"/>
                <a:gd name="T15" fmla="*/ 1 h 665"/>
                <a:gd name="T16" fmla="*/ 0 w 1100"/>
                <a:gd name="T17" fmla="*/ 0 h 6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00"/>
                <a:gd name="T28" fmla="*/ 0 h 665"/>
                <a:gd name="T29" fmla="*/ 1100 w 1100"/>
                <a:gd name="T30" fmla="*/ 665 h 6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00" h="665">
                  <a:moveTo>
                    <a:pt x="0" y="0"/>
                  </a:moveTo>
                  <a:lnTo>
                    <a:pt x="216" y="0"/>
                  </a:lnTo>
                  <a:lnTo>
                    <a:pt x="658" y="0"/>
                  </a:lnTo>
                  <a:lnTo>
                    <a:pt x="658" y="164"/>
                  </a:lnTo>
                  <a:lnTo>
                    <a:pt x="1100" y="164"/>
                  </a:lnTo>
                  <a:lnTo>
                    <a:pt x="1100" y="665"/>
                  </a:lnTo>
                  <a:lnTo>
                    <a:pt x="443" y="665"/>
                  </a:lnTo>
                  <a:lnTo>
                    <a:pt x="0" y="665"/>
                  </a:lnTo>
                  <a:lnTo>
                    <a:pt x="0" y="0"/>
                  </a:lnTo>
                  <a:close/>
                </a:path>
              </a:pathLst>
            </a:custGeom>
            <a:solidFill>
              <a:srgbClr val="333300"/>
            </a:solidFill>
            <a:ln w="0">
              <a:solidFill>
                <a:srgbClr val="000000"/>
              </a:solidFill>
              <a:prstDash val="solid"/>
              <a:round/>
              <a:headEnd/>
              <a:tailEnd/>
            </a:ln>
          </p:spPr>
          <p:txBody>
            <a:bodyPr/>
            <a:lstStyle/>
            <a:p>
              <a:endParaRPr lang="en-US"/>
            </a:p>
          </p:txBody>
        </p:sp>
        <p:sp>
          <p:nvSpPr>
            <p:cNvPr id="83007" name="Freeform 58"/>
            <p:cNvSpPr>
              <a:spLocks/>
            </p:cNvSpPr>
            <p:nvPr/>
          </p:nvSpPr>
          <p:spPr bwMode="auto">
            <a:xfrm>
              <a:off x="1825" y="2215"/>
              <a:ext cx="617" cy="334"/>
            </a:xfrm>
            <a:custGeom>
              <a:avLst/>
              <a:gdLst>
                <a:gd name="T0" fmla="*/ 5 w 2079"/>
                <a:gd name="T1" fmla="*/ 0 h 1142"/>
                <a:gd name="T2" fmla="*/ 5 w 2079"/>
                <a:gd name="T3" fmla="*/ 1 h 1142"/>
                <a:gd name="T4" fmla="*/ 5 w 2079"/>
                <a:gd name="T5" fmla="*/ 2 h 1142"/>
                <a:gd name="T6" fmla="*/ 2 w 2079"/>
                <a:gd name="T7" fmla="*/ 2 h 1142"/>
                <a:gd name="T8" fmla="*/ 0 w 2079"/>
                <a:gd name="T9" fmla="*/ 2 h 1142"/>
                <a:gd name="T10" fmla="*/ 0 w 2079"/>
                <a:gd name="T11" fmla="*/ 0 h 1142"/>
                <a:gd name="T12" fmla="*/ 0 w 2079"/>
                <a:gd name="T13" fmla="*/ 0 h 1142"/>
                <a:gd name="T14" fmla="*/ 0 w 2079"/>
                <a:gd name="T15" fmla="*/ 0 h 1142"/>
                <a:gd name="T16" fmla="*/ 5 w 2079"/>
                <a:gd name="T17" fmla="*/ 0 h 11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79"/>
                <a:gd name="T28" fmla="*/ 0 h 1142"/>
                <a:gd name="T29" fmla="*/ 2079 w 2079"/>
                <a:gd name="T30" fmla="*/ 1142 h 11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79" h="1142">
                  <a:moveTo>
                    <a:pt x="2025" y="0"/>
                  </a:moveTo>
                  <a:lnTo>
                    <a:pt x="2046" y="663"/>
                  </a:lnTo>
                  <a:lnTo>
                    <a:pt x="2079" y="1142"/>
                  </a:lnTo>
                  <a:lnTo>
                    <a:pt x="926" y="1142"/>
                  </a:lnTo>
                  <a:lnTo>
                    <a:pt x="21" y="1142"/>
                  </a:lnTo>
                  <a:lnTo>
                    <a:pt x="0" y="174"/>
                  </a:lnTo>
                  <a:lnTo>
                    <a:pt x="194" y="174"/>
                  </a:lnTo>
                  <a:lnTo>
                    <a:pt x="194" y="0"/>
                  </a:lnTo>
                  <a:lnTo>
                    <a:pt x="2025" y="0"/>
                  </a:lnTo>
                  <a:close/>
                </a:path>
              </a:pathLst>
            </a:custGeom>
            <a:solidFill>
              <a:schemeClr val="accent1"/>
            </a:solidFill>
            <a:ln w="0">
              <a:solidFill>
                <a:srgbClr val="000000"/>
              </a:solidFill>
              <a:prstDash val="solid"/>
              <a:round/>
              <a:headEnd/>
              <a:tailEnd/>
            </a:ln>
          </p:spPr>
          <p:txBody>
            <a:bodyPr/>
            <a:lstStyle/>
            <a:p>
              <a:endParaRPr lang="en-US"/>
            </a:p>
          </p:txBody>
        </p:sp>
        <p:sp>
          <p:nvSpPr>
            <p:cNvPr id="83008" name="Freeform 59"/>
            <p:cNvSpPr>
              <a:spLocks/>
            </p:cNvSpPr>
            <p:nvPr/>
          </p:nvSpPr>
          <p:spPr bwMode="auto">
            <a:xfrm>
              <a:off x="1703" y="1429"/>
              <a:ext cx="496" cy="131"/>
            </a:xfrm>
            <a:custGeom>
              <a:avLst/>
              <a:gdLst>
                <a:gd name="T0" fmla="*/ 4 w 1670"/>
                <a:gd name="T1" fmla="*/ 1 h 446"/>
                <a:gd name="T2" fmla="*/ 4 w 1670"/>
                <a:gd name="T3" fmla="*/ 1 h 446"/>
                <a:gd name="T4" fmla="*/ 3 w 1670"/>
                <a:gd name="T5" fmla="*/ 1 h 446"/>
                <a:gd name="T6" fmla="*/ 3 w 1670"/>
                <a:gd name="T7" fmla="*/ 1 h 446"/>
                <a:gd name="T8" fmla="*/ 0 w 1670"/>
                <a:gd name="T9" fmla="*/ 1 h 446"/>
                <a:gd name="T10" fmla="*/ 0 w 1670"/>
                <a:gd name="T11" fmla="*/ 1 h 446"/>
                <a:gd name="T12" fmla="*/ 0 w 1670"/>
                <a:gd name="T13" fmla="*/ 1 h 446"/>
                <a:gd name="T14" fmla="*/ 0 w 1670"/>
                <a:gd name="T15" fmla="*/ 0 h 446"/>
                <a:gd name="T16" fmla="*/ 4 w 1670"/>
                <a:gd name="T17" fmla="*/ 0 h 446"/>
                <a:gd name="T18" fmla="*/ 4 w 1670"/>
                <a:gd name="T19" fmla="*/ 1 h 4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70"/>
                <a:gd name="T31" fmla="*/ 0 h 446"/>
                <a:gd name="T32" fmla="*/ 1670 w 1670"/>
                <a:gd name="T33" fmla="*/ 446 h 4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70" h="446">
                  <a:moveTo>
                    <a:pt x="1670" y="271"/>
                  </a:moveTo>
                  <a:lnTo>
                    <a:pt x="1670" y="446"/>
                  </a:lnTo>
                  <a:lnTo>
                    <a:pt x="1444" y="446"/>
                  </a:lnTo>
                  <a:lnTo>
                    <a:pt x="1444" y="380"/>
                  </a:lnTo>
                  <a:lnTo>
                    <a:pt x="21" y="380"/>
                  </a:lnTo>
                  <a:lnTo>
                    <a:pt x="21" y="271"/>
                  </a:lnTo>
                  <a:lnTo>
                    <a:pt x="0" y="271"/>
                  </a:lnTo>
                  <a:lnTo>
                    <a:pt x="0" y="0"/>
                  </a:lnTo>
                  <a:lnTo>
                    <a:pt x="1670" y="0"/>
                  </a:lnTo>
                  <a:lnTo>
                    <a:pt x="1670" y="271"/>
                  </a:lnTo>
                  <a:close/>
                </a:path>
              </a:pathLst>
            </a:custGeom>
            <a:solidFill>
              <a:schemeClr val="accent1"/>
            </a:solidFill>
            <a:ln w="0">
              <a:solidFill>
                <a:srgbClr val="000000"/>
              </a:solidFill>
              <a:prstDash val="solid"/>
              <a:round/>
              <a:headEnd/>
              <a:tailEnd/>
            </a:ln>
          </p:spPr>
          <p:txBody>
            <a:bodyPr/>
            <a:lstStyle/>
            <a:p>
              <a:endParaRPr lang="en-US"/>
            </a:p>
          </p:txBody>
        </p:sp>
        <p:sp>
          <p:nvSpPr>
            <p:cNvPr id="83009" name="Freeform 60"/>
            <p:cNvSpPr>
              <a:spLocks/>
            </p:cNvSpPr>
            <p:nvPr/>
          </p:nvSpPr>
          <p:spPr bwMode="auto">
            <a:xfrm>
              <a:off x="3523" y="2377"/>
              <a:ext cx="464" cy="373"/>
            </a:xfrm>
            <a:custGeom>
              <a:avLst/>
              <a:gdLst>
                <a:gd name="T0" fmla="*/ 4 w 1563"/>
                <a:gd name="T1" fmla="*/ 1 h 1274"/>
                <a:gd name="T2" fmla="*/ 4 w 1563"/>
                <a:gd name="T3" fmla="*/ 1 h 1274"/>
                <a:gd name="T4" fmla="*/ 3 w 1563"/>
                <a:gd name="T5" fmla="*/ 2 h 1274"/>
                <a:gd name="T6" fmla="*/ 3 w 1563"/>
                <a:gd name="T7" fmla="*/ 1 h 1274"/>
                <a:gd name="T8" fmla="*/ 3 w 1563"/>
                <a:gd name="T9" fmla="*/ 2 h 1274"/>
                <a:gd name="T10" fmla="*/ 3 w 1563"/>
                <a:gd name="T11" fmla="*/ 2 h 1274"/>
                <a:gd name="T12" fmla="*/ 2 w 1563"/>
                <a:gd name="T13" fmla="*/ 2 h 1274"/>
                <a:gd name="T14" fmla="*/ 2 w 1563"/>
                <a:gd name="T15" fmla="*/ 2 h 1274"/>
                <a:gd name="T16" fmla="*/ 1 w 1563"/>
                <a:gd name="T17" fmla="*/ 2 h 1274"/>
                <a:gd name="T18" fmla="*/ 2 w 1563"/>
                <a:gd name="T19" fmla="*/ 2 h 1274"/>
                <a:gd name="T20" fmla="*/ 1 w 1563"/>
                <a:gd name="T21" fmla="*/ 3 h 1274"/>
                <a:gd name="T22" fmla="*/ 1 w 1563"/>
                <a:gd name="T23" fmla="*/ 3 h 1274"/>
                <a:gd name="T24" fmla="*/ 0 w 1563"/>
                <a:gd name="T25" fmla="*/ 3 h 1274"/>
                <a:gd name="T26" fmla="*/ 0 w 1563"/>
                <a:gd name="T27" fmla="*/ 2 h 1274"/>
                <a:gd name="T28" fmla="*/ 0 w 1563"/>
                <a:gd name="T29" fmla="*/ 2 h 1274"/>
                <a:gd name="T30" fmla="*/ 0 w 1563"/>
                <a:gd name="T31" fmla="*/ 1 h 1274"/>
                <a:gd name="T32" fmla="*/ 0 w 1563"/>
                <a:gd name="T33" fmla="*/ 0 h 1274"/>
                <a:gd name="T34" fmla="*/ 4 w 1563"/>
                <a:gd name="T35" fmla="*/ 0 h 1274"/>
                <a:gd name="T36" fmla="*/ 4 w 1563"/>
                <a:gd name="T37" fmla="*/ 1 h 12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63"/>
                <a:gd name="T58" fmla="*/ 0 h 1274"/>
                <a:gd name="T59" fmla="*/ 1563 w 1563"/>
                <a:gd name="T60" fmla="*/ 1274 h 12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63" h="1274">
                  <a:moveTo>
                    <a:pt x="1563" y="643"/>
                  </a:moveTo>
                  <a:lnTo>
                    <a:pt x="1476" y="665"/>
                  </a:lnTo>
                  <a:lnTo>
                    <a:pt x="1455" y="751"/>
                  </a:lnTo>
                  <a:lnTo>
                    <a:pt x="1294" y="719"/>
                  </a:lnTo>
                  <a:lnTo>
                    <a:pt x="1240" y="837"/>
                  </a:lnTo>
                  <a:lnTo>
                    <a:pt x="1121" y="806"/>
                  </a:lnTo>
                  <a:lnTo>
                    <a:pt x="1067" y="860"/>
                  </a:lnTo>
                  <a:lnTo>
                    <a:pt x="797" y="969"/>
                  </a:lnTo>
                  <a:lnTo>
                    <a:pt x="690" y="1111"/>
                  </a:lnTo>
                  <a:lnTo>
                    <a:pt x="711" y="1142"/>
                  </a:lnTo>
                  <a:lnTo>
                    <a:pt x="657" y="1219"/>
                  </a:lnTo>
                  <a:lnTo>
                    <a:pt x="549" y="1274"/>
                  </a:lnTo>
                  <a:lnTo>
                    <a:pt x="0" y="1274"/>
                  </a:lnTo>
                  <a:lnTo>
                    <a:pt x="0" y="806"/>
                  </a:lnTo>
                  <a:lnTo>
                    <a:pt x="162" y="806"/>
                  </a:lnTo>
                  <a:lnTo>
                    <a:pt x="162" y="501"/>
                  </a:lnTo>
                  <a:lnTo>
                    <a:pt x="162" y="0"/>
                  </a:lnTo>
                  <a:lnTo>
                    <a:pt x="1563" y="0"/>
                  </a:lnTo>
                  <a:lnTo>
                    <a:pt x="1563" y="643"/>
                  </a:lnTo>
                  <a:close/>
                </a:path>
              </a:pathLst>
            </a:custGeom>
            <a:solidFill>
              <a:srgbClr val="FF6600"/>
            </a:solidFill>
            <a:ln w="0">
              <a:solidFill>
                <a:srgbClr val="000000"/>
              </a:solidFill>
              <a:prstDash val="solid"/>
              <a:round/>
              <a:headEnd/>
              <a:tailEnd/>
            </a:ln>
          </p:spPr>
          <p:txBody>
            <a:bodyPr/>
            <a:lstStyle/>
            <a:p>
              <a:endParaRPr lang="en-US"/>
            </a:p>
          </p:txBody>
        </p:sp>
        <p:sp>
          <p:nvSpPr>
            <p:cNvPr id="83010" name="Rectangle 61"/>
            <p:cNvSpPr>
              <a:spLocks noChangeArrowheads="1"/>
            </p:cNvSpPr>
            <p:nvPr/>
          </p:nvSpPr>
          <p:spPr bwMode="auto">
            <a:xfrm>
              <a:off x="1725" y="3580"/>
              <a:ext cx="211" cy="194"/>
            </a:xfrm>
            <a:prstGeom prst="rect">
              <a:avLst/>
            </a:prstGeom>
            <a:solidFill>
              <a:srgbClr val="333300"/>
            </a:solidFill>
            <a:ln w="0">
              <a:solidFill>
                <a:srgbClr val="000000"/>
              </a:solidFill>
              <a:miter lim="800000"/>
              <a:headEnd/>
              <a:tailEnd/>
            </a:ln>
          </p:spPr>
          <p:txBody>
            <a:bodyPr/>
            <a:lstStyle/>
            <a:p>
              <a:endParaRPr lang="en-US"/>
            </a:p>
          </p:txBody>
        </p:sp>
        <p:sp>
          <p:nvSpPr>
            <p:cNvPr id="83011" name="Freeform 62"/>
            <p:cNvSpPr>
              <a:spLocks/>
            </p:cNvSpPr>
            <p:nvPr/>
          </p:nvSpPr>
          <p:spPr bwMode="auto">
            <a:xfrm>
              <a:off x="1351" y="1429"/>
              <a:ext cx="864" cy="364"/>
            </a:xfrm>
            <a:custGeom>
              <a:avLst/>
              <a:gdLst>
                <a:gd name="T0" fmla="*/ 1 w 2909"/>
                <a:gd name="T1" fmla="*/ 3 h 1240"/>
                <a:gd name="T2" fmla="*/ 1 w 2909"/>
                <a:gd name="T3" fmla="*/ 3 h 1240"/>
                <a:gd name="T4" fmla="*/ 1 w 2909"/>
                <a:gd name="T5" fmla="*/ 2 h 1240"/>
                <a:gd name="T6" fmla="*/ 1 w 2909"/>
                <a:gd name="T7" fmla="*/ 2 h 1240"/>
                <a:gd name="T8" fmla="*/ 1 w 2909"/>
                <a:gd name="T9" fmla="*/ 2 h 1240"/>
                <a:gd name="T10" fmla="*/ 1 w 2909"/>
                <a:gd name="T11" fmla="*/ 2 h 1240"/>
                <a:gd name="T12" fmla="*/ 1 w 2909"/>
                <a:gd name="T13" fmla="*/ 2 h 1240"/>
                <a:gd name="T14" fmla="*/ 1 w 2909"/>
                <a:gd name="T15" fmla="*/ 1 h 1240"/>
                <a:gd name="T16" fmla="*/ 1 w 2909"/>
                <a:gd name="T17" fmla="*/ 1 h 1240"/>
                <a:gd name="T18" fmla="*/ 1 w 2909"/>
                <a:gd name="T19" fmla="*/ 1 h 1240"/>
                <a:gd name="T20" fmla="*/ 1 w 2909"/>
                <a:gd name="T21" fmla="*/ 1 h 1240"/>
                <a:gd name="T22" fmla="*/ 0 w 2909"/>
                <a:gd name="T23" fmla="*/ 1 h 1240"/>
                <a:gd name="T24" fmla="*/ 0 w 2909"/>
                <a:gd name="T25" fmla="*/ 1 h 1240"/>
                <a:gd name="T26" fmla="*/ 0 w 2909"/>
                <a:gd name="T27" fmla="*/ 0 h 1240"/>
                <a:gd name="T28" fmla="*/ 0 w 2909"/>
                <a:gd name="T29" fmla="*/ 0 h 1240"/>
                <a:gd name="T30" fmla="*/ 0 w 2909"/>
                <a:gd name="T31" fmla="*/ 0 h 1240"/>
                <a:gd name="T32" fmla="*/ 0 w 2909"/>
                <a:gd name="T33" fmla="*/ 0 h 1240"/>
                <a:gd name="T34" fmla="*/ 3 w 2909"/>
                <a:gd name="T35" fmla="*/ 0 h 1240"/>
                <a:gd name="T36" fmla="*/ 3 w 2909"/>
                <a:gd name="T37" fmla="*/ 1 h 1240"/>
                <a:gd name="T38" fmla="*/ 3 w 2909"/>
                <a:gd name="T39" fmla="*/ 1 h 1240"/>
                <a:gd name="T40" fmla="*/ 3 w 2909"/>
                <a:gd name="T41" fmla="*/ 1 h 1240"/>
                <a:gd name="T42" fmla="*/ 3 w 2909"/>
                <a:gd name="T43" fmla="*/ 1 h 1240"/>
                <a:gd name="T44" fmla="*/ 3 w 2909"/>
                <a:gd name="T45" fmla="*/ 1 h 1240"/>
                <a:gd name="T46" fmla="*/ 3 w 2909"/>
                <a:gd name="T47" fmla="*/ 2 h 1240"/>
                <a:gd name="T48" fmla="*/ 6 w 2909"/>
                <a:gd name="T49" fmla="*/ 2 h 1240"/>
                <a:gd name="T50" fmla="*/ 6 w 2909"/>
                <a:gd name="T51" fmla="*/ 1 h 1240"/>
                <a:gd name="T52" fmla="*/ 6 w 2909"/>
                <a:gd name="T53" fmla="*/ 1 h 1240"/>
                <a:gd name="T54" fmla="*/ 6 w 2909"/>
                <a:gd name="T55" fmla="*/ 1 h 1240"/>
                <a:gd name="T56" fmla="*/ 7 w 2909"/>
                <a:gd name="T57" fmla="*/ 1 h 1240"/>
                <a:gd name="T58" fmla="*/ 7 w 2909"/>
                <a:gd name="T59" fmla="*/ 2 h 1240"/>
                <a:gd name="T60" fmla="*/ 7 w 2909"/>
                <a:gd name="T61" fmla="*/ 2 h 1240"/>
                <a:gd name="T62" fmla="*/ 7 w 2909"/>
                <a:gd name="T63" fmla="*/ 3 h 1240"/>
                <a:gd name="T64" fmla="*/ 4 w 2909"/>
                <a:gd name="T65" fmla="*/ 3 h 1240"/>
                <a:gd name="T66" fmla="*/ 1 w 2909"/>
                <a:gd name="T67" fmla="*/ 3 h 1240"/>
                <a:gd name="T68" fmla="*/ 1 w 2909"/>
                <a:gd name="T69" fmla="*/ 3 h 12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909"/>
                <a:gd name="T106" fmla="*/ 0 h 1240"/>
                <a:gd name="T107" fmla="*/ 2909 w 2909"/>
                <a:gd name="T108" fmla="*/ 1240 h 12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909" h="1240">
                  <a:moveTo>
                    <a:pt x="528" y="1185"/>
                  </a:moveTo>
                  <a:lnTo>
                    <a:pt x="549" y="1185"/>
                  </a:lnTo>
                  <a:lnTo>
                    <a:pt x="528" y="1131"/>
                  </a:lnTo>
                  <a:lnTo>
                    <a:pt x="549" y="1131"/>
                  </a:lnTo>
                  <a:lnTo>
                    <a:pt x="549" y="1044"/>
                  </a:lnTo>
                  <a:lnTo>
                    <a:pt x="496" y="1022"/>
                  </a:lnTo>
                  <a:lnTo>
                    <a:pt x="388" y="750"/>
                  </a:lnTo>
                  <a:lnTo>
                    <a:pt x="302" y="664"/>
                  </a:lnTo>
                  <a:lnTo>
                    <a:pt x="334" y="630"/>
                  </a:lnTo>
                  <a:lnTo>
                    <a:pt x="227" y="554"/>
                  </a:lnTo>
                  <a:lnTo>
                    <a:pt x="248" y="467"/>
                  </a:lnTo>
                  <a:lnTo>
                    <a:pt x="173" y="413"/>
                  </a:lnTo>
                  <a:lnTo>
                    <a:pt x="140" y="217"/>
                  </a:lnTo>
                  <a:lnTo>
                    <a:pt x="54" y="54"/>
                  </a:lnTo>
                  <a:lnTo>
                    <a:pt x="0" y="54"/>
                  </a:lnTo>
                  <a:lnTo>
                    <a:pt x="54" y="21"/>
                  </a:lnTo>
                  <a:lnTo>
                    <a:pt x="0" y="0"/>
                  </a:lnTo>
                  <a:lnTo>
                    <a:pt x="1186" y="0"/>
                  </a:lnTo>
                  <a:lnTo>
                    <a:pt x="1186" y="271"/>
                  </a:lnTo>
                  <a:lnTo>
                    <a:pt x="1207" y="271"/>
                  </a:lnTo>
                  <a:lnTo>
                    <a:pt x="1207" y="380"/>
                  </a:lnTo>
                  <a:lnTo>
                    <a:pt x="1207" y="609"/>
                  </a:lnTo>
                  <a:lnTo>
                    <a:pt x="1456" y="609"/>
                  </a:lnTo>
                  <a:lnTo>
                    <a:pt x="1456" y="750"/>
                  </a:lnTo>
                  <a:lnTo>
                    <a:pt x="2415" y="750"/>
                  </a:lnTo>
                  <a:lnTo>
                    <a:pt x="2415" y="609"/>
                  </a:lnTo>
                  <a:lnTo>
                    <a:pt x="2630" y="609"/>
                  </a:lnTo>
                  <a:lnTo>
                    <a:pt x="2630" y="446"/>
                  </a:lnTo>
                  <a:lnTo>
                    <a:pt x="2856" y="446"/>
                  </a:lnTo>
                  <a:lnTo>
                    <a:pt x="2878" y="914"/>
                  </a:lnTo>
                  <a:lnTo>
                    <a:pt x="2909" y="914"/>
                  </a:lnTo>
                  <a:lnTo>
                    <a:pt x="2909" y="1240"/>
                  </a:lnTo>
                  <a:lnTo>
                    <a:pt x="1972" y="1240"/>
                  </a:lnTo>
                  <a:lnTo>
                    <a:pt x="549" y="1240"/>
                  </a:lnTo>
                  <a:lnTo>
                    <a:pt x="528" y="1185"/>
                  </a:lnTo>
                  <a:close/>
                </a:path>
              </a:pathLst>
            </a:custGeom>
            <a:solidFill>
              <a:schemeClr val="accent1"/>
            </a:solidFill>
            <a:ln w="0">
              <a:solidFill>
                <a:srgbClr val="000000"/>
              </a:solidFill>
              <a:prstDash val="solid"/>
              <a:round/>
              <a:headEnd/>
              <a:tailEnd/>
            </a:ln>
          </p:spPr>
          <p:txBody>
            <a:bodyPr/>
            <a:lstStyle/>
            <a:p>
              <a:endParaRPr lang="en-US"/>
            </a:p>
          </p:txBody>
        </p:sp>
        <p:sp>
          <p:nvSpPr>
            <p:cNvPr id="83012" name="Freeform 63"/>
            <p:cNvSpPr>
              <a:spLocks/>
            </p:cNvSpPr>
            <p:nvPr/>
          </p:nvSpPr>
          <p:spPr bwMode="auto">
            <a:xfrm>
              <a:off x="2109" y="2735"/>
              <a:ext cx="333" cy="188"/>
            </a:xfrm>
            <a:custGeom>
              <a:avLst/>
              <a:gdLst>
                <a:gd name="T0" fmla="*/ 3 w 1121"/>
                <a:gd name="T1" fmla="*/ 0 h 642"/>
                <a:gd name="T2" fmla="*/ 3 w 1121"/>
                <a:gd name="T3" fmla="*/ 1 h 642"/>
                <a:gd name="T4" fmla="*/ 2 w 1121"/>
                <a:gd name="T5" fmla="*/ 1 h 642"/>
                <a:gd name="T6" fmla="*/ 0 w 1121"/>
                <a:gd name="T7" fmla="*/ 1 h 642"/>
                <a:gd name="T8" fmla="*/ 0 w 1121"/>
                <a:gd name="T9" fmla="*/ 0 h 642"/>
                <a:gd name="T10" fmla="*/ 3 w 1121"/>
                <a:gd name="T11" fmla="*/ 0 h 642"/>
                <a:gd name="T12" fmla="*/ 0 60000 65536"/>
                <a:gd name="T13" fmla="*/ 0 60000 65536"/>
                <a:gd name="T14" fmla="*/ 0 60000 65536"/>
                <a:gd name="T15" fmla="*/ 0 60000 65536"/>
                <a:gd name="T16" fmla="*/ 0 60000 65536"/>
                <a:gd name="T17" fmla="*/ 0 60000 65536"/>
                <a:gd name="T18" fmla="*/ 0 w 1121"/>
                <a:gd name="T19" fmla="*/ 0 h 642"/>
                <a:gd name="T20" fmla="*/ 1121 w 1121"/>
                <a:gd name="T21" fmla="*/ 642 h 642"/>
              </a:gdLst>
              <a:ahLst/>
              <a:cxnLst>
                <a:cxn ang="T12">
                  <a:pos x="T0" y="T1"/>
                </a:cxn>
                <a:cxn ang="T13">
                  <a:pos x="T2" y="T3"/>
                </a:cxn>
                <a:cxn ang="T14">
                  <a:pos x="T4" y="T5"/>
                </a:cxn>
                <a:cxn ang="T15">
                  <a:pos x="T6" y="T7"/>
                </a:cxn>
                <a:cxn ang="T16">
                  <a:pos x="T8" y="T9"/>
                </a:cxn>
                <a:cxn ang="T17">
                  <a:pos x="T10" y="T11"/>
                </a:cxn>
              </a:cxnLst>
              <a:rect l="T18" t="T19" r="T20" b="T21"/>
              <a:pathLst>
                <a:path w="1121" h="642">
                  <a:moveTo>
                    <a:pt x="1121" y="0"/>
                  </a:moveTo>
                  <a:lnTo>
                    <a:pt x="1121" y="642"/>
                  </a:lnTo>
                  <a:lnTo>
                    <a:pt x="905" y="642"/>
                  </a:lnTo>
                  <a:lnTo>
                    <a:pt x="22" y="642"/>
                  </a:lnTo>
                  <a:lnTo>
                    <a:pt x="0" y="0"/>
                  </a:lnTo>
                  <a:lnTo>
                    <a:pt x="1121" y="0"/>
                  </a:lnTo>
                  <a:close/>
                </a:path>
              </a:pathLst>
            </a:custGeom>
            <a:solidFill>
              <a:schemeClr val="accent1"/>
            </a:solidFill>
            <a:ln w="0">
              <a:solidFill>
                <a:srgbClr val="000000"/>
              </a:solidFill>
              <a:prstDash val="solid"/>
              <a:round/>
              <a:headEnd/>
              <a:tailEnd/>
            </a:ln>
          </p:spPr>
          <p:txBody>
            <a:bodyPr/>
            <a:lstStyle/>
            <a:p>
              <a:endParaRPr lang="en-US"/>
            </a:p>
          </p:txBody>
        </p:sp>
        <p:sp>
          <p:nvSpPr>
            <p:cNvPr id="83013" name="Freeform 64"/>
            <p:cNvSpPr>
              <a:spLocks/>
            </p:cNvSpPr>
            <p:nvPr/>
          </p:nvSpPr>
          <p:spPr bwMode="auto">
            <a:xfrm>
              <a:off x="3481" y="3076"/>
              <a:ext cx="132" cy="130"/>
            </a:xfrm>
            <a:custGeom>
              <a:avLst/>
              <a:gdLst>
                <a:gd name="T0" fmla="*/ 0 w 442"/>
                <a:gd name="T1" fmla="*/ 0 h 445"/>
                <a:gd name="T2" fmla="*/ 1 w 442"/>
                <a:gd name="T3" fmla="*/ 0 h 445"/>
                <a:gd name="T4" fmla="*/ 1 w 442"/>
                <a:gd name="T5" fmla="*/ 0 h 445"/>
                <a:gd name="T6" fmla="*/ 1 w 442"/>
                <a:gd name="T7" fmla="*/ 1 h 445"/>
                <a:gd name="T8" fmla="*/ 1 w 442"/>
                <a:gd name="T9" fmla="*/ 1 h 445"/>
                <a:gd name="T10" fmla="*/ 1 w 442"/>
                <a:gd name="T11" fmla="*/ 1 h 445"/>
                <a:gd name="T12" fmla="*/ 1 w 442"/>
                <a:gd name="T13" fmla="*/ 1 h 445"/>
                <a:gd name="T14" fmla="*/ 0 w 442"/>
                <a:gd name="T15" fmla="*/ 1 h 445"/>
                <a:gd name="T16" fmla="*/ 0 w 442"/>
                <a:gd name="T17" fmla="*/ 1 h 445"/>
                <a:gd name="T18" fmla="*/ 0 w 442"/>
                <a:gd name="T19" fmla="*/ 1 h 445"/>
                <a:gd name="T20" fmla="*/ 0 w 442"/>
                <a:gd name="T21" fmla="*/ 0 h 445"/>
                <a:gd name="T22" fmla="*/ 0 w 442"/>
                <a:gd name="T23" fmla="*/ 0 h 445"/>
                <a:gd name="T24" fmla="*/ 0 w 442"/>
                <a:gd name="T25" fmla="*/ 0 h 4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2"/>
                <a:gd name="T40" fmla="*/ 0 h 445"/>
                <a:gd name="T41" fmla="*/ 442 w 442"/>
                <a:gd name="T42" fmla="*/ 445 h 4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2" h="445">
                  <a:moveTo>
                    <a:pt x="0" y="0"/>
                  </a:moveTo>
                  <a:lnTo>
                    <a:pt x="388" y="0"/>
                  </a:lnTo>
                  <a:lnTo>
                    <a:pt x="442" y="0"/>
                  </a:lnTo>
                  <a:lnTo>
                    <a:pt x="442" y="391"/>
                  </a:lnTo>
                  <a:lnTo>
                    <a:pt x="442" y="445"/>
                  </a:lnTo>
                  <a:lnTo>
                    <a:pt x="388" y="445"/>
                  </a:lnTo>
                  <a:lnTo>
                    <a:pt x="302" y="391"/>
                  </a:lnTo>
                  <a:lnTo>
                    <a:pt x="172" y="391"/>
                  </a:lnTo>
                  <a:lnTo>
                    <a:pt x="86" y="445"/>
                  </a:lnTo>
                  <a:lnTo>
                    <a:pt x="32" y="391"/>
                  </a:lnTo>
                  <a:lnTo>
                    <a:pt x="32" y="163"/>
                  </a:lnTo>
                  <a:lnTo>
                    <a:pt x="0" y="163"/>
                  </a:lnTo>
                  <a:lnTo>
                    <a:pt x="0" y="0"/>
                  </a:lnTo>
                  <a:close/>
                </a:path>
              </a:pathLst>
            </a:custGeom>
            <a:solidFill>
              <a:srgbClr val="CCFF66"/>
            </a:solidFill>
            <a:ln w="0">
              <a:solidFill>
                <a:srgbClr val="000000"/>
              </a:solidFill>
              <a:prstDash val="solid"/>
              <a:round/>
              <a:headEnd/>
              <a:tailEnd/>
            </a:ln>
          </p:spPr>
          <p:txBody>
            <a:bodyPr/>
            <a:lstStyle/>
            <a:p>
              <a:endParaRPr lang="en-US"/>
            </a:p>
          </p:txBody>
        </p:sp>
        <p:sp>
          <p:nvSpPr>
            <p:cNvPr id="83014" name="Freeform 65"/>
            <p:cNvSpPr>
              <a:spLocks/>
            </p:cNvSpPr>
            <p:nvPr/>
          </p:nvSpPr>
          <p:spPr bwMode="auto">
            <a:xfrm>
              <a:off x="1709" y="1541"/>
              <a:ext cx="423" cy="108"/>
            </a:xfrm>
            <a:custGeom>
              <a:avLst/>
              <a:gdLst>
                <a:gd name="T0" fmla="*/ 3 w 1423"/>
                <a:gd name="T1" fmla="*/ 0 h 370"/>
                <a:gd name="T2" fmla="*/ 3 w 1423"/>
                <a:gd name="T3" fmla="*/ 0 h 370"/>
                <a:gd name="T4" fmla="*/ 3 w 1423"/>
                <a:gd name="T5" fmla="*/ 1 h 370"/>
                <a:gd name="T6" fmla="*/ 3 w 1423"/>
                <a:gd name="T7" fmla="*/ 1 h 370"/>
                <a:gd name="T8" fmla="*/ 3 w 1423"/>
                <a:gd name="T9" fmla="*/ 1 h 370"/>
                <a:gd name="T10" fmla="*/ 1 w 1423"/>
                <a:gd name="T11" fmla="*/ 1 h 370"/>
                <a:gd name="T12" fmla="*/ 1 w 1423"/>
                <a:gd name="T13" fmla="*/ 1 h 370"/>
                <a:gd name="T14" fmla="*/ 0 w 1423"/>
                <a:gd name="T15" fmla="*/ 1 h 370"/>
                <a:gd name="T16" fmla="*/ 0 w 1423"/>
                <a:gd name="T17" fmla="*/ 0 h 370"/>
                <a:gd name="T18" fmla="*/ 3 w 1423"/>
                <a:gd name="T19" fmla="*/ 0 h 3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23"/>
                <a:gd name="T31" fmla="*/ 0 h 370"/>
                <a:gd name="T32" fmla="*/ 1423 w 1423"/>
                <a:gd name="T33" fmla="*/ 370 h 3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23" h="370">
                  <a:moveTo>
                    <a:pt x="1423" y="0"/>
                  </a:moveTo>
                  <a:lnTo>
                    <a:pt x="1423" y="66"/>
                  </a:lnTo>
                  <a:lnTo>
                    <a:pt x="1423" y="229"/>
                  </a:lnTo>
                  <a:lnTo>
                    <a:pt x="1208" y="229"/>
                  </a:lnTo>
                  <a:lnTo>
                    <a:pt x="1208" y="370"/>
                  </a:lnTo>
                  <a:lnTo>
                    <a:pt x="249" y="370"/>
                  </a:lnTo>
                  <a:lnTo>
                    <a:pt x="249" y="229"/>
                  </a:lnTo>
                  <a:lnTo>
                    <a:pt x="0" y="229"/>
                  </a:lnTo>
                  <a:lnTo>
                    <a:pt x="0" y="0"/>
                  </a:lnTo>
                  <a:lnTo>
                    <a:pt x="1423" y="0"/>
                  </a:lnTo>
                  <a:close/>
                </a:path>
              </a:pathLst>
            </a:custGeom>
            <a:solidFill>
              <a:schemeClr val="accent1"/>
            </a:solidFill>
            <a:ln w="0">
              <a:solidFill>
                <a:srgbClr val="000000"/>
              </a:solidFill>
              <a:prstDash val="solid"/>
              <a:round/>
              <a:headEnd/>
              <a:tailEnd/>
            </a:ln>
          </p:spPr>
          <p:txBody>
            <a:bodyPr/>
            <a:lstStyle/>
            <a:p>
              <a:endParaRPr lang="en-US"/>
            </a:p>
          </p:txBody>
        </p:sp>
        <p:sp>
          <p:nvSpPr>
            <p:cNvPr id="83015" name="Freeform 66"/>
            <p:cNvSpPr>
              <a:spLocks/>
            </p:cNvSpPr>
            <p:nvPr/>
          </p:nvSpPr>
          <p:spPr bwMode="auto">
            <a:xfrm>
              <a:off x="2199" y="3312"/>
              <a:ext cx="390" cy="268"/>
            </a:xfrm>
            <a:custGeom>
              <a:avLst/>
              <a:gdLst>
                <a:gd name="T0" fmla="*/ 3 w 1315"/>
                <a:gd name="T1" fmla="*/ 2 h 914"/>
                <a:gd name="T2" fmla="*/ 2 w 1315"/>
                <a:gd name="T3" fmla="*/ 2 h 914"/>
                <a:gd name="T4" fmla="*/ 2 w 1315"/>
                <a:gd name="T5" fmla="*/ 2 h 914"/>
                <a:gd name="T6" fmla="*/ 1 w 1315"/>
                <a:gd name="T7" fmla="*/ 2 h 914"/>
                <a:gd name="T8" fmla="*/ 0 w 1315"/>
                <a:gd name="T9" fmla="*/ 2 h 914"/>
                <a:gd name="T10" fmla="*/ 0 w 1315"/>
                <a:gd name="T11" fmla="*/ 1 h 914"/>
                <a:gd name="T12" fmla="*/ 1 w 1315"/>
                <a:gd name="T13" fmla="*/ 1 h 914"/>
                <a:gd name="T14" fmla="*/ 1 w 1315"/>
                <a:gd name="T15" fmla="*/ 0 h 914"/>
                <a:gd name="T16" fmla="*/ 1 w 1315"/>
                <a:gd name="T17" fmla="*/ 0 h 914"/>
                <a:gd name="T18" fmla="*/ 1 w 1315"/>
                <a:gd name="T19" fmla="*/ 0 h 914"/>
                <a:gd name="T20" fmla="*/ 1 w 1315"/>
                <a:gd name="T21" fmla="*/ 0 h 914"/>
                <a:gd name="T22" fmla="*/ 2 w 1315"/>
                <a:gd name="T23" fmla="*/ 1 h 914"/>
                <a:gd name="T24" fmla="*/ 3 w 1315"/>
                <a:gd name="T25" fmla="*/ 1 h 914"/>
                <a:gd name="T26" fmla="*/ 3 w 1315"/>
                <a:gd name="T27" fmla="*/ 2 h 9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15"/>
                <a:gd name="T43" fmla="*/ 0 h 914"/>
                <a:gd name="T44" fmla="*/ 1315 w 1315"/>
                <a:gd name="T45" fmla="*/ 914 h 9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15" h="914">
                  <a:moveTo>
                    <a:pt x="1315" y="741"/>
                  </a:moveTo>
                  <a:lnTo>
                    <a:pt x="873" y="741"/>
                  </a:lnTo>
                  <a:lnTo>
                    <a:pt x="873" y="914"/>
                  </a:lnTo>
                  <a:lnTo>
                    <a:pt x="215" y="914"/>
                  </a:lnTo>
                  <a:lnTo>
                    <a:pt x="0" y="914"/>
                  </a:lnTo>
                  <a:lnTo>
                    <a:pt x="0" y="273"/>
                  </a:lnTo>
                  <a:lnTo>
                    <a:pt x="409" y="273"/>
                  </a:lnTo>
                  <a:lnTo>
                    <a:pt x="431" y="0"/>
                  </a:lnTo>
                  <a:lnTo>
                    <a:pt x="486" y="0"/>
                  </a:lnTo>
                  <a:lnTo>
                    <a:pt x="549" y="55"/>
                  </a:lnTo>
                  <a:lnTo>
                    <a:pt x="625" y="55"/>
                  </a:lnTo>
                  <a:lnTo>
                    <a:pt x="926" y="219"/>
                  </a:lnTo>
                  <a:lnTo>
                    <a:pt x="1315" y="360"/>
                  </a:lnTo>
                  <a:lnTo>
                    <a:pt x="1315" y="741"/>
                  </a:lnTo>
                  <a:close/>
                </a:path>
              </a:pathLst>
            </a:custGeom>
            <a:solidFill>
              <a:srgbClr val="333300"/>
            </a:solidFill>
            <a:ln w="0">
              <a:solidFill>
                <a:srgbClr val="000000"/>
              </a:solidFill>
              <a:prstDash val="solid"/>
              <a:round/>
              <a:headEnd/>
              <a:tailEnd/>
            </a:ln>
          </p:spPr>
          <p:txBody>
            <a:bodyPr/>
            <a:lstStyle/>
            <a:p>
              <a:endParaRPr lang="en-US"/>
            </a:p>
          </p:txBody>
        </p:sp>
        <p:sp>
          <p:nvSpPr>
            <p:cNvPr id="83016" name="Freeform 67"/>
            <p:cNvSpPr>
              <a:spLocks/>
            </p:cNvSpPr>
            <p:nvPr/>
          </p:nvSpPr>
          <p:spPr bwMode="auto">
            <a:xfrm>
              <a:off x="2253" y="3206"/>
              <a:ext cx="537" cy="234"/>
            </a:xfrm>
            <a:custGeom>
              <a:avLst/>
              <a:gdLst>
                <a:gd name="T0" fmla="*/ 3 w 1809"/>
                <a:gd name="T1" fmla="*/ 1 h 796"/>
                <a:gd name="T2" fmla="*/ 2 w 1809"/>
                <a:gd name="T3" fmla="*/ 1 h 796"/>
                <a:gd name="T4" fmla="*/ 1 w 1809"/>
                <a:gd name="T5" fmla="*/ 1 h 796"/>
                <a:gd name="T6" fmla="*/ 1 w 1809"/>
                <a:gd name="T7" fmla="*/ 1 h 796"/>
                <a:gd name="T8" fmla="*/ 1 w 1809"/>
                <a:gd name="T9" fmla="*/ 1 h 796"/>
                <a:gd name="T10" fmla="*/ 1 w 1809"/>
                <a:gd name="T11" fmla="*/ 1 h 796"/>
                <a:gd name="T12" fmla="*/ 0 w 1809"/>
                <a:gd name="T13" fmla="*/ 1 h 796"/>
                <a:gd name="T14" fmla="*/ 0 w 1809"/>
                <a:gd name="T15" fmla="*/ 0 h 796"/>
                <a:gd name="T16" fmla="*/ 1 w 1809"/>
                <a:gd name="T17" fmla="*/ 0 h 796"/>
                <a:gd name="T18" fmla="*/ 3 w 1809"/>
                <a:gd name="T19" fmla="*/ 0 h 796"/>
                <a:gd name="T20" fmla="*/ 4 w 1809"/>
                <a:gd name="T21" fmla="*/ 0 h 796"/>
                <a:gd name="T22" fmla="*/ 4 w 1809"/>
                <a:gd name="T23" fmla="*/ 1 h 796"/>
                <a:gd name="T24" fmla="*/ 4 w 1809"/>
                <a:gd name="T25" fmla="*/ 1 h 796"/>
                <a:gd name="T26" fmla="*/ 4 w 1809"/>
                <a:gd name="T27" fmla="*/ 2 h 796"/>
                <a:gd name="T28" fmla="*/ 3 w 1809"/>
                <a:gd name="T29" fmla="*/ 2 h 796"/>
                <a:gd name="T30" fmla="*/ 3 w 1809"/>
                <a:gd name="T31" fmla="*/ 1 h 7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9"/>
                <a:gd name="T49" fmla="*/ 0 h 796"/>
                <a:gd name="T50" fmla="*/ 1809 w 1809"/>
                <a:gd name="T51" fmla="*/ 796 h 7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9" h="796">
                  <a:moveTo>
                    <a:pt x="1131" y="719"/>
                  </a:moveTo>
                  <a:lnTo>
                    <a:pt x="742" y="578"/>
                  </a:lnTo>
                  <a:lnTo>
                    <a:pt x="441" y="414"/>
                  </a:lnTo>
                  <a:lnTo>
                    <a:pt x="365" y="414"/>
                  </a:lnTo>
                  <a:lnTo>
                    <a:pt x="302" y="359"/>
                  </a:lnTo>
                  <a:lnTo>
                    <a:pt x="247" y="359"/>
                  </a:lnTo>
                  <a:lnTo>
                    <a:pt x="0" y="240"/>
                  </a:lnTo>
                  <a:lnTo>
                    <a:pt x="0" y="0"/>
                  </a:lnTo>
                  <a:lnTo>
                    <a:pt x="441" y="0"/>
                  </a:lnTo>
                  <a:lnTo>
                    <a:pt x="1346" y="0"/>
                  </a:lnTo>
                  <a:lnTo>
                    <a:pt x="1788" y="0"/>
                  </a:lnTo>
                  <a:lnTo>
                    <a:pt x="1809" y="327"/>
                  </a:lnTo>
                  <a:lnTo>
                    <a:pt x="1562" y="327"/>
                  </a:lnTo>
                  <a:lnTo>
                    <a:pt x="1562" y="796"/>
                  </a:lnTo>
                  <a:lnTo>
                    <a:pt x="1292" y="796"/>
                  </a:lnTo>
                  <a:lnTo>
                    <a:pt x="1131" y="719"/>
                  </a:lnTo>
                  <a:close/>
                </a:path>
              </a:pathLst>
            </a:custGeom>
            <a:solidFill>
              <a:srgbClr val="333300"/>
            </a:solidFill>
            <a:ln w="0">
              <a:solidFill>
                <a:srgbClr val="000000"/>
              </a:solidFill>
              <a:prstDash val="solid"/>
              <a:round/>
              <a:headEnd/>
              <a:tailEnd/>
            </a:ln>
          </p:spPr>
          <p:txBody>
            <a:bodyPr/>
            <a:lstStyle/>
            <a:p>
              <a:endParaRPr lang="en-US"/>
            </a:p>
          </p:txBody>
        </p:sp>
        <p:sp>
          <p:nvSpPr>
            <p:cNvPr id="83017" name="Freeform 68"/>
            <p:cNvSpPr>
              <a:spLocks/>
            </p:cNvSpPr>
            <p:nvPr/>
          </p:nvSpPr>
          <p:spPr bwMode="auto">
            <a:xfrm>
              <a:off x="3322" y="3392"/>
              <a:ext cx="259" cy="188"/>
            </a:xfrm>
            <a:custGeom>
              <a:avLst/>
              <a:gdLst>
                <a:gd name="T0" fmla="*/ 1 w 873"/>
                <a:gd name="T1" fmla="*/ 0 h 641"/>
                <a:gd name="T2" fmla="*/ 2 w 873"/>
                <a:gd name="T3" fmla="*/ 0 h 641"/>
                <a:gd name="T4" fmla="*/ 2 w 873"/>
                <a:gd name="T5" fmla="*/ 1 h 641"/>
                <a:gd name="T6" fmla="*/ 1 w 873"/>
                <a:gd name="T7" fmla="*/ 1 h 641"/>
                <a:gd name="T8" fmla="*/ 0 w 873"/>
                <a:gd name="T9" fmla="*/ 1 h 641"/>
                <a:gd name="T10" fmla="*/ 0 w 873"/>
                <a:gd name="T11" fmla="*/ 0 h 641"/>
                <a:gd name="T12" fmla="*/ 1 w 873"/>
                <a:gd name="T13" fmla="*/ 0 h 641"/>
                <a:gd name="T14" fmla="*/ 1 w 873"/>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873"/>
                <a:gd name="T25" fmla="*/ 0 h 641"/>
                <a:gd name="T26" fmla="*/ 873 w 873"/>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3" h="641">
                  <a:moveTo>
                    <a:pt x="432" y="141"/>
                  </a:moveTo>
                  <a:lnTo>
                    <a:pt x="873" y="141"/>
                  </a:lnTo>
                  <a:lnTo>
                    <a:pt x="873" y="641"/>
                  </a:lnTo>
                  <a:lnTo>
                    <a:pt x="217" y="641"/>
                  </a:lnTo>
                  <a:lnTo>
                    <a:pt x="0" y="641"/>
                  </a:lnTo>
                  <a:lnTo>
                    <a:pt x="0" y="0"/>
                  </a:lnTo>
                  <a:lnTo>
                    <a:pt x="432" y="0"/>
                  </a:lnTo>
                  <a:lnTo>
                    <a:pt x="432" y="141"/>
                  </a:lnTo>
                  <a:close/>
                </a:path>
              </a:pathLst>
            </a:custGeom>
            <a:solidFill>
              <a:srgbClr val="333300"/>
            </a:solidFill>
            <a:ln w="0">
              <a:solidFill>
                <a:srgbClr val="000000"/>
              </a:solidFill>
              <a:prstDash val="solid"/>
              <a:round/>
              <a:headEnd/>
              <a:tailEnd/>
            </a:ln>
          </p:spPr>
          <p:txBody>
            <a:bodyPr/>
            <a:lstStyle/>
            <a:p>
              <a:endParaRPr lang="en-US"/>
            </a:p>
          </p:txBody>
        </p:sp>
        <p:sp>
          <p:nvSpPr>
            <p:cNvPr id="83018" name="Freeform 69"/>
            <p:cNvSpPr>
              <a:spLocks/>
            </p:cNvSpPr>
            <p:nvPr/>
          </p:nvSpPr>
          <p:spPr bwMode="auto">
            <a:xfrm>
              <a:off x="1725" y="3768"/>
              <a:ext cx="221" cy="176"/>
            </a:xfrm>
            <a:custGeom>
              <a:avLst/>
              <a:gdLst>
                <a:gd name="T0" fmla="*/ 0 w 744"/>
                <a:gd name="T1" fmla="*/ 1 h 598"/>
                <a:gd name="T2" fmla="*/ 0 w 744"/>
                <a:gd name="T3" fmla="*/ 0 h 598"/>
                <a:gd name="T4" fmla="*/ 2 w 744"/>
                <a:gd name="T5" fmla="*/ 0 h 598"/>
                <a:gd name="T6" fmla="*/ 2 w 744"/>
                <a:gd name="T7" fmla="*/ 0 h 598"/>
                <a:gd name="T8" fmla="*/ 2 w 744"/>
                <a:gd name="T9" fmla="*/ 1 h 598"/>
                <a:gd name="T10" fmla="*/ 0 w 744"/>
                <a:gd name="T11" fmla="*/ 1 h 598"/>
                <a:gd name="T12" fmla="*/ 0 60000 65536"/>
                <a:gd name="T13" fmla="*/ 0 60000 65536"/>
                <a:gd name="T14" fmla="*/ 0 60000 65536"/>
                <a:gd name="T15" fmla="*/ 0 60000 65536"/>
                <a:gd name="T16" fmla="*/ 0 60000 65536"/>
                <a:gd name="T17" fmla="*/ 0 60000 65536"/>
                <a:gd name="T18" fmla="*/ 0 w 744"/>
                <a:gd name="T19" fmla="*/ 0 h 598"/>
                <a:gd name="T20" fmla="*/ 744 w 744"/>
                <a:gd name="T21" fmla="*/ 598 h 598"/>
              </a:gdLst>
              <a:ahLst/>
              <a:cxnLst>
                <a:cxn ang="T12">
                  <a:pos x="T0" y="T1"/>
                </a:cxn>
                <a:cxn ang="T13">
                  <a:pos x="T2" y="T3"/>
                </a:cxn>
                <a:cxn ang="T14">
                  <a:pos x="T4" y="T5"/>
                </a:cxn>
                <a:cxn ang="T15">
                  <a:pos x="T6" y="T7"/>
                </a:cxn>
                <a:cxn ang="T16">
                  <a:pos x="T8" y="T9"/>
                </a:cxn>
                <a:cxn ang="T17">
                  <a:pos x="T10" y="T11"/>
                </a:cxn>
              </a:cxnLst>
              <a:rect l="T18" t="T19" r="T20" b="T21"/>
              <a:pathLst>
                <a:path w="744" h="598">
                  <a:moveTo>
                    <a:pt x="0" y="598"/>
                  </a:moveTo>
                  <a:lnTo>
                    <a:pt x="0" y="0"/>
                  </a:lnTo>
                  <a:lnTo>
                    <a:pt x="711" y="0"/>
                  </a:lnTo>
                  <a:lnTo>
                    <a:pt x="744" y="0"/>
                  </a:lnTo>
                  <a:lnTo>
                    <a:pt x="744" y="598"/>
                  </a:lnTo>
                  <a:lnTo>
                    <a:pt x="0" y="598"/>
                  </a:lnTo>
                  <a:close/>
                </a:path>
              </a:pathLst>
            </a:custGeom>
            <a:solidFill>
              <a:srgbClr val="333300"/>
            </a:solidFill>
            <a:ln w="0">
              <a:solidFill>
                <a:srgbClr val="000000"/>
              </a:solidFill>
              <a:prstDash val="solid"/>
              <a:round/>
              <a:headEnd/>
              <a:tailEnd/>
            </a:ln>
          </p:spPr>
          <p:txBody>
            <a:bodyPr/>
            <a:lstStyle/>
            <a:p>
              <a:endParaRPr lang="en-US"/>
            </a:p>
          </p:txBody>
        </p:sp>
        <p:sp>
          <p:nvSpPr>
            <p:cNvPr id="83019" name="Freeform 70"/>
            <p:cNvSpPr>
              <a:spLocks/>
            </p:cNvSpPr>
            <p:nvPr/>
          </p:nvSpPr>
          <p:spPr bwMode="auto">
            <a:xfrm>
              <a:off x="1757" y="982"/>
              <a:ext cx="717" cy="253"/>
            </a:xfrm>
            <a:custGeom>
              <a:avLst/>
              <a:gdLst>
                <a:gd name="T0" fmla="*/ 4 w 2413"/>
                <a:gd name="T1" fmla="*/ 0 h 859"/>
                <a:gd name="T2" fmla="*/ 5 w 2413"/>
                <a:gd name="T3" fmla="*/ 0 h 859"/>
                <a:gd name="T4" fmla="*/ 4 w 2413"/>
                <a:gd name="T5" fmla="*/ 0 h 859"/>
                <a:gd name="T6" fmla="*/ 5 w 2413"/>
                <a:gd name="T7" fmla="*/ 1 h 859"/>
                <a:gd name="T8" fmla="*/ 6 w 2413"/>
                <a:gd name="T9" fmla="*/ 0 h 859"/>
                <a:gd name="T10" fmla="*/ 6 w 2413"/>
                <a:gd name="T11" fmla="*/ 1 h 859"/>
                <a:gd name="T12" fmla="*/ 4 w 2413"/>
                <a:gd name="T13" fmla="*/ 1 h 859"/>
                <a:gd name="T14" fmla="*/ 4 w 2413"/>
                <a:gd name="T15" fmla="*/ 2 h 859"/>
                <a:gd name="T16" fmla="*/ 3 w 2413"/>
                <a:gd name="T17" fmla="*/ 2 h 859"/>
                <a:gd name="T18" fmla="*/ 0 w 2413"/>
                <a:gd name="T19" fmla="*/ 2 h 859"/>
                <a:gd name="T20" fmla="*/ 0 w 2413"/>
                <a:gd name="T21" fmla="*/ 0 h 859"/>
                <a:gd name="T22" fmla="*/ 4 w 2413"/>
                <a:gd name="T23" fmla="*/ 0 h 8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13"/>
                <a:gd name="T37" fmla="*/ 0 h 859"/>
                <a:gd name="T38" fmla="*/ 2413 w 2413"/>
                <a:gd name="T39" fmla="*/ 859 h 8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13" h="859">
                  <a:moveTo>
                    <a:pt x="1973" y="0"/>
                  </a:moveTo>
                  <a:lnTo>
                    <a:pt x="2004" y="86"/>
                  </a:lnTo>
                  <a:lnTo>
                    <a:pt x="1973" y="142"/>
                  </a:lnTo>
                  <a:lnTo>
                    <a:pt x="2090" y="217"/>
                  </a:lnTo>
                  <a:lnTo>
                    <a:pt x="2392" y="163"/>
                  </a:lnTo>
                  <a:lnTo>
                    <a:pt x="2413" y="522"/>
                  </a:lnTo>
                  <a:lnTo>
                    <a:pt x="1918" y="522"/>
                  </a:lnTo>
                  <a:lnTo>
                    <a:pt x="1918" y="827"/>
                  </a:lnTo>
                  <a:lnTo>
                    <a:pt x="1455" y="859"/>
                  </a:lnTo>
                  <a:lnTo>
                    <a:pt x="32" y="827"/>
                  </a:lnTo>
                  <a:lnTo>
                    <a:pt x="0" y="0"/>
                  </a:lnTo>
                  <a:lnTo>
                    <a:pt x="1973" y="0"/>
                  </a:lnTo>
                  <a:close/>
                </a:path>
              </a:pathLst>
            </a:custGeom>
            <a:solidFill>
              <a:schemeClr val="accent1"/>
            </a:solidFill>
            <a:ln w="0">
              <a:solidFill>
                <a:srgbClr val="000000"/>
              </a:solidFill>
              <a:prstDash val="solid"/>
              <a:round/>
              <a:headEnd/>
              <a:tailEnd/>
            </a:ln>
          </p:spPr>
          <p:txBody>
            <a:bodyPr/>
            <a:lstStyle/>
            <a:p>
              <a:endParaRPr lang="en-US"/>
            </a:p>
          </p:txBody>
        </p:sp>
        <p:sp>
          <p:nvSpPr>
            <p:cNvPr id="83020" name="Freeform 71"/>
            <p:cNvSpPr>
              <a:spLocks/>
            </p:cNvSpPr>
            <p:nvPr/>
          </p:nvSpPr>
          <p:spPr bwMode="auto">
            <a:xfrm>
              <a:off x="3549" y="1178"/>
              <a:ext cx="707" cy="1071"/>
            </a:xfrm>
            <a:custGeom>
              <a:avLst/>
              <a:gdLst>
                <a:gd name="T0" fmla="*/ 4 w 2382"/>
                <a:gd name="T1" fmla="*/ 7 h 3656"/>
                <a:gd name="T2" fmla="*/ 4 w 2382"/>
                <a:gd name="T3" fmla="*/ 8 h 3656"/>
                <a:gd name="T4" fmla="*/ 4 w 2382"/>
                <a:gd name="T5" fmla="*/ 8 h 3656"/>
                <a:gd name="T6" fmla="*/ 4 w 2382"/>
                <a:gd name="T7" fmla="*/ 8 h 3656"/>
                <a:gd name="T8" fmla="*/ 4 w 2382"/>
                <a:gd name="T9" fmla="*/ 8 h 3656"/>
                <a:gd name="T10" fmla="*/ 4 w 2382"/>
                <a:gd name="T11" fmla="*/ 8 h 3656"/>
                <a:gd name="T12" fmla="*/ 4 w 2382"/>
                <a:gd name="T13" fmla="*/ 8 h 3656"/>
                <a:gd name="T14" fmla="*/ 4 w 2382"/>
                <a:gd name="T15" fmla="*/ 8 h 3656"/>
                <a:gd name="T16" fmla="*/ 3 w 2382"/>
                <a:gd name="T17" fmla="*/ 7 h 3656"/>
                <a:gd name="T18" fmla="*/ 0 w 2382"/>
                <a:gd name="T19" fmla="*/ 7 h 3656"/>
                <a:gd name="T20" fmla="*/ 0 w 2382"/>
                <a:gd name="T21" fmla="*/ 6 h 3656"/>
                <a:gd name="T22" fmla="*/ 0 w 2382"/>
                <a:gd name="T23" fmla="*/ 3 h 3656"/>
                <a:gd name="T24" fmla="*/ 0 w 2382"/>
                <a:gd name="T25" fmla="*/ 2 h 3656"/>
                <a:gd name="T26" fmla="*/ 0 w 2382"/>
                <a:gd name="T27" fmla="*/ 0 h 3656"/>
                <a:gd name="T28" fmla="*/ 1 w 2382"/>
                <a:gd name="T29" fmla="*/ 0 h 3656"/>
                <a:gd name="T30" fmla="*/ 1 w 2382"/>
                <a:gd name="T31" fmla="*/ 0 h 3656"/>
                <a:gd name="T32" fmla="*/ 1 w 2382"/>
                <a:gd name="T33" fmla="*/ 0 h 3656"/>
                <a:gd name="T34" fmla="*/ 2 w 2382"/>
                <a:gd name="T35" fmla="*/ 0 h 3656"/>
                <a:gd name="T36" fmla="*/ 2 w 2382"/>
                <a:gd name="T37" fmla="*/ 1 h 3656"/>
                <a:gd name="T38" fmla="*/ 2 w 2382"/>
                <a:gd name="T39" fmla="*/ 1 h 3656"/>
                <a:gd name="T40" fmla="*/ 2 w 2382"/>
                <a:gd name="T41" fmla="*/ 1 h 3656"/>
                <a:gd name="T42" fmla="*/ 2 w 2382"/>
                <a:gd name="T43" fmla="*/ 1 h 3656"/>
                <a:gd name="T44" fmla="*/ 2 w 2382"/>
                <a:gd name="T45" fmla="*/ 1 h 3656"/>
                <a:gd name="T46" fmla="*/ 3 w 2382"/>
                <a:gd name="T47" fmla="*/ 1 h 3656"/>
                <a:gd name="T48" fmla="*/ 3 w 2382"/>
                <a:gd name="T49" fmla="*/ 1 h 3656"/>
                <a:gd name="T50" fmla="*/ 3 w 2382"/>
                <a:gd name="T51" fmla="*/ 2 h 3656"/>
                <a:gd name="T52" fmla="*/ 4 w 2382"/>
                <a:gd name="T53" fmla="*/ 1 h 3656"/>
                <a:gd name="T54" fmla="*/ 3 w 2382"/>
                <a:gd name="T55" fmla="*/ 1 h 3656"/>
                <a:gd name="T56" fmla="*/ 4 w 2382"/>
                <a:gd name="T57" fmla="*/ 1 h 3656"/>
                <a:gd name="T58" fmla="*/ 4 w 2382"/>
                <a:gd name="T59" fmla="*/ 1 h 3656"/>
                <a:gd name="T60" fmla="*/ 4 w 2382"/>
                <a:gd name="T61" fmla="*/ 1 h 3656"/>
                <a:gd name="T62" fmla="*/ 4 w 2382"/>
                <a:gd name="T63" fmla="*/ 1 h 3656"/>
                <a:gd name="T64" fmla="*/ 4 w 2382"/>
                <a:gd name="T65" fmla="*/ 1 h 3656"/>
                <a:gd name="T66" fmla="*/ 4 w 2382"/>
                <a:gd name="T67" fmla="*/ 1 h 3656"/>
                <a:gd name="T68" fmla="*/ 5 w 2382"/>
                <a:gd name="T69" fmla="*/ 1 h 3656"/>
                <a:gd name="T70" fmla="*/ 5 w 2382"/>
                <a:gd name="T71" fmla="*/ 2 h 3656"/>
                <a:gd name="T72" fmla="*/ 5 w 2382"/>
                <a:gd name="T73" fmla="*/ 2 h 3656"/>
                <a:gd name="T74" fmla="*/ 5 w 2382"/>
                <a:gd name="T75" fmla="*/ 2 h 3656"/>
                <a:gd name="T76" fmla="*/ 5 w 2382"/>
                <a:gd name="T77" fmla="*/ 2 h 3656"/>
                <a:gd name="T78" fmla="*/ 5 w 2382"/>
                <a:gd name="T79" fmla="*/ 7 h 3656"/>
                <a:gd name="T80" fmla="*/ 4 w 2382"/>
                <a:gd name="T81" fmla="*/ 7 h 365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382"/>
                <a:gd name="T124" fmla="*/ 0 h 3656"/>
                <a:gd name="T125" fmla="*/ 2382 w 2382"/>
                <a:gd name="T126" fmla="*/ 3656 h 365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382" h="3656">
                  <a:moveTo>
                    <a:pt x="1833" y="3427"/>
                  </a:moveTo>
                  <a:lnTo>
                    <a:pt x="1994" y="3537"/>
                  </a:lnTo>
                  <a:lnTo>
                    <a:pt x="1811" y="3482"/>
                  </a:lnTo>
                  <a:lnTo>
                    <a:pt x="1746" y="3537"/>
                  </a:lnTo>
                  <a:lnTo>
                    <a:pt x="1638" y="3569"/>
                  </a:lnTo>
                  <a:lnTo>
                    <a:pt x="1692" y="3602"/>
                  </a:lnTo>
                  <a:lnTo>
                    <a:pt x="1638" y="3656"/>
                  </a:lnTo>
                  <a:lnTo>
                    <a:pt x="1477" y="3656"/>
                  </a:lnTo>
                  <a:lnTo>
                    <a:pt x="1455" y="3461"/>
                  </a:lnTo>
                  <a:lnTo>
                    <a:pt x="54" y="3461"/>
                  </a:lnTo>
                  <a:lnTo>
                    <a:pt x="76" y="2993"/>
                  </a:lnTo>
                  <a:lnTo>
                    <a:pt x="21" y="1381"/>
                  </a:lnTo>
                  <a:lnTo>
                    <a:pt x="0" y="947"/>
                  </a:lnTo>
                  <a:lnTo>
                    <a:pt x="21" y="32"/>
                  </a:lnTo>
                  <a:lnTo>
                    <a:pt x="269" y="0"/>
                  </a:lnTo>
                  <a:lnTo>
                    <a:pt x="269" y="54"/>
                  </a:lnTo>
                  <a:lnTo>
                    <a:pt x="679" y="195"/>
                  </a:lnTo>
                  <a:lnTo>
                    <a:pt x="852" y="163"/>
                  </a:lnTo>
                  <a:lnTo>
                    <a:pt x="873" y="250"/>
                  </a:lnTo>
                  <a:lnTo>
                    <a:pt x="733" y="283"/>
                  </a:lnTo>
                  <a:lnTo>
                    <a:pt x="711" y="337"/>
                  </a:lnTo>
                  <a:lnTo>
                    <a:pt x="819" y="392"/>
                  </a:lnTo>
                  <a:lnTo>
                    <a:pt x="1068" y="359"/>
                  </a:lnTo>
                  <a:lnTo>
                    <a:pt x="1175" y="413"/>
                  </a:lnTo>
                  <a:lnTo>
                    <a:pt x="1154" y="522"/>
                  </a:lnTo>
                  <a:lnTo>
                    <a:pt x="1315" y="772"/>
                  </a:lnTo>
                  <a:lnTo>
                    <a:pt x="1510" y="718"/>
                  </a:lnTo>
                  <a:lnTo>
                    <a:pt x="1455" y="663"/>
                  </a:lnTo>
                  <a:lnTo>
                    <a:pt x="1477" y="555"/>
                  </a:lnTo>
                  <a:lnTo>
                    <a:pt x="1746" y="500"/>
                  </a:lnTo>
                  <a:lnTo>
                    <a:pt x="1919" y="522"/>
                  </a:lnTo>
                  <a:lnTo>
                    <a:pt x="1919" y="555"/>
                  </a:lnTo>
                  <a:lnTo>
                    <a:pt x="1994" y="576"/>
                  </a:lnTo>
                  <a:lnTo>
                    <a:pt x="1994" y="696"/>
                  </a:lnTo>
                  <a:lnTo>
                    <a:pt x="2080" y="718"/>
                  </a:lnTo>
                  <a:lnTo>
                    <a:pt x="2080" y="751"/>
                  </a:lnTo>
                  <a:lnTo>
                    <a:pt x="2188" y="751"/>
                  </a:lnTo>
                  <a:lnTo>
                    <a:pt x="2242" y="805"/>
                  </a:lnTo>
                  <a:lnTo>
                    <a:pt x="2382" y="805"/>
                  </a:lnTo>
                  <a:lnTo>
                    <a:pt x="2382" y="3156"/>
                  </a:lnTo>
                  <a:lnTo>
                    <a:pt x="1833" y="3427"/>
                  </a:lnTo>
                  <a:close/>
                </a:path>
              </a:pathLst>
            </a:custGeom>
            <a:solidFill>
              <a:srgbClr val="FF6600"/>
            </a:solidFill>
            <a:ln w="0">
              <a:solidFill>
                <a:srgbClr val="000000"/>
              </a:solidFill>
              <a:prstDash val="solid"/>
              <a:round/>
              <a:headEnd/>
              <a:tailEnd/>
            </a:ln>
          </p:spPr>
          <p:txBody>
            <a:bodyPr/>
            <a:lstStyle/>
            <a:p>
              <a:endParaRPr lang="en-US"/>
            </a:p>
          </p:txBody>
        </p:sp>
        <p:sp>
          <p:nvSpPr>
            <p:cNvPr id="83021" name="Freeform 72"/>
            <p:cNvSpPr>
              <a:spLocks/>
            </p:cNvSpPr>
            <p:nvPr/>
          </p:nvSpPr>
          <p:spPr bwMode="auto">
            <a:xfrm>
              <a:off x="3107" y="3254"/>
              <a:ext cx="343" cy="138"/>
            </a:xfrm>
            <a:custGeom>
              <a:avLst/>
              <a:gdLst>
                <a:gd name="T0" fmla="*/ 1 w 1153"/>
                <a:gd name="T1" fmla="*/ 0 h 467"/>
                <a:gd name="T2" fmla="*/ 1 w 1153"/>
                <a:gd name="T3" fmla="*/ 0 h 467"/>
                <a:gd name="T4" fmla="*/ 1 w 1153"/>
                <a:gd name="T5" fmla="*/ 0 h 467"/>
                <a:gd name="T6" fmla="*/ 2 w 1153"/>
                <a:gd name="T7" fmla="*/ 0 h 467"/>
                <a:gd name="T8" fmla="*/ 2 w 1153"/>
                <a:gd name="T9" fmla="*/ 0 h 467"/>
                <a:gd name="T10" fmla="*/ 3 w 1153"/>
                <a:gd name="T11" fmla="*/ 1 h 467"/>
                <a:gd name="T12" fmla="*/ 3 w 1153"/>
                <a:gd name="T13" fmla="*/ 1 h 467"/>
                <a:gd name="T14" fmla="*/ 3 w 1153"/>
                <a:gd name="T15" fmla="*/ 1 h 467"/>
                <a:gd name="T16" fmla="*/ 2 w 1153"/>
                <a:gd name="T17" fmla="*/ 1 h 467"/>
                <a:gd name="T18" fmla="*/ 0 w 1153"/>
                <a:gd name="T19" fmla="*/ 1 h 467"/>
                <a:gd name="T20" fmla="*/ 0 w 1153"/>
                <a:gd name="T21" fmla="*/ 1 h 467"/>
                <a:gd name="T22" fmla="*/ 0 w 1153"/>
                <a:gd name="T23" fmla="*/ 1 h 467"/>
                <a:gd name="T24" fmla="*/ 0 w 1153"/>
                <a:gd name="T25" fmla="*/ 1 h 467"/>
                <a:gd name="T26" fmla="*/ 1 w 1153"/>
                <a:gd name="T27" fmla="*/ 1 h 467"/>
                <a:gd name="T28" fmla="*/ 1 w 1153"/>
                <a:gd name="T29" fmla="*/ 0 h 4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53"/>
                <a:gd name="T46" fmla="*/ 0 h 467"/>
                <a:gd name="T47" fmla="*/ 1153 w 1153"/>
                <a:gd name="T48" fmla="*/ 467 h 4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53" h="467">
                  <a:moveTo>
                    <a:pt x="495" y="194"/>
                  </a:moveTo>
                  <a:lnTo>
                    <a:pt x="549" y="162"/>
                  </a:lnTo>
                  <a:lnTo>
                    <a:pt x="528" y="54"/>
                  </a:lnTo>
                  <a:lnTo>
                    <a:pt x="721" y="0"/>
                  </a:lnTo>
                  <a:lnTo>
                    <a:pt x="1077" y="0"/>
                  </a:lnTo>
                  <a:lnTo>
                    <a:pt x="1099" y="303"/>
                  </a:lnTo>
                  <a:lnTo>
                    <a:pt x="1153" y="303"/>
                  </a:lnTo>
                  <a:lnTo>
                    <a:pt x="1153" y="467"/>
                  </a:lnTo>
                  <a:lnTo>
                    <a:pt x="721" y="467"/>
                  </a:lnTo>
                  <a:lnTo>
                    <a:pt x="0" y="467"/>
                  </a:lnTo>
                  <a:lnTo>
                    <a:pt x="32" y="467"/>
                  </a:lnTo>
                  <a:lnTo>
                    <a:pt x="0" y="380"/>
                  </a:lnTo>
                  <a:lnTo>
                    <a:pt x="119" y="326"/>
                  </a:lnTo>
                  <a:lnTo>
                    <a:pt x="280" y="272"/>
                  </a:lnTo>
                  <a:lnTo>
                    <a:pt x="495" y="194"/>
                  </a:lnTo>
                  <a:close/>
                </a:path>
              </a:pathLst>
            </a:custGeom>
            <a:solidFill>
              <a:srgbClr val="333300"/>
            </a:solidFill>
            <a:ln w="0">
              <a:solidFill>
                <a:srgbClr val="000000"/>
              </a:solidFill>
              <a:prstDash val="solid"/>
              <a:round/>
              <a:headEnd/>
              <a:tailEnd/>
            </a:ln>
          </p:spPr>
          <p:txBody>
            <a:bodyPr/>
            <a:lstStyle/>
            <a:p>
              <a:endParaRPr lang="en-US"/>
            </a:p>
          </p:txBody>
        </p:sp>
        <p:sp>
          <p:nvSpPr>
            <p:cNvPr id="83022" name="Freeform 73"/>
            <p:cNvSpPr>
              <a:spLocks/>
            </p:cNvSpPr>
            <p:nvPr/>
          </p:nvSpPr>
          <p:spPr bwMode="auto">
            <a:xfrm>
              <a:off x="2979" y="2849"/>
              <a:ext cx="349" cy="163"/>
            </a:xfrm>
            <a:custGeom>
              <a:avLst/>
              <a:gdLst>
                <a:gd name="T0" fmla="*/ 3 w 1175"/>
                <a:gd name="T1" fmla="*/ 1 h 556"/>
                <a:gd name="T2" fmla="*/ 2 w 1175"/>
                <a:gd name="T3" fmla="*/ 1 h 556"/>
                <a:gd name="T4" fmla="*/ 2 w 1175"/>
                <a:gd name="T5" fmla="*/ 1 h 556"/>
                <a:gd name="T6" fmla="*/ 1 w 1175"/>
                <a:gd name="T7" fmla="*/ 1 h 556"/>
                <a:gd name="T8" fmla="*/ 1 w 1175"/>
                <a:gd name="T9" fmla="*/ 1 h 556"/>
                <a:gd name="T10" fmla="*/ 1 w 1175"/>
                <a:gd name="T11" fmla="*/ 1 h 556"/>
                <a:gd name="T12" fmla="*/ 0 w 1175"/>
                <a:gd name="T13" fmla="*/ 1 h 556"/>
                <a:gd name="T14" fmla="*/ 0 w 1175"/>
                <a:gd name="T15" fmla="*/ 0 h 556"/>
                <a:gd name="T16" fmla="*/ 0 w 1175"/>
                <a:gd name="T17" fmla="*/ 0 h 556"/>
                <a:gd name="T18" fmla="*/ 2 w 1175"/>
                <a:gd name="T19" fmla="*/ 0 h 556"/>
                <a:gd name="T20" fmla="*/ 3 w 1175"/>
                <a:gd name="T21" fmla="*/ 0 h 556"/>
                <a:gd name="T22" fmla="*/ 3 w 1175"/>
                <a:gd name="T23" fmla="*/ 1 h 556"/>
                <a:gd name="T24" fmla="*/ 3 w 1175"/>
                <a:gd name="T25" fmla="*/ 1 h 5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75"/>
                <a:gd name="T40" fmla="*/ 0 h 556"/>
                <a:gd name="T41" fmla="*/ 1175 w 1175"/>
                <a:gd name="T42" fmla="*/ 556 h 5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75" h="556">
                  <a:moveTo>
                    <a:pt x="1153" y="556"/>
                  </a:moveTo>
                  <a:lnTo>
                    <a:pt x="1068" y="437"/>
                  </a:lnTo>
                  <a:lnTo>
                    <a:pt x="712" y="469"/>
                  </a:lnTo>
                  <a:lnTo>
                    <a:pt x="496" y="382"/>
                  </a:lnTo>
                  <a:lnTo>
                    <a:pt x="432" y="305"/>
                  </a:lnTo>
                  <a:lnTo>
                    <a:pt x="248" y="273"/>
                  </a:lnTo>
                  <a:lnTo>
                    <a:pt x="195" y="219"/>
                  </a:lnTo>
                  <a:lnTo>
                    <a:pt x="0" y="110"/>
                  </a:lnTo>
                  <a:lnTo>
                    <a:pt x="0" y="0"/>
                  </a:lnTo>
                  <a:lnTo>
                    <a:pt x="712" y="0"/>
                  </a:lnTo>
                  <a:lnTo>
                    <a:pt x="1153" y="0"/>
                  </a:lnTo>
                  <a:lnTo>
                    <a:pt x="1175" y="251"/>
                  </a:lnTo>
                  <a:lnTo>
                    <a:pt x="1153" y="556"/>
                  </a:lnTo>
                  <a:close/>
                </a:path>
              </a:pathLst>
            </a:custGeom>
            <a:solidFill>
              <a:schemeClr val="accent1"/>
            </a:solidFill>
            <a:ln w="0">
              <a:solidFill>
                <a:srgbClr val="000000"/>
              </a:solidFill>
              <a:prstDash val="solid"/>
              <a:round/>
              <a:headEnd/>
              <a:tailEnd/>
            </a:ln>
          </p:spPr>
          <p:txBody>
            <a:bodyPr/>
            <a:lstStyle/>
            <a:p>
              <a:endParaRPr lang="en-US"/>
            </a:p>
          </p:txBody>
        </p:sp>
        <p:sp>
          <p:nvSpPr>
            <p:cNvPr id="83023" name="Freeform 74"/>
            <p:cNvSpPr>
              <a:spLocks/>
            </p:cNvSpPr>
            <p:nvPr/>
          </p:nvSpPr>
          <p:spPr bwMode="auto">
            <a:xfrm>
              <a:off x="2717" y="3302"/>
              <a:ext cx="474" cy="138"/>
            </a:xfrm>
            <a:custGeom>
              <a:avLst/>
              <a:gdLst>
                <a:gd name="T0" fmla="*/ 3 w 1595"/>
                <a:gd name="T1" fmla="*/ 0 h 469"/>
                <a:gd name="T2" fmla="*/ 3 w 1595"/>
                <a:gd name="T3" fmla="*/ 0 h 469"/>
                <a:gd name="T4" fmla="*/ 4 w 1595"/>
                <a:gd name="T5" fmla="*/ 0 h 469"/>
                <a:gd name="T6" fmla="*/ 4 w 1595"/>
                <a:gd name="T7" fmla="*/ 0 h 469"/>
                <a:gd name="T8" fmla="*/ 3 w 1595"/>
                <a:gd name="T9" fmla="*/ 0 h 469"/>
                <a:gd name="T10" fmla="*/ 3 w 1595"/>
                <a:gd name="T11" fmla="*/ 1 h 469"/>
                <a:gd name="T12" fmla="*/ 3 w 1595"/>
                <a:gd name="T13" fmla="*/ 1 h 469"/>
                <a:gd name="T14" fmla="*/ 3 w 1595"/>
                <a:gd name="T15" fmla="*/ 1 h 469"/>
                <a:gd name="T16" fmla="*/ 3 w 1595"/>
                <a:gd name="T17" fmla="*/ 1 h 469"/>
                <a:gd name="T18" fmla="*/ 3 w 1595"/>
                <a:gd name="T19" fmla="*/ 1 h 469"/>
                <a:gd name="T20" fmla="*/ 0 w 1595"/>
                <a:gd name="T21" fmla="*/ 1 h 469"/>
                <a:gd name="T22" fmla="*/ 0 w 1595"/>
                <a:gd name="T23" fmla="*/ 0 h 469"/>
                <a:gd name="T24" fmla="*/ 1 w 1595"/>
                <a:gd name="T25" fmla="*/ 0 h 469"/>
                <a:gd name="T26" fmla="*/ 1 w 1595"/>
                <a:gd name="T27" fmla="*/ 0 h 469"/>
                <a:gd name="T28" fmla="*/ 1 w 1595"/>
                <a:gd name="T29" fmla="*/ 0 h 469"/>
                <a:gd name="T30" fmla="*/ 1 w 1595"/>
                <a:gd name="T31" fmla="*/ 0 h 469"/>
                <a:gd name="T32" fmla="*/ 1 w 1595"/>
                <a:gd name="T33" fmla="*/ 0 h 469"/>
                <a:gd name="T34" fmla="*/ 3 w 1595"/>
                <a:gd name="T35" fmla="*/ 0 h 469"/>
                <a:gd name="T36" fmla="*/ 3 w 1595"/>
                <a:gd name="T37" fmla="*/ 0 h 4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95"/>
                <a:gd name="T58" fmla="*/ 0 h 469"/>
                <a:gd name="T59" fmla="*/ 1595 w 1595"/>
                <a:gd name="T60" fmla="*/ 469 h 4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95" h="469">
                  <a:moveTo>
                    <a:pt x="1379" y="0"/>
                  </a:moveTo>
                  <a:lnTo>
                    <a:pt x="1379" y="55"/>
                  </a:lnTo>
                  <a:lnTo>
                    <a:pt x="1595" y="55"/>
                  </a:lnTo>
                  <a:lnTo>
                    <a:pt x="1595" y="110"/>
                  </a:lnTo>
                  <a:lnTo>
                    <a:pt x="1434" y="164"/>
                  </a:lnTo>
                  <a:lnTo>
                    <a:pt x="1315" y="218"/>
                  </a:lnTo>
                  <a:lnTo>
                    <a:pt x="1347" y="305"/>
                  </a:lnTo>
                  <a:lnTo>
                    <a:pt x="1315" y="305"/>
                  </a:lnTo>
                  <a:lnTo>
                    <a:pt x="1379" y="392"/>
                  </a:lnTo>
                  <a:lnTo>
                    <a:pt x="1261" y="469"/>
                  </a:lnTo>
                  <a:lnTo>
                    <a:pt x="0" y="469"/>
                  </a:lnTo>
                  <a:lnTo>
                    <a:pt x="0" y="0"/>
                  </a:lnTo>
                  <a:lnTo>
                    <a:pt x="247" y="0"/>
                  </a:lnTo>
                  <a:lnTo>
                    <a:pt x="247" y="141"/>
                  </a:lnTo>
                  <a:lnTo>
                    <a:pt x="474" y="141"/>
                  </a:lnTo>
                  <a:lnTo>
                    <a:pt x="689" y="141"/>
                  </a:lnTo>
                  <a:lnTo>
                    <a:pt x="689" y="0"/>
                  </a:lnTo>
                  <a:lnTo>
                    <a:pt x="1131" y="0"/>
                  </a:lnTo>
                  <a:lnTo>
                    <a:pt x="1379" y="0"/>
                  </a:lnTo>
                  <a:close/>
                </a:path>
              </a:pathLst>
            </a:custGeom>
            <a:solidFill>
              <a:srgbClr val="333300"/>
            </a:solidFill>
            <a:ln w="0">
              <a:solidFill>
                <a:srgbClr val="000000"/>
              </a:solidFill>
              <a:prstDash val="solid"/>
              <a:round/>
              <a:headEnd/>
              <a:tailEnd/>
            </a:ln>
          </p:spPr>
          <p:txBody>
            <a:bodyPr/>
            <a:lstStyle/>
            <a:p>
              <a:endParaRPr lang="en-US"/>
            </a:p>
          </p:txBody>
        </p:sp>
        <p:sp>
          <p:nvSpPr>
            <p:cNvPr id="83024" name="Freeform 75"/>
            <p:cNvSpPr>
              <a:spLocks/>
            </p:cNvSpPr>
            <p:nvPr/>
          </p:nvSpPr>
          <p:spPr bwMode="auto">
            <a:xfrm>
              <a:off x="2442" y="2728"/>
              <a:ext cx="595" cy="268"/>
            </a:xfrm>
            <a:custGeom>
              <a:avLst/>
              <a:gdLst>
                <a:gd name="T0" fmla="*/ 4 w 2005"/>
                <a:gd name="T1" fmla="*/ 0 h 914"/>
                <a:gd name="T2" fmla="*/ 4 w 2005"/>
                <a:gd name="T3" fmla="*/ 0 h 914"/>
                <a:gd name="T4" fmla="*/ 4 w 2005"/>
                <a:gd name="T5" fmla="*/ 0 h 914"/>
                <a:gd name="T6" fmla="*/ 4 w 2005"/>
                <a:gd name="T7" fmla="*/ 0 h 914"/>
                <a:gd name="T8" fmla="*/ 4 w 2005"/>
                <a:gd name="T9" fmla="*/ 1 h 914"/>
                <a:gd name="T10" fmla="*/ 4 w 2005"/>
                <a:gd name="T11" fmla="*/ 1 h 914"/>
                <a:gd name="T12" fmla="*/ 4 w 2005"/>
                <a:gd name="T13" fmla="*/ 1 h 914"/>
                <a:gd name="T14" fmla="*/ 5 w 2005"/>
                <a:gd name="T15" fmla="*/ 1 h 914"/>
                <a:gd name="T16" fmla="*/ 4 w 2005"/>
                <a:gd name="T17" fmla="*/ 2 h 914"/>
                <a:gd name="T18" fmla="*/ 4 w 2005"/>
                <a:gd name="T19" fmla="*/ 2 h 914"/>
                <a:gd name="T20" fmla="*/ 4 w 2005"/>
                <a:gd name="T21" fmla="*/ 2 h 914"/>
                <a:gd name="T22" fmla="*/ 4 w 2005"/>
                <a:gd name="T23" fmla="*/ 2 h 914"/>
                <a:gd name="T24" fmla="*/ 3 w 2005"/>
                <a:gd name="T25" fmla="*/ 2 h 914"/>
                <a:gd name="T26" fmla="*/ 3 w 2005"/>
                <a:gd name="T27" fmla="*/ 2 h 914"/>
                <a:gd name="T28" fmla="*/ 1 w 2005"/>
                <a:gd name="T29" fmla="*/ 2 h 914"/>
                <a:gd name="T30" fmla="*/ 1 w 2005"/>
                <a:gd name="T31" fmla="*/ 1 h 914"/>
                <a:gd name="T32" fmla="*/ 0 w 2005"/>
                <a:gd name="T33" fmla="*/ 1 h 914"/>
                <a:gd name="T34" fmla="*/ 0 w 2005"/>
                <a:gd name="T35" fmla="*/ 0 h 914"/>
                <a:gd name="T36" fmla="*/ 0 w 2005"/>
                <a:gd name="T37" fmla="*/ 0 h 914"/>
                <a:gd name="T38" fmla="*/ 2 w 2005"/>
                <a:gd name="T39" fmla="*/ 0 h 914"/>
                <a:gd name="T40" fmla="*/ 4 w 2005"/>
                <a:gd name="T41" fmla="*/ 0 h 914"/>
                <a:gd name="T42" fmla="*/ 4 w 2005"/>
                <a:gd name="T43" fmla="*/ 0 h 9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5"/>
                <a:gd name="T67" fmla="*/ 0 h 914"/>
                <a:gd name="T68" fmla="*/ 2005 w 2005"/>
                <a:gd name="T69" fmla="*/ 914 h 9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5" h="914">
                  <a:moveTo>
                    <a:pt x="1616" y="54"/>
                  </a:moveTo>
                  <a:lnTo>
                    <a:pt x="1703" y="77"/>
                  </a:lnTo>
                  <a:lnTo>
                    <a:pt x="1703" y="185"/>
                  </a:lnTo>
                  <a:lnTo>
                    <a:pt x="1757" y="185"/>
                  </a:lnTo>
                  <a:lnTo>
                    <a:pt x="1703" y="305"/>
                  </a:lnTo>
                  <a:lnTo>
                    <a:pt x="1810" y="413"/>
                  </a:lnTo>
                  <a:lnTo>
                    <a:pt x="1810" y="523"/>
                  </a:lnTo>
                  <a:lnTo>
                    <a:pt x="2005" y="632"/>
                  </a:lnTo>
                  <a:lnTo>
                    <a:pt x="1918" y="795"/>
                  </a:lnTo>
                  <a:lnTo>
                    <a:pt x="1778" y="850"/>
                  </a:lnTo>
                  <a:lnTo>
                    <a:pt x="1616" y="850"/>
                  </a:lnTo>
                  <a:lnTo>
                    <a:pt x="1584" y="914"/>
                  </a:lnTo>
                  <a:lnTo>
                    <a:pt x="1368" y="914"/>
                  </a:lnTo>
                  <a:lnTo>
                    <a:pt x="1368" y="828"/>
                  </a:lnTo>
                  <a:lnTo>
                    <a:pt x="690" y="828"/>
                  </a:lnTo>
                  <a:lnTo>
                    <a:pt x="690" y="664"/>
                  </a:lnTo>
                  <a:lnTo>
                    <a:pt x="0" y="664"/>
                  </a:lnTo>
                  <a:lnTo>
                    <a:pt x="0" y="22"/>
                  </a:lnTo>
                  <a:lnTo>
                    <a:pt x="0" y="0"/>
                  </a:lnTo>
                  <a:lnTo>
                    <a:pt x="905" y="0"/>
                  </a:lnTo>
                  <a:lnTo>
                    <a:pt x="1584" y="0"/>
                  </a:lnTo>
                  <a:lnTo>
                    <a:pt x="1616" y="54"/>
                  </a:lnTo>
                  <a:close/>
                </a:path>
              </a:pathLst>
            </a:custGeom>
            <a:solidFill>
              <a:schemeClr val="accent1"/>
            </a:solidFill>
            <a:ln w="0">
              <a:solidFill>
                <a:srgbClr val="000000"/>
              </a:solidFill>
              <a:prstDash val="solid"/>
              <a:round/>
              <a:headEnd/>
              <a:tailEnd/>
            </a:ln>
          </p:spPr>
          <p:txBody>
            <a:bodyPr/>
            <a:lstStyle/>
            <a:p>
              <a:endParaRPr lang="en-US"/>
            </a:p>
          </p:txBody>
        </p:sp>
        <p:sp>
          <p:nvSpPr>
            <p:cNvPr id="83025" name="Rectangle 76"/>
            <p:cNvSpPr>
              <a:spLocks noChangeArrowheads="1"/>
            </p:cNvSpPr>
            <p:nvPr/>
          </p:nvSpPr>
          <p:spPr bwMode="auto">
            <a:xfrm>
              <a:off x="3386" y="3580"/>
              <a:ext cx="195" cy="194"/>
            </a:xfrm>
            <a:prstGeom prst="rect">
              <a:avLst/>
            </a:prstGeom>
            <a:solidFill>
              <a:srgbClr val="333300"/>
            </a:solidFill>
            <a:ln w="0">
              <a:solidFill>
                <a:srgbClr val="000000"/>
              </a:solidFill>
              <a:miter lim="800000"/>
              <a:headEnd/>
              <a:tailEnd/>
            </a:ln>
          </p:spPr>
          <p:txBody>
            <a:bodyPr/>
            <a:lstStyle/>
            <a:p>
              <a:endParaRPr lang="en-US"/>
            </a:p>
          </p:txBody>
        </p:sp>
        <p:sp>
          <p:nvSpPr>
            <p:cNvPr id="83026" name="Freeform 77"/>
            <p:cNvSpPr>
              <a:spLocks/>
            </p:cNvSpPr>
            <p:nvPr/>
          </p:nvSpPr>
          <p:spPr bwMode="auto">
            <a:xfrm>
              <a:off x="1841" y="2735"/>
              <a:ext cx="275" cy="188"/>
            </a:xfrm>
            <a:custGeom>
              <a:avLst/>
              <a:gdLst>
                <a:gd name="T0" fmla="*/ 0 w 926"/>
                <a:gd name="T1" fmla="*/ 1 h 642"/>
                <a:gd name="T2" fmla="*/ 0 w 926"/>
                <a:gd name="T3" fmla="*/ 1 h 642"/>
                <a:gd name="T4" fmla="*/ 0 w 926"/>
                <a:gd name="T5" fmla="*/ 0 h 642"/>
                <a:gd name="T6" fmla="*/ 2 w 926"/>
                <a:gd name="T7" fmla="*/ 0 h 642"/>
                <a:gd name="T8" fmla="*/ 2 w 926"/>
                <a:gd name="T9" fmla="*/ 1 h 642"/>
                <a:gd name="T10" fmla="*/ 1 w 926"/>
                <a:gd name="T11" fmla="*/ 1 h 642"/>
                <a:gd name="T12" fmla="*/ 0 w 926"/>
                <a:gd name="T13" fmla="*/ 1 h 642"/>
                <a:gd name="T14" fmla="*/ 0 60000 65536"/>
                <a:gd name="T15" fmla="*/ 0 60000 65536"/>
                <a:gd name="T16" fmla="*/ 0 60000 65536"/>
                <a:gd name="T17" fmla="*/ 0 60000 65536"/>
                <a:gd name="T18" fmla="*/ 0 60000 65536"/>
                <a:gd name="T19" fmla="*/ 0 60000 65536"/>
                <a:gd name="T20" fmla="*/ 0 60000 65536"/>
                <a:gd name="T21" fmla="*/ 0 w 926"/>
                <a:gd name="T22" fmla="*/ 0 h 642"/>
                <a:gd name="T23" fmla="*/ 926 w 926"/>
                <a:gd name="T24" fmla="*/ 642 h 6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26" h="642">
                  <a:moveTo>
                    <a:pt x="0" y="642"/>
                  </a:moveTo>
                  <a:lnTo>
                    <a:pt x="0" y="337"/>
                  </a:lnTo>
                  <a:lnTo>
                    <a:pt x="0" y="0"/>
                  </a:lnTo>
                  <a:lnTo>
                    <a:pt x="904" y="0"/>
                  </a:lnTo>
                  <a:lnTo>
                    <a:pt x="926" y="642"/>
                  </a:lnTo>
                  <a:lnTo>
                    <a:pt x="247" y="642"/>
                  </a:lnTo>
                  <a:lnTo>
                    <a:pt x="0" y="642"/>
                  </a:lnTo>
                  <a:close/>
                </a:path>
              </a:pathLst>
            </a:custGeom>
            <a:solidFill>
              <a:schemeClr val="accent1"/>
            </a:solidFill>
            <a:ln w="0">
              <a:solidFill>
                <a:srgbClr val="000000"/>
              </a:solidFill>
              <a:prstDash val="solid"/>
              <a:round/>
              <a:headEnd/>
              <a:tailEnd/>
            </a:ln>
          </p:spPr>
          <p:txBody>
            <a:bodyPr/>
            <a:lstStyle/>
            <a:p>
              <a:endParaRPr lang="en-US"/>
            </a:p>
          </p:txBody>
        </p:sp>
        <p:sp>
          <p:nvSpPr>
            <p:cNvPr id="83027" name="Freeform 78"/>
            <p:cNvSpPr>
              <a:spLocks/>
            </p:cNvSpPr>
            <p:nvPr/>
          </p:nvSpPr>
          <p:spPr bwMode="auto">
            <a:xfrm>
              <a:off x="1914" y="2923"/>
              <a:ext cx="470" cy="137"/>
            </a:xfrm>
            <a:custGeom>
              <a:avLst/>
              <a:gdLst>
                <a:gd name="T0" fmla="*/ 0 w 1584"/>
                <a:gd name="T1" fmla="*/ 0 h 469"/>
                <a:gd name="T2" fmla="*/ 1 w 1584"/>
                <a:gd name="T3" fmla="*/ 0 h 469"/>
                <a:gd name="T4" fmla="*/ 4 w 1584"/>
                <a:gd name="T5" fmla="*/ 0 h 469"/>
                <a:gd name="T6" fmla="*/ 4 w 1584"/>
                <a:gd name="T7" fmla="*/ 1 h 469"/>
                <a:gd name="T8" fmla="*/ 0 w 1584"/>
                <a:gd name="T9" fmla="*/ 1 h 469"/>
                <a:gd name="T10" fmla="*/ 0 w 1584"/>
                <a:gd name="T11" fmla="*/ 1 h 469"/>
                <a:gd name="T12" fmla="*/ 0 w 1584"/>
                <a:gd name="T13" fmla="*/ 0 h 469"/>
                <a:gd name="T14" fmla="*/ 0 60000 65536"/>
                <a:gd name="T15" fmla="*/ 0 60000 65536"/>
                <a:gd name="T16" fmla="*/ 0 60000 65536"/>
                <a:gd name="T17" fmla="*/ 0 60000 65536"/>
                <a:gd name="T18" fmla="*/ 0 60000 65536"/>
                <a:gd name="T19" fmla="*/ 0 60000 65536"/>
                <a:gd name="T20" fmla="*/ 0 60000 65536"/>
                <a:gd name="T21" fmla="*/ 0 w 1584"/>
                <a:gd name="T22" fmla="*/ 0 h 469"/>
                <a:gd name="T23" fmla="*/ 1584 w 1584"/>
                <a:gd name="T24" fmla="*/ 469 h 4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84" h="469">
                  <a:moveTo>
                    <a:pt x="0" y="0"/>
                  </a:moveTo>
                  <a:lnTo>
                    <a:pt x="679" y="0"/>
                  </a:lnTo>
                  <a:lnTo>
                    <a:pt x="1562" y="0"/>
                  </a:lnTo>
                  <a:lnTo>
                    <a:pt x="1584" y="469"/>
                  </a:lnTo>
                  <a:lnTo>
                    <a:pt x="129" y="469"/>
                  </a:lnTo>
                  <a:lnTo>
                    <a:pt x="22" y="435"/>
                  </a:lnTo>
                  <a:lnTo>
                    <a:pt x="0" y="0"/>
                  </a:lnTo>
                  <a:close/>
                </a:path>
              </a:pathLst>
            </a:custGeom>
            <a:solidFill>
              <a:schemeClr val="accent1"/>
            </a:solidFill>
            <a:ln w="0">
              <a:solidFill>
                <a:srgbClr val="000000"/>
              </a:solidFill>
              <a:prstDash val="solid"/>
              <a:round/>
              <a:headEnd/>
              <a:tailEnd/>
            </a:ln>
          </p:spPr>
          <p:txBody>
            <a:bodyPr/>
            <a:lstStyle/>
            <a:p>
              <a:endParaRPr lang="en-US"/>
            </a:p>
          </p:txBody>
        </p:sp>
        <p:sp>
          <p:nvSpPr>
            <p:cNvPr id="83028" name="Freeform 79"/>
            <p:cNvSpPr>
              <a:spLocks/>
            </p:cNvSpPr>
            <p:nvPr/>
          </p:nvSpPr>
          <p:spPr bwMode="auto">
            <a:xfrm>
              <a:off x="2432" y="2409"/>
              <a:ext cx="279" cy="319"/>
            </a:xfrm>
            <a:custGeom>
              <a:avLst/>
              <a:gdLst>
                <a:gd name="T0" fmla="*/ 2 w 938"/>
                <a:gd name="T1" fmla="*/ 0 h 1088"/>
                <a:gd name="T2" fmla="*/ 2 w 938"/>
                <a:gd name="T3" fmla="*/ 2 h 1088"/>
                <a:gd name="T4" fmla="*/ 0 w 938"/>
                <a:gd name="T5" fmla="*/ 2 h 1088"/>
                <a:gd name="T6" fmla="*/ 0 w 938"/>
                <a:gd name="T7" fmla="*/ 1 h 1088"/>
                <a:gd name="T8" fmla="*/ 0 w 938"/>
                <a:gd name="T9" fmla="*/ 0 h 1088"/>
                <a:gd name="T10" fmla="*/ 2 w 938"/>
                <a:gd name="T11" fmla="*/ 0 h 1088"/>
                <a:gd name="T12" fmla="*/ 2 w 938"/>
                <a:gd name="T13" fmla="*/ 0 h 1088"/>
                <a:gd name="T14" fmla="*/ 0 60000 65536"/>
                <a:gd name="T15" fmla="*/ 0 60000 65536"/>
                <a:gd name="T16" fmla="*/ 0 60000 65536"/>
                <a:gd name="T17" fmla="*/ 0 60000 65536"/>
                <a:gd name="T18" fmla="*/ 0 60000 65536"/>
                <a:gd name="T19" fmla="*/ 0 60000 65536"/>
                <a:gd name="T20" fmla="*/ 0 60000 65536"/>
                <a:gd name="T21" fmla="*/ 0 w 938"/>
                <a:gd name="T22" fmla="*/ 0 h 1088"/>
                <a:gd name="T23" fmla="*/ 938 w 938"/>
                <a:gd name="T24" fmla="*/ 1088 h 10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8" h="1088">
                  <a:moveTo>
                    <a:pt x="905" y="33"/>
                  </a:moveTo>
                  <a:lnTo>
                    <a:pt x="938" y="1088"/>
                  </a:lnTo>
                  <a:lnTo>
                    <a:pt x="33" y="1088"/>
                  </a:lnTo>
                  <a:lnTo>
                    <a:pt x="33" y="479"/>
                  </a:lnTo>
                  <a:lnTo>
                    <a:pt x="0" y="0"/>
                  </a:lnTo>
                  <a:lnTo>
                    <a:pt x="777" y="0"/>
                  </a:lnTo>
                  <a:lnTo>
                    <a:pt x="905" y="33"/>
                  </a:lnTo>
                  <a:close/>
                </a:path>
              </a:pathLst>
            </a:custGeom>
            <a:solidFill>
              <a:schemeClr val="accent1"/>
            </a:solidFill>
            <a:ln w="0">
              <a:solidFill>
                <a:srgbClr val="000000"/>
              </a:solidFill>
              <a:prstDash val="solid"/>
              <a:round/>
              <a:headEnd/>
              <a:tailEnd/>
            </a:ln>
          </p:spPr>
          <p:txBody>
            <a:bodyPr/>
            <a:lstStyle/>
            <a:p>
              <a:endParaRPr lang="en-US"/>
            </a:p>
          </p:txBody>
        </p:sp>
        <p:sp>
          <p:nvSpPr>
            <p:cNvPr id="83029" name="Freeform 80"/>
            <p:cNvSpPr>
              <a:spLocks/>
            </p:cNvSpPr>
            <p:nvPr/>
          </p:nvSpPr>
          <p:spPr bwMode="auto">
            <a:xfrm>
              <a:off x="1514" y="2588"/>
              <a:ext cx="327" cy="245"/>
            </a:xfrm>
            <a:custGeom>
              <a:avLst/>
              <a:gdLst>
                <a:gd name="T0" fmla="*/ 0 w 1101"/>
                <a:gd name="T1" fmla="*/ 2 h 837"/>
                <a:gd name="T2" fmla="*/ 0 w 1101"/>
                <a:gd name="T3" fmla="*/ 1 h 837"/>
                <a:gd name="T4" fmla="*/ 1 w 1101"/>
                <a:gd name="T5" fmla="*/ 1 h 837"/>
                <a:gd name="T6" fmla="*/ 1 w 1101"/>
                <a:gd name="T7" fmla="*/ 1 h 837"/>
                <a:gd name="T8" fmla="*/ 1 w 1101"/>
                <a:gd name="T9" fmla="*/ 0 h 837"/>
                <a:gd name="T10" fmla="*/ 1 w 1101"/>
                <a:gd name="T11" fmla="*/ 0 h 837"/>
                <a:gd name="T12" fmla="*/ 2 w 1101"/>
                <a:gd name="T13" fmla="*/ 0 h 837"/>
                <a:gd name="T14" fmla="*/ 3 w 1101"/>
                <a:gd name="T15" fmla="*/ 1 h 837"/>
                <a:gd name="T16" fmla="*/ 3 w 1101"/>
                <a:gd name="T17" fmla="*/ 2 h 837"/>
                <a:gd name="T18" fmla="*/ 0 w 1101"/>
                <a:gd name="T19" fmla="*/ 2 h 837"/>
                <a:gd name="T20" fmla="*/ 0 w 1101"/>
                <a:gd name="T21" fmla="*/ 2 h 8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01"/>
                <a:gd name="T34" fmla="*/ 0 h 837"/>
                <a:gd name="T35" fmla="*/ 1101 w 1101"/>
                <a:gd name="T36" fmla="*/ 837 h 8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01" h="837">
                  <a:moveTo>
                    <a:pt x="0" y="783"/>
                  </a:moveTo>
                  <a:lnTo>
                    <a:pt x="33" y="718"/>
                  </a:lnTo>
                  <a:lnTo>
                    <a:pt x="335" y="555"/>
                  </a:lnTo>
                  <a:lnTo>
                    <a:pt x="496" y="392"/>
                  </a:lnTo>
                  <a:lnTo>
                    <a:pt x="518" y="174"/>
                  </a:lnTo>
                  <a:lnTo>
                    <a:pt x="496" y="0"/>
                  </a:lnTo>
                  <a:lnTo>
                    <a:pt x="1068" y="0"/>
                  </a:lnTo>
                  <a:lnTo>
                    <a:pt x="1101" y="500"/>
                  </a:lnTo>
                  <a:lnTo>
                    <a:pt x="1101" y="837"/>
                  </a:lnTo>
                  <a:lnTo>
                    <a:pt x="33" y="837"/>
                  </a:lnTo>
                  <a:lnTo>
                    <a:pt x="0" y="783"/>
                  </a:lnTo>
                  <a:close/>
                </a:path>
              </a:pathLst>
            </a:custGeom>
            <a:solidFill>
              <a:schemeClr val="accent1"/>
            </a:solidFill>
            <a:ln w="0">
              <a:solidFill>
                <a:srgbClr val="000000"/>
              </a:solidFill>
              <a:prstDash val="solid"/>
              <a:round/>
              <a:headEnd/>
              <a:tailEnd/>
            </a:ln>
          </p:spPr>
          <p:txBody>
            <a:bodyPr/>
            <a:lstStyle/>
            <a:p>
              <a:endParaRPr lang="en-US"/>
            </a:p>
          </p:txBody>
        </p:sp>
        <p:sp>
          <p:nvSpPr>
            <p:cNvPr id="83030" name="Freeform 81"/>
            <p:cNvSpPr>
              <a:spLocks/>
            </p:cNvSpPr>
            <p:nvPr/>
          </p:nvSpPr>
          <p:spPr bwMode="auto">
            <a:xfrm>
              <a:off x="3840" y="3440"/>
              <a:ext cx="384" cy="187"/>
            </a:xfrm>
            <a:custGeom>
              <a:avLst/>
              <a:gdLst>
                <a:gd name="T0" fmla="*/ 3 w 1294"/>
                <a:gd name="T1" fmla="*/ 0 h 641"/>
                <a:gd name="T2" fmla="*/ 3 w 1294"/>
                <a:gd name="T3" fmla="*/ 1 h 641"/>
                <a:gd name="T4" fmla="*/ 3 w 1294"/>
                <a:gd name="T5" fmla="*/ 1 h 641"/>
                <a:gd name="T6" fmla="*/ 3 w 1294"/>
                <a:gd name="T7" fmla="*/ 1 h 641"/>
                <a:gd name="T8" fmla="*/ 3 w 1294"/>
                <a:gd name="T9" fmla="*/ 1 h 641"/>
                <a:gd name="T10" fmla="*/ 3 w 1294"/>
                <a:gd name="T11" fmla="*/ 1 h 641"/>
                <a:gd name="T12" fmla="*/ 2 w 1294"/>
                <a:gd name="T13" fmla="*/ 1 h 641"/>
                <a:gd name="T14" fmla="*/ 2 w 1294"/>
                <a:gd name="T15" fmla="*/ 1 h 641"/>
                <a:gd name="T16" fmla="*/ 1 w 1294"/>
                <a:gd name="T17" fmla="*/ 1 h 641"/>
                <a:gd name="T18" fmla="*/ 1 w 1294"/>
                <a:gd name="T19" fmla="*/ 1 h 641"/>
                <a:gd name="T20" fmla="*/ 0 w 1294"/>
                <a:gd name="T21" fmla="*/ 1 h 641"/>
                <a:gd name="T22" fmla="*/ 0 w 1294"/>
                <a:gd name="T23" fmla="*/ 0 h 641"/>
                <a:gd name="T24" fmla="*/ 1 w 1294"/>
                <a:gd name="T25" fmla="*/ 0 h 641"/>
                <a:gd name="T26" fmla="*/ 1 w 1294"/>
                <a:gd name="T27" fmla="*/ 0 h 641"/>
                <a:gd name="T28" fmla="*/ 1 w 1294"/>
                <a:gd name="T29" fmla="*/ 0 h 641"/>
                <a:gd name="T30" fmla="*/ 3 w 1294"/>
                <a:gd name="T31" fmla="*/ 0 h 6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94"/>
                <a:gd name="T49" fmla="*/ 0 h 641"/>
                <a:gd name="T50" fmla="*/ 1294 w 1294"/>
                <a:gd name="T51" fmla="*/ 641 h 6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94" h="641">
                  <a:moveTo>
                    <a:pt x="1099" y="195"/>
                  </a:moveTo>
                  <a:lnTo>
                    <a:pt x="1186" y="250"/>
                  </a:lnTo>
                  <a:lnTo>
                    <a:pt x="1153" y="304"/>
                  </a:lnTo>
                  <a:lnTo>
                    <a:pt x="1207" y="336"/>
                  </a:lnTo>
                  <a:lnTo>
                    <a:pt x="1207" y="413"/>
                  </a:lnTo>
                  <a:lnTo>
                    <a:pt x="1294" y="477"/>
                  </a:lnTo>
                  <a:lnTo>
                    <a:pt x="884" y="477"/>
                  </a:lnTo>
                  <a:lnTo>
                    <a:pt x="884" y="641"/>
                  </a:lnTo>
                  <a:lnTo>
                    <a:pt x="442" y="641"/>
                  </a:lnTo>
                  <a:lnTo>
                    <a:pt x="442" y="477"/>
                  </a:lnTo>
                  <a:lnTo>
                    <a:pt x="0" y="477"/>
                  </a:lnTo>
                  <a:lnTo>
                    <a:pt x="0" y="173"/>
                  </a:lnTo>
                  <a:lnTo>
                    <a:pt x="227" y="173"/>
                  </a:lnTo>
                  <a:lnTo>
                    <a:pt x="248" y="0"/>
                  </a:lnTo>
                  <a:lnTo>
                    <a:pt x="582" y="0"/>
                  </a:lnTo>
                  <a:lnTo>
                    <a:pt x="1099" y="195"/>
                  </a:lnTo>
                  <a:close/>
                </a:path>
              </a:pathLst>
            </a:custGeom>
            <a:solidFill>
              <a:srgbClr val="333300"/>
            </a:solidFill>
            <a:ln w="0">
              <a:solidFill>
                <a:srgbClr val="000000"/>
              </a:solidFill>
              <a:prstDash val="solid"/>
              <a:round/>
              <a:headEnd/>
              <a:tailEnd/>
            </a:ln>
          </p:spPr>
          <p:txBody>
            <a:bodyPr/>
            <a:lstStyle/>
            <a:p>
              <a:endParaRPr lang="en-US"/>
            </a:p>
          </p:txBody>
        </p:sp>
        <p:sp>
          <p:nvSpPr>
            <p:cNvPr id="83031" name="Freeform 82"/>
            <p:cNvSpPr>
              <a:spLocks/>
            </p:cNvSpPr>
            <p:nvPr/>
          </p:nvSpPr>
          <p:spPr bwMode="auto">
            <a:xfrm>
              <a:off x="2426" y="2166"/>
              <a:ext cx="237" cy="243"/>
            </a:xfrm>
            <a:custGeom>
              <a:avLst/>
              <a:gdLst>
                <a:gd name="T0" fmla="*/ 0 w 798"/>
                <a:gd name="T1" fmla="*/ 0 h 827"/>
                <a:gd name="T2" fmla="*/ 2 w 798"/>
                <a:gd name="T3" fmla="*/ 0 h 827"/>
                <a:gd name="T4" fmla="*/ 2 w 798"/>
                <a:gd name="T5" fmla="*/ 2 h 827"/>
                <a:gd name="T6" fmla="*/ 2 w 798"/>
                <a:gd name="T7" fmla="*/ 2 h 827"/>
                <a:gd name="T8" fmla="*/ 0 w 798"/>
                <a:gd name="T9" fmla="*/ 2 h 827"/>
                <a:gd name="T10" fmla="*/ 0 w 798"/>
                <a:gd name="T11" fmla="*/ 0 h 827"/>
                <a:gd name="T12" fmla="*/ 0 w 798"/>
                <a:gd name="T13" fmla="*/ 0 h 827"/>
                <a:gd name="T14" fmla="*/ 0 60000 65536"/>
                <a:gd name="T15" fmla="*/ 0 60000 65536"/>
                <a:gd name="T16" fmla="*/ 0 60000 65536"/>
                <a:gd name="T17" fmla="*/ 0 60000 65536"/>
                <a:gd name="T18" fmla="*/ 0 60000 65536"/>
                <a:gd name="T19" fmla="*/ 0 60000 65536"/>
                <a:gd name="T20" fmla="*/ 0 60000 65536"/>
                <a:gd name="T21" fmla="*/ 0 w 798"/>
                <a:gd name="T22" fmla="*/ 0 h 827"/>
                <a:gd name="T23" fmla="*/ 798 w 798"/>
                <a:gd name="T24" fmla="*/ 827 h 82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8" h="827">
                  <a:moveTo>
                    <a:pt x="0" y="0"/>
                  </a:moveTo>
                  <a:lnTo>
                    <a:pt x="711" y="0"/>
                  </a:lnTo>
                  <a:lnTo>
                    <a:pt x="711" y="752"/>
                  </a:lnTo>
                  <a:lnTo>
                    <a:pt x="798" y="827"/>
                  </a:lnTo>
                  <a:lnTo>
                    <a:pt x="21" y="827"/>
                  </a:lnTo>
                  <a:lnTo>
                    <a:pt x="0" y="164"/>
                  </a:lnTo>
                  <a:lnTo>
                    <a:pt x="0" y="0"/>
                  </a:lnTo>
                  <a:close/>
                </a:path>
              </a:pathLst>
            </a:custGeom>
            <a:solidFill>
              <a:schemeClr val="accent1"/>
            </a:solidFill>
            <a:ln w="0">
              <a:solidFill>
                <a:srgbClr val="000000"/>
              </a:solidFill>
              <a:prstDash val="solid"/>
              <a:round/>
              <a:headEnd/>
              <a:tailEnd/>
            </a:ln>
          </p:spPr>
          <p:txBody>
            <a:bodyPr/>
            <a:lstStyle/>
            <a:p>
              <a:endParaRPr lang="en-US"/>
            </a:p>
          </p:txBody>
        </p:sp>
        <p:sp>
          <p:nvSpPr>
            <p:cNvPr id="83032" name="Freeform 83"/>
            <p:cNvSpPr>
              <a:spLocks/>
            </p:cNvSpPr>
            <p:nvPr/>
          </p:nvSpPr>
          <p:spPr bwMode="auto">
            <a:xfrm>
              <a:off x="3191" y="3580"/>
              <a:ext cx="195" cy="194"/>
            </a:xfrm>
            <a:custGeom>
              <a:avLst/>
              <a:gdLst>
                <a:gd name="T0" fmla="*/ 0 w 658"/>
                <a:gd name="T1" fmla="*/ 0 h 665"/>
                <a:gd name="T2" fmla="*/ 1 w 658"/>
                <a:gd name="T3" fmla="*/ 0 h 665"/>
                <a:gd name="T4" fmla="*/ 1 w 658"/>
                <a:gd name="T5" fmla="*/ 0 h 665"/>
                <a:gd name="T6" fmla="*/ 1 w 658"/>
                <a:gd name="T7" fmla="*/ 1 h 665"/>
                <a:gd name="T8" fmla="*/ 1 w 658"/>
                <a:gd name="T9" fmla="*/ 1 h 665"/>
                <a:gd name="T10" fmla="*/ 0 w 658"/>
                <a:gd name="T11" fmla="*/ 1 h 665"/>
                <a:gd name="T12" fmla="*/ 0 w 658"/>
                <a:gd name="T13" fmla="*/ 0 h 665"/>
                <a:gd name="T14" fmla="*/ 0 60000 65536"/>
                <a:gd name="T15" fmla="*/ 0 60000 65536"/>
                <a:gd name="T16" fmla="*/ 0 60000 65536"/>
                <a:gd name="T17" fmla="*/ 0 60000 65536"/>
                <a:gd name="T18" fmla="*/ 0 60000 65536"/>
                <a:gd name="T19" fmla="*/ 0 60000 65536"/>
                <a:gd name="T20" fmla="*/ 0 60000 65536"/>
                <a:gd name="T21" fmla="*/ 0 w 658"/>
                <a:gd name="T22" fmla="*/ 0 h 665"/>
                <a:gd name="T23" fmla="*/ 658 w 658"/>
                <a:gd name="T24" fmla="*/ 665 h 6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8" h="665">
                  <a:moveTo>
                    <a:pt x="0" y="0"/>
                  </a:moveTo>
                  <a:lnTo>
                    <a:pt x="441" y="0"/>
                  </a:lnTo>
                  <a:lnTo>
                    <a:pt x="658" y="0"/>
                  </a:lnTo>
                  <a:lnTo>
                    <a:pt x="658" y="665"/>
                  </a:lnTo>
                  <a:lnTo>
                    <a:pt x="215" y="665"/>
                  </a:lnTo>
                  <a:lnTo>
                    <a:pt x="0" y="665"/>
                  </a:lnTo>
                  <a:lnTo>
                    <a:pt x="0" y="0"/>
                  </a:lnTo>
                  <a:close/>
                </a:path>
              </a:pathLst>
            </a:custGeom>
            <a:solidFill>
              <a:srgbClr val="333300"/>
            </a:solidFill>
            <a:ln w="0">
              <a:solidFill>
                <a:srgbClr val="000000"/>
              </a:solidFill>
              <a:prstDash val="solid"/>
              <a:round/>
              <a:headEnd/>
              <a:tailEnd/>
            </a:ln>
          </p:spPr>
          <p:txBody>
            <a:bodyPr/>
            <a:lstStyle/>
            <a:p>
              <a:endParaRPr lang="en-US"/>
            </a:p>
          </p:txBody>
        </p:sp>
        <p:sp>
          <p:nvSpPr>
            <p:cNvPr id="83033" name="Freeform 84"/>
            <p:cNvSpPr>
              <a:spLocks/>
            </p:cNvSpPr>
            <p:nvPr/>
          </p:nvSpPr>
          <p:spPr bwMode="auto">
            <a:xfrm>
              <a:off x="3597" y="2986"/>
              <a:ext cx="147" cy="300"/>
            </a:xfrm>
            <a:custGeom>
              <a:avLst/>
              <a:gdLst>
                <a:gd name="T0" fmla="*/ 1 w 496"/>
                <a:gd name="T1" fmla="*/ 0 h 1023"/>
                <a:gd name="T2" fmla="*/ 1 w 496"/>
                <a:gd name="T3" fmla="*/ 1 h 1023"/>
                <a:gd name="T4" fmla="*/ 1 w 496"/>
                <a:gd name="T5" fmla="*/ 1 h 1023"/>
                <a:gd name="T6" fmla="*/ 1 w 496"/>
                <a:gd name="T7" fmla="*/ 1 h 1023"/>
                <a:gd name="T8" fmla="*/ 1 w 496"/>
                <a:gd name="T9" fmla="*/ 1 h 1023"/>
                <a:gd name="T10" fmla="*/ 1 w 496"/>
                <a:gd name="T11" fmla="*/ 1 h 1023"/>
                <a:gd name="T12" fmla="*/ 1 w 496"/>
                <a:gd name="T13" fmla="*/ 2 h 1023"/>
                <a:gd name="T14" fmla="*/ 1 w 496"/>
                <a:gd name="T15" fmla="*/ 2 h 1023"/>
                <a:gd name="T16" fmla="*/ 1 w 496"/>
                <a:gd name="T17" fmla="*/ 2 h 1023"/>
                <a:gd name="T18" fmla="*/ 1 w 496"/>
                <a:gd name="T19" fmla="*/ 2 h 1023"/>
                <a:gd name="T20" fmla="*/ 1 w 496"/>
                <a:gd name="T21" fmla="*/ 2 h 1023"/>
                <a:gd name="T22" fmla="*/ 0 w 496"/>
                <a:gd name="T23" fmla="*/ 2 h 1023"/>
                <a:gd name="T24" fmla="*/ 0 w 496"/>
                <a:gd name="T25" fmla="*/ 2 h 1023"/>
                <a:gd name="T26" fmla="*/ 0 w 496"/>
                <a:gd name="T27" fmla="*/ 2 h 1023"/>
                <a:gd name="T28" fmla="*/ 0 w 496"/>
                <a:gd name="T29" fmla="*/ 1 h 1023"/>
                <a:gd name="T30" fmla="*/ 0 w 496"/>
                <a:gd name="T31" fmla="*/ 1 h 1023"/>
                <a:gd name="T32" fmla="*/ 0 w 496"/>
                <a:gd name="T33" fmla="*/ 1 h 1023"/>
                <a:gd name="T34" fmla="*/ 0 w 496"/>
                <a:gd name="T35" fmla="*/ 0 h 1023"/>
                <a:gd name="T36" fmla="*/ 1 w 496"/>
                <a:gd name="T37" fmla="*/ 0 h 1023"/>
                <a:gd name="T38" fmla="*/ 1 w 496"/>
                <a:gd name="T39" fmla="*/ 0 h 10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6"/>
                <a:gd name="T61" fmla="*/ 0 h 1023"/>
                <a:gd name="T62" fmla="*/ 496 w 496"/>
                <a:gd name="T63" fmla="*/ 1023 h 10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6" h="1023">
                  <a:moveTo>
                    <a:pt x="442" y="195"/>
                  </a:moveTo>
                  <a:lnTo>
                    <a:pt x="496" y="327"/>
                  </a:lnTo>
                  <a:lnTo>
                    <a:pt x="388" y="414"/>
                  </a:lnTo>
                  <a:lnTo>
                    <a:pt x="442" y="500"/>
                  </a:lnTo>
                  <a:lnTo>
                    <a:pt x="442" y="577"/>
                  </a:lnTo>
                  <a:lnTo>
                    <a:pt x="463" y="631"/>
                  </a:lnTo>
                  <a:lnTo>
                    <a:pt x="442" y="750"/>
                  </a:lnTo>
                  <a:lnTo>
                    <a:pt x="442" y="861"/>
                  </a:lnTo>
                  <a:lnTo>
                    <a:pt x="388" y="1023"/>
                  </a:lnTo>
                  <a:lnTo>
                    <a:pt x="269" y="1023"/>
                  </a:lnTo>
                  <a:lnTo>
                    <a:pt x="215" y="969"/>
                  </a:lnTo>
                  <a:lnTo>
                    <a:pt x="0" y="969"/>
                  </a:lnTo>
                  <a:lnTo>
                    <a:pt x="0" y="750"/>
                  </a:lnTo>
                  <a:lnTo>
                    <a:pt x="54" y="750"/>
                  </a:lnTo>
                  <a:lnTo>
                    <a:pt x="54" y="696"/>
                  </a:lnTo>
                  <a:lnTo>
                    <a:pt x="54" y="305"/>
                  </a:lnTo>
                  <a:lnTo>
                    <a:pt x="0" y="305"/>
                  </a:lnTo>
                  <a:lnTo>
                    <a:pt x="0" y="0"/>
                  </a:lnTo>
                  <a:lnTo>
                    <a:pt x="463" y="0"/>
                  </a:lnTo>
                  <a:lnTo>
                    <a:pt x="442" y="195"/>
                  </a:lnTo>
                  <a:close/>
                </a:path>
              </a:pathLst>
            </a:custGeom>
            <a:solidFill>
              <a:srgbClr val="CCFF66"/>
            </a:solidFill>
            <a:ln w="0">
              <a:solidFill>
                <a:srgbClr val="000000"/>
              </a:solidFill>
              <a:prstDash val="solid"/>
              <a:round/>
              <a:headEnd/>
              <a:tailEnd/>
            </a:ln>
          </p:spPr>
          <p:txBody>
            <a:bodyPr/>
            <a:lstStyle/>
            <a:p>
              <a:endParaRPr lang="en-US"/>
            </a:p>
          </p:txBody>
        </p:sp>
        <p:sp>
          <p:nvSpPr>
            <p:cNvPr id="83034" name="Rectangle 85"/>
            <p:cNvSpPr>
              <a:spLocks noChangeArrowheads="1"/>
            </p:cNvSpPr>
            <p:nvPr/>
          </p:nvSpPr>
          <p:spPr bwMode="auto">
            <a:xfrm>
              <a:off x="2595" y="3627"/>
              <a:ext cx="269" cy="147"/>
            </a:xfrm>
            <a:prstGeom prst="rect">
              <a:avLst/>
            </a:prstGeom>
            <a:solidFill>
              <a:srgbClr val="333300"/>
            </a:solidFill>
            <a:ln w="0">
              <a:solidFill>
                <a:srgbClr val="000000"/>
              </a:solidFill>
              <a:miter lim="800000"/>
              <a:headEnd/>
              <a:tailEnd/>
            </a:ln>
          </p:spPr>
          <p:txBody>
            <a:bodyPr/>
            <a:lstStyle/>
            <a:p>
              <a:endParaRPr lang="en-US"/>
            </a:p>
          </p:txBody>
        </p:sp>
        <p:sp>
          <p:nvSpPr>
            <p:cNvPr id="83035" name="Freeform 86"/>
            <p:cNvSpPr>
              <a:spLocks/>
            </p:cNvSpPr>
            <p:nvPr/>
          </p:nvSpPr>
          <p:spPr bwMode="auto">
            <a:xfrm>
              <a:off x="1546" y="2266"/>
              <a:ext cx="285" cy="322"/>
            </a:xfrm>
            <a:custGeom>
              <a:avLst/>
              <a:gdLst>
                <a:gd name="T0" fmla="*/ 1 w 960"/>
                <a:gd name="T1" fmla="*/ 2 h 1099"/>
                <a:gd name="T2" fmla="*/ 1 w 960"/>
                <a:gd name="T3" fmla="*/ 2 h 1099"/>
                <a:gd name="T4" fmla="*/ 1 w 960"/>
                <a:gd name="T5" fmla="*/ 1 h 1099"/>
                <a:gd name="T6" fmla="*/ 0 w 960"/>
                <a:gd name="T7" fmla="*/ 1 h 1099"/>
                <a:gd name="T8" fmla="*/ 0 w 960"/>
                <a:gd name="T9" fmla="*/ 0 h 1099"/>
                <a:gd name="T10" fmla="*/ 0 w 960"/>
                <a:gd name="T11" fmla="*/ 0 h 1099"/>
                <a:gd name="T12" fmla="*/ 2 w 960"/>
                <a:gd name="T13" fmla="*/ 0 h 1099"/>
                <a:gd name="T14" fmla="*/ 2 w 960"/>
                <a:gd name="T15" fmla="*/ 2 h 1099"/>
                <a:gd name="T16" fmla="*/ 2 w 960"/>
                <a:gd name="T17" fmla="*/ 2 h 1099"/>
                <a:gd name="T18" fmla="*/ 1 w 960"/>
                <a:gd name="T19" fmla="*/ 2 h 1099"/>
                <a:gd name="T20" fmla="*/ 1 w 960"/>
                <a:gd name="T21" fmla="*/ 2 h 10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0"/>
                <a:gd name="T34" fmla="*/ 0 h 1099"/>
                <a:gd name="T35" fmla="*/ 960 w 960"/>
                <a:gd name="T36" fmla="*/ 1099 h 109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0" h="1099">
                  <a:moveTo>
                    <a:pt x="443" y="990"/>
                  </a:moveTo>
                  <a:lnTo>
                    <a:pt x="356" y="827"/>
                  </a:lnTo>
                  <a:lnTo>
                    <a:pt x="356" y="555"/>
                  </a:lnTo>
                  <a:lnTo>
                    <a:pt x="141" y="359"/>
                  </a:lnTo>
                  <a:lnTo>
                    <a:pt x="54" y="76"/>
                  </a:lnTo>
                  <a:lnTo>
                    <a:pt x="0" y="0"/>
                  </a:lnTo>
                  <a:lnTo>
                    <a:pt x="939" y="0"/>
                  </a:lnTo>
                  <a:lnTo>
                    <a:pt x="960" y="968"/>
                  </a:lnTo>
                  <a:lnTo>
                    <a:pt x="960" y="1099"/>
                  </a:lnTo>
                  <a:lnTo>
                    <a:pt x="388" y="1099"/>
                  </a:lnTo>
                  <a:lnTo>
                    <a:pt x="443" y="990"/>
                  </a:lnTo>
                  <a:close/>
                </a:path>
              </a:pathLst>
            </a:custGeom>
            <a:solidFill>
              <a:schemeClr val="accent1"/>
            </a:solidFill>
            <a:ln w="0">
              <a:solidFill>
                <a:srgbClr val="000000"/>
              </a:solidFill>
              <a:prstDash val="solid"/>
              <a:round/>
              <a:headEnd/>
              <a:tailEnd/>
            </a:ln>
          </p:spPr>
          <p:txBody>
            <a:bodyPr/>
            <a:lstStyle/>
            <a:p>
              <a:endParaRPr lang="en-US"/>
            </a:p>
          </p:txBody>
        </p:sp>
        <p:sp>
          <p:nvSpPr>
            <p:cNvPr id="83036" name="Freeform 87"/>
            <p:cNvSpPr>
              <a:spLocks/>
            </p:cNvSpPr>
            <p:nvPr/>
          </p:nvSpPr>
          <p:spPr bwMode="auto">
            <a:xfrm>
              <a:off x="4102" y="3580"/>
              <a:ext cx="429" cy="194"/>
            </a:xfrm>
            <a:custGeom>
              <a:avLst/>
              <a:gdLst>
                <a:gd name="T0" fmla="*/ 1 w 1444"/>
                <a:gd name="T1" fmla="*/ 0 h 665"/>
                <a:gd name="T2" fmla="*/ 2 w 1444"/>
                <a:gd name="T3" fmla="*/ 1 h 665"/>
                <a:gd name="T4" fmla="*/ 3 w 1444"/>
                <a:gd name="T5" fmla="*/ 1 h 665"/>
                <a:gd name="T6" fmla="*/ 3 w 1444"/>
                <a:gd name="T7" fmla="*/ 1 h 665"/>
                <a:gd name="T8" fmla="*/ 1 w 1444"/>
                <a:gd name="T9" fmla="*/ 1 h 665"/>
                <a:gd name="T10" fmla="*/ 0 w 1444"/>
                <a:gd name="T11" fmla="*/ 1 h 665"/>
                <a:gd name="T12" fmla="*/ 0 w 1444"/>
                <a:gd name="T13" fmla="*/ 0 h 665"/>
                <a:gd name="T14" fmla="*/ 0 w 1444"/>
                <a:gd name="T15" fmla="*/ 0 h 665"/>
                <a:gd name="T16" fmla="*/ 1 w 1444"/>
                <a:gd name="T17" fmla="*/ 0 h 665"/>
                <a:gd name="T18" fmla="*/ 1 w 1444"/>
                <a:gd name="T19" fmla="*/ 0 h 66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44"/>
                <a:gd name="T31" fmla="*/ 0 h 665"/>
                <a:gd name="T32" fmla="*/ 1444 w 1444"/>
                <a:gd name="T33" fmla="*/ 665 h 66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44" h="665">
                  <a:moveTo>
                    <a:pt x="657" y="132"/>
                  </a:moveTo>
                  <a:lnTo>
                    <a:pt x="873" y="295"/>
                  </a:lnTo>
                  <a:lnTo>
                    <a:pt x="1175" y="360"/>
                  </a:lnTo>
                  <a:lnTo>
                    <a:pt x="1444" y="665"/>
                  </a:lnTo>
                  <a:lnTo>
                    <a:pt x="657" y="665"/>
                  </a:lnTo>
                  <a:lnTo>
                    <a:pt x="0" y="665"/>
                  </a:lnTo>
                  <a:lnTo>
                    <a:pt x="0" y="164"/>
                  </a:lnTo>
                  <a:lnTo>
                    <a:pt x="0" y="0"/>
                  </a:lnTo>
                  <a:lnTo>
                    <a:pt x="410" y="0"/>
                  </a:lnTo>
                  <a:lnTo>
                    <a:pt x="657" y="132"/>
                  </a:lnTo>
                  <a:close/>
                </a:path>
              </a:pathLst>
            </a:custGeom>
            <a:solidFill>
              <a:srgbClr val="333300"/>
            </a:solidFill>
            <a:ln w="0">
              <a:solidFill>
                <a:srgbClr val="000000"/>
              </a:solidFill>
              <a:prstDash val="solid"/>
              <a:round/>
              <a:headEnd/>
              <a:tailEnd/>
            </a:ln>
          </p:spPr>
          <p:txBody>
            <a:bodyPr/>
            <a:lstStyle/>
            <a:p>
              <a:endParaRPr lang="en-US"/>
            </a:p>
          </p:txBody>
        </p:sp>
        <p:sp>
          <p:nvSpPr>
            <p:cNvPr id="83037" name="Freeform 88"/>
            <p:cNvSpPr>
              <a:spLocks/>
            </p:cNvSpPr>
            <p:nvPr/>
          </p:nvSpPr>
          <p:spPr bwMode="auto">
            <a:xfrm>
              <a:off x="2912" y="2913"/>
              <a:ext cx="410" cy="243"/>
            </a:xfrm>
            <a:custGeom>
              <a:avLst/>
              <a:gdLst>
                <a:gd name="T0" fmla="*/ 1 w 1379"/>
                <a:gd name="T1" fmla="*/ 2 h 827"/>
                <a:gd name="T2" fmla="*/ 0 w 1379"/>
                <a:gd name="T3" fmla="*/ 2 h 827"/>
                <a:gd name="T4" fmla="*/ 0 w 1379"/>
                <a:gd name="T5" fmla="*/ 1 h 827"/>
                <a:gd name="T6" fmla="*/ 0 w 1379"/>
                <a:gd name="T7" fmla="*/ 1 h 827"/>
                <a:gd name="T8" fmla="*/ 0 w 1379"/>
                <a:gd name="T9" fmla="*/ 1 h 827"/>
                <a:gd name="T10" fmla="*/ 1 w 1379"/>
                <a:gd name="T11" fmla="*/ 0 h 827"/>
                <a:gd name="T12" fmla="*/ 1 w 1379"/>
                <a:gd name="T13" fmla="*/ 0 h 827"/>
                <a:gd name="T14" fmla="*/ 1 w 1379"/>
                <a:gd name="T15" fmla="*/ 0 h 827"/>
                <a:gd name="T16" fmla="*/ 1 w 1379"/>
                <a:gd name="T17" fmla="*/ 0 h 827"/>
                <a:gd name="T18" fmla="*/ 2 w 1379"/>
                <a:gd name="T19" fmla="*/ 0 h 827"/>
                <a:gd name="T20" fmla="*/ 2 w 1379"/>
                <a:gd name="T21" fmla="*/ 1 h 827"/>
                <a:gd name="T22" fmla="*/ 3 w 1379"/>
                <a:gd name="T23" fmla="*/ 1 h 827"/>
                <a:gd name="T24" fmla="*/ 3 w 1379"/>
                <a:gd name="T25" fmla="*/ 1 h 827"/>
                <a:gd name="T26" fmla="*/ 3 w 1379"/>
                <a:gd name="T27" fmla="*/ 1 h 827"/>
                <a:gd name="T28" fmla="*/ 3 w 1379"/>
                <a:gd name="T29" fmla="*/ 1 h 827"/>
                <a:gd name="T30" fmla="*/ 3 w 1379"/>
                <a:gd name="T31" fmla="*/ 1 h 827"/>
                <a:gd name="T32" fmla="*/ 2 w 1379"/>
                <a:gd name="T33" fmla="*/ 1 h 827"/>
                <a:gd name="T34" fmla="*/ 2 w 1379"/>
                <a:gd name="T35" fmla="*/ 1 h 827"/>
                <a:gd name="T36" fmla="*/ 2 w 1379"/>
                <a:gd name="T37" fmla="*/ 2 h 827"/>
                <a:gd name="T38" fmla="*/ 1 w 1379"/>
                <a:gd name="T39" fmla="*/ 2 h 8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79"/>
                <a:gd name="T61" fmla="*/ 0 h 827"/>
                <a:gd name="T62" fmla="*/ 1379 w 1379"/>
                <a:gd name="T63" fmla="*/ 827 h 8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79" h="827">
                  <a:moveTo>
                    <a:pt x="474" y="827"/>
                  </a:moveTo>
                  <a:lnTo>
                    <a:pt x="32" y="827"/>
                  </a:lnTo>
                  <a:lnTo>
                    <a:pt x="0" y="282"/>
                  </a:lnTo>
                  <a:lnTo>
                    <a:pt x="32" y="218"/>
                  </a:lnTo>
                  <a:lnTo>
                    <a:pt x="194" y="218"/>
                  </a:lnTo>
                  <a:lnTo>
                    <a:pt x="334" y="163"/>
                  </a:lnTo>
                  <a:lnTo>
                    <a:pt x="421" y="0"/>
                  </a:lnTo>
                  <a:lnTo>
                    <a:pt x="474" y="54"/>
                  </a:lnTo>
                  <a:lnTo>
                    <a:pt x="658" y="86"/>
                  </a:lnTo>
                  <a:lnTo>
                    <a:pt x="722" y="163"/>
                  </a:lnTo>
                  <a:lnTo>
                    <a:pt x="938" y="250"/>
                  </a:lnTo>
                  <a:lnTo>
                    <a:pt x="1294" y="218"/>
                  </a:lnTo>
                  <a:lnTo>
                    <a:pt x="1379" y="337"/>
                  </a:lnTo>
                  <a:lnTo>
                    <a:pt x="1379" y="391"/>
                  </a:lnTo>
                  <a:lnTo>
                    <a:pt x="1132" y="445"/>
                  </a:lnTo>
                  <a:lnTo>
                    <a:pt x="1153" y="501"/>
                  </a:lnTo>
                  <a:lnTo>
                    <a:pt x="1078" y="501"/>
                  </a:lnTo>
                  <a:lnTo>
                    <a:pt x="938" y="664"/>
                  </a:lnTo>
                  <a:lnTo>
                    <a:pt x="938" y="827"/>
                  </a:lnTo>
                  <a:lnTo>
                    <a:pt x="474" y="827"/>
                  </a:lnTo>
                  <a:close/>
                </a:path>
              </a:pathLst>
            </a:custGeom>
            <a:solidFill>
              <a:schemeClr val="accent1"/>
            </a:solidFill>
            <a:ln w="0">
              <a:solidFill>
                <a:srgbClr val="000000"/>
              </a:solidFill>
              <a:prstDash val="solid"/>
              <a:round/>
              <a:headEnd/>
              <a:tailEnd/>
            </a:ln>
          </p:spPr>
          <p:txBody>
            <a:bodyPr/>
            <a:lstStyle/>
            <a:p>
              <a:endParaRPr lang="en-US"/>
            </a:p>
          </p:txBody>
        </p:sp>
        <p:sp>
          <p:nvSpPr>
            <p:cNvPr id="83038" name="Freeform 89"/>
            <p:cNvSpPr>
              <a:spLocks/>
            </p:cNvSpPr>
            <p:nvPr/>
          </p:nvSpPr>
          <p:spPr bwMode="auto">
            <a:xfrm>
              <a:off x="1725" y="3181"/>
              <a:ext cx="602" cy="211"/>
            </a:xfrm>
            <a:custGeom>
              <a:avLst/>
              <a:gdLst>
                <a:gd name="T0" fmla="*/ 0 w 2026"/>
                <a:gd name="T1" fmla="*/ 1 h 718"/>
                <a:gd name="T2" fmla="*/ 3 w 2026"/>
                <a:gd name="T3" fmla="*/ 1 h 718"/>
                <a:gd name="T4" fmla="*/ 3 w 2026"/>
                <a:gd name="T5" fmla="*/ 0 h 718"/>
                <a:gd name="T6" fmla="*/ 3 w 2026"/>
                <a:gd name="T7" fmla="*/ 0 h 718"/>
                <a:gd name="T8" fmla="*/ 3 w 2026"/>
                <a:gd name="T9" fmla="*/ 0 h 718"/>
                <a:gd name="T10" fmla="*/ 3 w 2026"/>
                <a:gd name="T11" fmla="*/ 0 h 718"/>
                <a:gd name="T12" fmla="*/ 3 w 2026"/>
                <a:gd name="T13" fmla="*/ 0 h 718"/>
                <a:gd name="T14" fmla="*/ 4 w 2026"/>
                <a:gd name="T15" fmla="*/ 1 h 718"/>
                <a:gd name="T16" fmla="*/ 4 w 2026"/>
                <a:gd name="T17" fmla="*/ 1 h 718"/>
                <a:gd name="T18" fmla="*/ 4 w 2026"/>
                <a:gd name="T19" fmla="*/ 1 h 718"/>
                <a:gd name="T20" fmla="*/ 4 w 2026"/>
                <a:gd name="T21" fmla="*/ 1 h 718"/>
                <a:gd name="T22" fmla="*/ 5 w 2026"/>
                <a:gd name="T23" fmla="*/ 1 h 718"/>
                <a:gd name="T24" fmla="*/ 5 w 2026"/>
                <a:gd name="T25" fmla="*/ 1 h 718"/>
                <a:gd name="T26" fmla="*/ 4 w 2026"/>
                <a:gd name="T27" fmla="*/ 1 h 718"/>
                <a:gd name="T28" fmla="*/ 4 w 2026"/>
                <a:gd name="T29" fmla="*/ 1 h 718"/>
                <a:gd name="T30" fmla="*/ 1 w 2026"/>
                <a:gd name="T31" fmla="*/ 1 h 718"/>
                <a:gd name="T32" fmla="*/ 0 w 2026"/>
                <a:gd name="T33" fmla="*/ 1 h 718"/>
                <a:gd name="T34" fmla="*/ 0 w 2026"/>
                <a:gd name="T35" fmla="*/ 1 h 7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26"/>
                <a:gd name="T55" fmla="*/ 0 h 718"/>
                <a:gd name="T56" fmla="*/ 2026 w 2026"/>
                <a:gd name="T57" fmla="*/ 718 h 7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26" h="718">
                  <a:moveTo>
                    <a:pt x="0" y="251"/>
                  </a:moveTo>
                  <a:lnTo>
                    <a:pt x="1121" y="251"/>
                  </a:lnTo>
                  <a:lnTo>
                    <a:pt x="1121" y="86"/>
                  </a:lnTo>
                  <a:lnTo>
                    <a:pt x="1315" y="86"/>
                  </a:lnTo>
                  <a:lnTo>
                    <a:pt x="1315" y="0"/>
                  </a:lnTo>
                  <a:lnTo>
                    <a:pt x="1369" y="54"/>
                  </a:lnTo>
                  <a:lnTo>
                    <a:pt x="1423" y="54"/>
                  </a:lnTo>
                  <a:lnTo>
                    <a:pt x="1670" y="251"/>
                  </a:lnTo>
                  <a:lnTo>
                    <a:pt x="1756" y="251"/>
                  </a:lnTo>
                  <a:lnTo>
                    <a:pt x="1702" y="305"/>
                  </a:lnTo>
                  <a:lnTo>
                    <a:pt x="1779" y="326"/>
                  </a:lnTo>
                  <a:lnTo>
                    <a:pt x="2026" y="445"/>
                  </a:lnTo>
                  <a:lnTo>
                    <a:pt x="2004" y="718"/>
                  </a:lnTo>
                  <a:lnTo>
                    <a:pt x="1595" y="718"/>
                  </a:lnTo>
                  <a:lnTo>
                    <a:pt x="1563" y="554"/>
                  </a:lnTo>
                  <a:lnTo>
                    <a:pt x="658" y="554"/>
                  </a:lnTo>
                  <a:lnTo>
                    <a:pt x="0" y="554"/>
                  </a:lnTo>
                  <a:lnTo>
                    <a:pt x="0" y="251"/>
                  </a:lnTo>
                  <a:close/>
                </a:path>
              </a:pathLst>
            </a:custGeom>
            <a:solidFill>
              <a:srgbClr val="333300"/>
            </a:solidFill>
            <a:ln w="0">
              <a:solidFill>
                <a:srgbClr val="000000"/>
              </a:solidFill>
              <a:prstDash val="solid"/>
              <a:round/>
              <a:headEnd/>
              <a:tailEnd/>
            </a:ln>
          </p:spPr>
          <p:txBody>
            <a:bodyPr/>
            <a:lstStyle/>
            <a:p>
              <a:endParaRPr lang="en-US"/>
            </a:p>
          </p:txBody>
        </p:sp>
        <p:sp>
          <p:nvSpPr>
            <p:cNvPr id="83039" name="Rectangle 90"/>
            <p:cNvSpPr>
              <a:spLocks noChangeArrowheads="1"/>
            </p:cNvSpPr>
            <p:nvPr/>
          </p:nvSpPr>
          <p:spPr bwMode="auto">
            <a:xfrm>
              <a:off x="3318" y="2251"/>
              <a:ext cx="15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Aitkin</a:t>
              </a:r>
              <a:endParaRPr lang="en-US" sz="1800" b="0"/>
            </a:p>
          </p:txBody>
        </p:sp>
        <p:sp>
          <p:nvSpPr>
            <p:cNvPr id="83040" name="Rectangle 91"/>
            <p:cNvSpPr>
              <a:spLocks noChangeArrowheads="1"/>
            </p:cNvSpPr>
            <p:nvPr/>
          </p:nvSpPr>
          <p:spPr bwMode="auto">
            <a:xfrm>
              <a:off x="3422" y="2955"/>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000000"/>
                  </a:solidFill>
                  <a:latin typeface="Swiss911 XCm BT" pitchFamily="34" charset="0"/>
                </a:rPr>
                <a:t>Anoka</a:t>
              </a:r>
              <a:endParaRPr lang="en-US" sz="1800" b="0"/>
            </a:p>
          </p:txBody>
        </p:sp>
        <p:sp>
          <p:nvSpPr>
            <p:cNvPr id="83041" name="Rectangle 92"/>
            <p:cNvSpPr>
              <a:spLocks noChangeArrowheads="1"/>
            </p:cNvSpPr>
            <p:nvPr/>
          </p:nvSpPr>
          <p:spPr bwMode="auto">
            <a:xfrm>
              <a:off x="2085" y="2071"/>
              <a:ext cx="2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Becker</a:t>
              </a:r>
              <a:endParaRPr lang="en-US" sz="1800" b="0"/>
            </a:p>
          </p:txBody>
        </p:sp>
        <p:sp>
          <p:nvSpPr>
            <p:cNvPr id="83042" name="Rectangle 93"/>
            <p:cNvSpPr>
              <a:spLocks noChangeArrowheads="1"/>
            </p:cNvSpPr>
            <p:nvPr/>
          </p:nvSpPr>
          <p:spPr bwMode="auto">
            <a:xfrm>
              <a:off x="2513" y="1467"/>
              <a:ext cx="2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Beltrami</a:t>
              </a:r>
              <a:endParaRPr lang="en-US" sz="1800" b="0"/>
            </a:p>
          </p:txBody>
        </p:sp>
        <p:sp>
          <p:nvSpPr>
            <p:cNvPr id="83043" name="Rectangle 94"/>
            <p:cNvSpPr>
              <a:spLocks noChangeArrowheads="1"/>
            </p:cNvSpPr>
            <p:nvPr/>
          </p:nvSpPr>
          <p:spPr bwMode="auto">
            <a:xfrm>
              <a:off x="3000" y="2725"/>
              <a:ext cx="2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Benton</a:t>
              </a:r>
              <a:endParaRPr lang="en-US" sz="1800" b="0"/>
            </a:p>
          </p:txBody>
        </p:sp>
        <p:sp>
          <p:nvSpPr>
            <p:cNvPr id="83044" name="Rectangle 95"/>
            <p:cNvSpPr>
              <a:spLocks noChangeArrowheads="1"/>
            </p:cNvSpPr>
            <p:nvPr/>
          </p:nvSpPr>
          <p:spPr bwMode="auto">
            <a:xfrm>
              <a:off x="1658" y="2868"/>
              <a:ext cx="28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Big Stone</a:t>
              </a:r>
              <a:endParaRPr lang="en-US" sz="1800" b="0"/>
            </a:p>
          </p:txBody>
        </p:sp>
        <p:sp>
          <p:nvSpPr>
            <p:cNvPr id="83045" name="Rectangle 96"/>
            <p:cNvSpPr>
              <a:spLocks noChangeArrowheads="1"/>
            </p:cNvSpPr>
            <p:nvPr/>
          </p:nvSpPr>
          <p:spPr bwMode="auto">
            <a:xfrm>
              <a:off x="2944" y="3624"/>
              <a:ext cx="3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Blue Earth</a:t>
              </a:r>
              <a:endParaRPr lang="en-US" sz="1800" b="0"/>
            </a:p>
          </p:txBody>
        </p:sp>
        <p:sp>
          <p:nvSpPr>
            <p:cNvPr id="83046" name="Rectangle 97"/>
            <p:cNvSpPr>
              <a:spLocks noChangeArrowheads="1"/>
            </p:cNvSpPr>
            <p:nvPr/>
          </p:nvSpPr>
          <p:spPr bwMode="auto">
            <a:xfrm>
              <a:off x="2620" y="3515"/>
              <a:ext cx="18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Brown</a:t>
              </a:r>
              <a:endParaRPr lang="en-US" sz="1800" b="0"/>
            </a:p>
          </p:txBody>
        </p:sp>
        <p:sp>
          <p:nvSpPr>
            <p:cNvPr id="83047" name="Rectangle 98"/>
            <p:cNvSpPr>
              <a:spLocks noChangeArrowheads="1"/>
            </p:cNvSpPr>
            <p:nvPr/>
          </p:nvSpPr>
          <p:spPr bwMode="auto">
            <a:xfrm>
              <a:off x="3715" y="2250"/>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Carlton</a:t>
              </a:r>
              <a:endParaRPr lang="en-US" sz="1800" b="0"/>
            </a:p>
          </p:txBody>
        </p:sp>
        <p:sp>
          <p:nvSpPr>
            <p:cNvPr id="83048" name="Rectangle 99"/>
            <p:cNvSpPr>
              <a:spLocks noChangeArrowheads="1"/>
            </p:cNvSpPr>
            <p:nvPr/>
          </p:nvSpPr>
          <p:spPr bwMode="auto">
            <a:xfrm>
              <a:off x="3113" y="3220"/>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Carver</a:t>
              </a:r>
              <a:endParaRPr lang="en-US" sz="1800" b="0"/>
            </a:p>
          </p:txBody>
        </p:sp>
        <p:sp>
          <p:nvSpPr>
            <p:cNvPr id="83049" name="Rectangle 100"/>
            <p:cNvSpPr>
              <a:spLocks noChangeArrowheads="1"/>
            </p:cNvSpPr>
            <p:nvPr/>
          </p:nvSpPr>
          <p:spPr bwMode="auto">
            <a:xfrm>
              <a:off x="2859" y="1990"/>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Cass</a:t>
              </a:r>
              <a:endParaRPr lang="en-US" sz="1800" b="0"/>
            </a:p>
          </p:txBody>
        </p:sp>
        <p:sp>
          <p:nvSpPr>
            <p:cNvPr id="83050" name="Rectangle 101"/>
            <p:cNvSpPr>
              <a:spLocks noChangeArrowheads="1"/>
            </p:cNvSpPr>
            <p:nvPr/>
          </p:nvSpPr>
          <p:spPr bwMode="auto">
            <a:xfrm>
              <a:off x="2150" y="3091"/>
              <a:ext cx="28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Chippewa</a:t>
              </a:r>
              <a:endParaRPr lang="en-US" sz="1800" b="0"/>
            </a:p>
          </p:txBody>
        </p:sp>
        <p:sp>
          <p:nvSpPr>
            <p:cNvPr id="83051" name="Rectangle 102"/>
            <p:cNvSpPr>
              <a:spLocks noChangeArrowheads="1"/>
            </p:cNvSpPr>
            <p:nvPr/>
          </p:nvSpPr>
          <p:spPr bwMode="auto">
            <a:xfrm>
              <a:off x="3625" y="2870"/>
              <a:ext cx="2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Chisago</a:t>
              </a:r>
              <a:endParaRPr lang="en-US" sz="1800" b="0"/>
            </a:p>
          </p:txBody>
        </p:sp>
        <p:sp>
          <p:nvSpPr>
            <p:cNvPr id="83052" name="Rectangle 103"/>
            <p:cNvSpPr>
              <a:spLocks noChangeArrowheads="1"/>
            </p:cNvSpPr>
            <p:nvPr/>
          </p:nvSpPr>
          <p:spPr bwMode="auto">
            <a:xfrm>
              <a:off x="1668" y="2085"/>
              <a:ext cx="1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Clay</a:t>
              </a:r>
              <a:endParaRPr lang="en-US" sz="1800" b="0"/>
            </a:p>
          </p:txBody>
        </p:sp>
        <p:sp>
          <p:nvSpPr>
            <p:cNvPr id="83053" name="Rectangle 104"/>
            <p:cNvSpPr>
              <a:spLocks noChangeArrowheads="1"/>
            </p:cNvSpPr>
            <p:nvPr/>
          </p:nvSpPr>
          <p:spPr bwMode="auto">
            <a:xfrm>
              <a:off x="2210" y="1733"/>
              <a:ext cx="31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Clearwater</a:t>
              </a:r>
              <a:endParaRPr lang="en-US" sz="1800" b="0"/>
            </a:p>
          </p:txBody>
        </p:sp>
        <p:sp>
          <p:nvSpPr>
            <p:cNvPr id="83054" name="Rectangle 105"/>
            <p:cNvSpPr>
              <a:spLocks noChangeArrowheads="1"/>
            </p:cNvSpPr>
            <p:nvPr/>
          </p:nvSpPr>
          <p:spPr bwMode="auto">
            <a:xfrm>
              <a:off x="4884" y="1552"/>
              <a:ext cx="1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Cook</a:t>
              </a:r>
              <a:endParaRPr lang="en-US" sz="1800" b="0"/>
            </a:p>
          </p:txBody>
        </p:sp>
        <p:sp>
          <p:nvSpPr>
            <p:cNvPr id="83055" name="Rectangle 106"/>
            <p:cNvSpPr>
              <a:spLocks noChangeArrowheads="1"/>
            </p:cNvSpPr>
            <p:nvPr/>
          </p:nvSpPr>
          <p:spPr bwMode="auto">
            <a:xfrm>
              <a:off x="2324" y="3631"/>
              <a:ext cx="3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Cottonwood</a:t>
              </a:r>
              <a:endParaRPr lang="en-US" sz="1800" b="0"/>
            </a:p>
          </p:txBody>
        </p:sp>
        <p:sp>
          <p:nvSpPr>
            <p:cNvPr id="83056" name="Rectangle 107"/>
            <p:cNvSpPr>
              <a:spLocks noChangeArrowheads="1"/>
            </p:cNvSpPr>
            <p:nvPr/>
          </p:nvSpPr>
          <p:spPr bwMode="auto">
            <a:xfrm>
              <a:off x="2923" y="2310"/>
              <a:ext cx="3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Crow Wing</a:t>
              </a:r>
              <a:endParaRPr lang="en-US" sz="1800" b="0"/>
            </a:p>
          </p:txBody>
        </p:sp>
        <p:sp>
          <p:nvSpPr>
            <p:cNvPr id="83057" name="Rectangle 108"/>
            <p:cNvSpPr>
              <a:spLocks noChangeArrowheads="1"/>
            </p:cNvSpPr>
            <p:nvPr/>
          </p:nvSpPr>
          <p:spPr bwMode="auto">
            <a:xfrm>
              <a:off x="3489" y="3285"/>
              <a:ext cx="20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000000"/>
                  </a:solidFill>
                  <a:latin typeface="Swiss911 XCm BT" pitchFamily="34" charset="0"/>
                </a:rPr>
                <a:t>Dakota</a:t>
              </a:r>
              <a:endParaRPr lang="en-US" sz="1800" b="0"/>
            </a:p>
          </p:txBody>
        </p:sp>
        <p:sp>
          <p:nvSpPr>
            <p:cNvPr id="83058" name="Rectangle 109"/>
            <p:cNvSpPr>
              <a:spLocks noChangeArrowheads="1"/>
            </p:cNvSpPr>
            <p:nvPr/>
          </p:nvSpPr>
          <p:spPr bwMode="auto">
            <a:xfrm>
              <a:off x="3617" y="3624"/>
              <a:ext cx="19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Dodge</a:t>
              </a:r>
              <a:endParaRPr lang="en-US" sz="1800" b="0"/>
            </a:p>
          </p:txBody>
        </p:sp>
        <p:sp>
          <p:nvSpPr>
            <p:cNvPr id="83059" name="Rectangle 110"/>
            <p:cNvSpPr>
              <a:spLocks noChangeArrowheads="1"/>
            </p:cNvSpPr>
            <p:nvPr/>
          </p:nvSpPr>
          <p:spPr bwMode="auto">
            <a:xfrm>
              <a:off x="2202" y="2610"/>
              <a:ext cx="23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Douglas</a:t>
              </a:r>
              <a:endParaRPr lang="en-US" sz="1800" b="0"/>
            </a:p>
          </p:txBody>
        </p:sp>
        <p:sp>
          <p:nvSpPr>
            <p:cNvPr id="83060" name="Rectangle 111"/>
            <p:cNvSpPr>
              <a:spLocks noChangeArrowheads="1"/>
            </p:cNvSpPr>
            <p:nvPr/>
          </p:nvSpPr>
          <p:spPr bwMode="auto">
            <a:xfrm>
              <a:off x="3013" y="3825"/>
              <a:ext cx="25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Faribault</a:t>
              </a:r>
              <a:endParaRPr lang="en-US" sz="1800" b="0"/>
            </a:p>
          </p:txBody>
        </p:sp>
        <p:sp>
          <p:nvSpPr>
            <p:cNvPr id="83061" name="Rectangle 112"/>
            <p:cNvSpPr>
              <a:spLocks noChangeArrowheads="1"/>
            </p:cNvSpPr>
            <p:nvPr/>
          </p:nvSpPr>
          <p:spPr bwMode="auto">
            <a:xfrm>
              <a:off x="4026" y="3817"/>
              <a:ext cx="22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Fillmore</a:t>
              </a:r>
              <a:endParaRPr lang="en-US" sz="1800" b="0"/>
            </a:p>
          </p:txBody>
        </p:sp>
        <p:sp>
          <p:nvSpPr>
            <p:cNvPr id="83062" name="Rectangle 113"/>
            <p:cNvSpPr>
              <a:spLocks noChangeArrowheads="1"/>
            </p:cNvSpPr>
            <p:nvPr/>
          </p:nvSpPr>
          <p:spPr bwMode="auto">
            <a:xfrm>
              <a:off x="3333" y="3825"/>
              <a:ext cx="26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Freeborn</a:t>
              </a:r>
              <a:endParaRPr lang="en-US" sz="1800" b="0"/>
            </a:p>
          </p:txBody>
        </p:sp>
        <p:sp>
          <p:nvSpPr>
            <p:cNvPr id="83063" name="Rectangle 114"/>
            <p:cNvSpPr>
              <a:spLocks noChangeArrowheads="1"/>
            </p:cNvSpPr>
            <p:nvPr/>
          </p:nvSpPr>
          <p:spPr bwMode="auto">
            <a:xfrm>
              <a:off x="3663" y="3423"/>
              <a:ext cx="2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Goodhue</a:t>
              </a:r>
              <a:endParaRPr lang="en-US" sz="1800" b="0"/>
            </a:p>
          </p:txBody>
        </p:sp>
        <p:sp>
          <p:nvSpPr>
            <p:cNvPr id="83064" name="Rectangle 115"/>
            <p:cNvSpPr>
              <a:spLocks noChangeArrowheads="1"/>
            </p:cNvSpPr>
            <p:nvPr/>
          </p:nvSpPr>
          <p:spPr bwMode="auto">
            <a:xfrm>
              <a:off x="1917" y="2596"/>
              <a:ext cx="16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Grant</a:t>
              </a:r>
              <a:endParaRPr lang="en-US" sz="1800" b="0"/>
            </a:p>
          </p:txBody>
        </p:sp>
        <p:sp>
          <p:nvSpPr>
            <p:cNvPr id="83065" name="Rectangle 116"/>
            <p:cNvSpPr>
              <a:spLocks noChangeArrowheads="1"/>
            </p:cNvSpPr>
            <p:nvPr/>
          </p:nvSpPr>
          <p:spPr bwMode="auto">
            <a:xfrm>
              <a:off x="3274" y="3131"/>
              <a:ext cx="2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000000"/>
                  </a:solidFill>
                  <a:latin typeface="Swiss911 XCm BT" pitchFamily="34" charset="0"/>
                </a:rPr>
                <a:t>Hennepin</a:t>
              </a:r>
              <a:endParaRPr lang="en-US" sz="1800" b="0"/>
            </a:p>
          </p:txBody>
        </p:sp>
        <p:sp>
          <p:nvSpPr>
            <p:cNvPr id="83066" name="Rectangle 117"/>
            <p:cNvSpPr>
              <a:spLocks noChangeArrowheads="1"/>
            </p:cNvSpPr>
            <p:nvPr/>
          </p:nvSpPr>
          <p:spPr bwMode="auto">
            <a:xfrm>
              <a:off x="4335" y="3817"/>
              <a:ext cx="2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Houston</a:t>
              </a:r>
              <a:endParaRPr lang="en-US" sz="1800" b="0"/>
            </a:p>
          </p:txBody>
        </p:sp>
        <p:sp>
          <p:nvSpPr>
            <p:cNvPr id="83067" name="Rectangle 118"/>
            <p:cNvSpPr>
              <a:spLocks noChangeArrowheads="1"/>
            </p:cNvSpPr>
            <p:nvPr/>
          </p:nvSpPr>
          <p:spPr bwMode="auto">
            <a:xfrm>
              <a:off x="2485" y="1977"/>
              <a:ext cx="24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Hubbard</a:t>
              </a:r>
              <a:endParaRPr lang="en-US" sz="1800" b="0"/>
            </a:p>
          </p:txBody>
        </p:sp>
        <p:sp>
          <p:nvSpPr>
            <p:cNvPr id="83068" name="Rectangle 119"/>
            <p:cNvSpPr>
              <a:spLocks noChangeArrowheads="1"/>
            </p:cNvSpPr>
            <p:nvPr/>
          </p:nvSpPr>
          <p:spPr bwMode="auto">
            <a:xfrm>
              <a:off x="3363" y="2811"/>
              <a:ext cx="15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Isanti</a:t>
              </a:r>
              <a:endParaRPr lang="en-US" sz="1800" b="0"/>
            </a:p>
          </p:txBody>
        </p:sp>
        <p:sp>
          <p:nvSpPr>
            <p:cNvPr id="83069" name="Rectangle 120"/>
            <p:cNvSpPr>
              <a:spLocks noChangeArrowheads="1"/>
            </p:cNvSpPr>
            <p:nvPr/>
          </p:nvSpPr>
          <p:spPr bwMode="auto">
            <a:xfrm>
              <a:off x="3193" y="1741"/>
              <a:ext cx="17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Itasca</a:t>
              </a:r>
              <a:endParaRPr lang="en-US" sz="1800" b="0"/>
            </a:p>
          </p:txBody>
        </p:sp>
        <p:sp>
          <p:nvSpPr>
            <p:cNvPr id="83070" name="Rectangle 121"/>
            <p:cNvSpPr>
              <a:spLocks noChangeArrowheads="1"/>
            </p:cNvSpPr>
            <p:nvPr/>
          </p:nvSpPr>
          <p:spPr bwMode="auto">
            <a:xfrm>
              <a:off x="2355" y="3825"/>
              <a:ext cx="238" cy="78"/>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Jackson</a:t>
              </a:r>
              <a:endParaRPr lang="en-US" sz="1800" b="0"/>
            </a:p>
          </p:txBody>
        </p:sp>
        <p:sp>
          <p:nvSpPr>
            <p:cNvPr id="83071" name="Rectangle 122"/>
            <p:cNvSpPr>
              <a:spLocks noChangeArrowheads="1"/>
            </p:cNvSpPr>
            <p:nvPr/>
          </p:nvSpPr>
          <p:spPr bwMode="auto">
            <a:xfrm>
              <a:off x="3363" y="2620"/>
              <a:ext cx="25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Kanabec</a:t>
              </a:r>
              <a:endParaRPr lang="en-US" sz="1800" b="0"/>
            </a:p>
          </p:txBody>
        </p:sp>
        <p:sp>
          <p:nvSpPr>
            <p:cNvPr id="83072" name="Rectangle 123"/>
            <p:cNvSpPr>
              <a:spLocks noChangeArrowheads="1"/>
            </p:cNvSpPr>
            <p:nvPr/>
          </p:nvSpPr>
          <p:spPr bwMode="auto">
            <a:xfrm>
              <a:off x="2433" y="3033"/>
              <a:ext cx="28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Kandiyohi</a:t>
              </a:r>
              <a:endParaRPr lang="en-US" sz="1800" b="0"/>
            </a:p>
          </p:txBody>
        </p:sp>
        <p:sp>
          <p:nvSpPr>
            <p:cNvPr id="83073" name="Rectangle 124"/>
            <p:cNvSpPr>
              <a:spLocks noChangeArrowheads="1"/>
            </p:cNvSpPr>
            <p:nvPr/>
          </p:nvSpPr>
          <p:spPr bwMode="auto">
            <a:xfrm>
              <a:off x="1506" y="1064"/>
              <a:ext cx="19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Kittson</a:t>
              </a:r>
              <a:endParaRPr lang="en-US" sz="1800" b="0"/>
            </a:p>
          </p:txBody>
        </p:sp>
        <p:sp>
          <p:nvSpPr>
            <p:cNvPr id="83074" name="Rectangle 125"/>
            <p:cNvSpPr>
              <a:spLocks noChangeArrowheads="1"/>
            </p:cNvSpPr>
            <p:nvPr/>
          </p:nvSpPr>
          <p:spPr bwMode="auto">
            <a:xfrm>
              <a:off x="3076" y="1367"/>
              <a:ext cx="35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Koochiching</a:t>
              </a:r>
              <a:endParaRPr lang="en-US" sz="1800" b="0"/>
            </a:p>
          </p:txBody>
        </p:sp>
        <p:sp>
          <p:nvSpPr>
            <p:cNvPr id="83075" name="Rectangle 126"/>
            <p:cNvSpPr>
              <a:spLocks noChangeArrowheads="1"/>
            </p:cNvSpPr>
            <p:nvPr/>
          </p:nvSpPr>
          <p:spPr bwMode="auto">
            <a:xfrm>
              <a:off x="1750" y="3113"/>
              <a:ext cx="3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Lac Qui Parle</a:t>
              </a:r>
              <a:endParaRPr lang="en-US" sz="1800" b="0"/>
            </a:p>
          </p:txBody>
        </p:sp>
        <p:sp>
          <p:nvSpPr>
            <p:cNvPr id="83076" name="Rectangle 127"/>
            <p:cNvSpPr>
              <a:spLocks noChangeArrowheads="1"/>
            </p:cNvSpPr>
            <p:nvPr/>
          </p:nvSpPr>
          <p:spPr bwMode="auto">
            <a:xfrm>
              <a:off x="4405" y="1726"/>
              <a:ext cx="1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Lake</a:t>
              </a:r>
              <a:endParaRPr lang="en-US" sz="1800" b="0"/>
            </a:p>
          </p:txBody>
        </p:sp>
        <p:sp>
          <p:nvSpPr>
            <p:cNvPr id="83077" name="Rectangle 128"/>
            <p:cNvSpPr>
              <a:spLocks noChangeArrowheads="1"/>
            </p:cNvSpPr>
            <p:nvPr/>
          </p:nvSpPr>
          <p:spPr bwMode="auto">
            <a:xfrm>
              <a:off x="2430" y="1160"/>
              <a:ext cx="5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Lake Of The Woods</a:t>
              </a:r>
              <a:endParaRPr lang="en-US" sz="1800" b="0"/>
            </a:p>
          </p:txBody>
        </p:sp>
        <p:sp>
          <p:nvSpPr>
            <p:cNvPr id="83078" name="Rectangle 129"/>
            <p:cNvSpPr>
              <a:spLocks noChangeArrowheads="1"/>
            </p:cNvSpPr>
            <p:nvPr/>
          </p:nvSpPr>
          <p:spPr bwMode="auto">
            <a:xfrm>
              <a:off x="3127" y="3443"/>
              <a:ext cx="26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Le Sueur</a:t>
              </a:r>
              <a:endParaRPr lang="en-US" sz="1800" b="0"/>
            </a:p>
          </p:txBody>
        </p:sp>
        <p:sp>
          <p:nvSpPr>
            <p:cNvPr id="83079" name="Rectangle 130"/>
            <p:cNvSpPr>
              <a:spLocks noChangeArrowheads="1"/>
            </p:cNvSpPr>
            <p:nvPr/>
          </p:nvSpPr>
          <p:spPr bwMode="auto">
            <a:xfrm>
              <a:off x="1770" y="3422"/>
              <a:ext cx="206" cy="78"/>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Lincoln</a:t>
              </a:r>
              <a:endParaRPr lang="en-US" sz="1800" b="0"/>
            </a:p>
          </p:txBody>
        </p:sp>
        <p:sp>
          <p:nvSpPr>
            <p:cNvPr id="83080" name="Rectangle 131"/>
            <p:cNvSpPr>
              <a:spLocks noChangeArrowheads="1"/>
            </p:cNvSpPr>
            <p:nvPr/>
          </p:nvSpPr>
          <p:spPr bwMode="auto">
            <a:xfrm>
              <a:off x="2010" y="3430"/>
              <a:ext cx="1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Lyon</a:t>
              </a:r>
              <a:endParaRPr lang="en-US" sz="1800" b="0"/>
            </a:p>
          </p:txBody>
        </p:sp>
        <p:sp>
          <p:nvSpPr>
            <p:cNvPr id="83081" name="Rectangle 132"/>
            <p:cNvSpPr>
              <a:spLocks noChangeArrowheads="1"/>
            </p:cNvSpPr>
            <p:nvPr/>
          </p:nvSpPr>
          <p:spPr bwMode="auto">
            <a:xfrm>
              <a:off x="2852" y="3212"/>
              <a:ext cx="20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Mcleod</a:t>
              </a:r>
              <a:endParaRPr lang="en-US" sz="1800" b="0"/>
            </a:p>
          </p:txBody>
        </p:sp>
        <p:sp>
          <p:nvSpPr>
            <p:cNvPr id="83082" name="Rectangle 133"/>
            <p:cNvSpPr>
              <a:spLocks noChangeArrowheads="1"/>
            </p:cNvSpPr>
            <p:nvPr/>
          </p:nvSpPr>
          <p:spPr bwMode="auto">
            <a:xfrm>
              <a:off x="1983" y="1862"/>
              <a:ext cx="32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Mahnomen</a:t>
              </a:r>
              <a:endParaRPr lang="en-US" sz="1800" b="0"/>
            </a:p>
          </p:txBody>
        </p:sp>
        <p:sp>
          <p:nvSpPr>
            <p:cNvPr id="83083" name="Rectangle 134"/>
            <p:cNvSpPr>
              <a:spLocks noChangeArrowheads="1"/>
            </p:cNvSpPr>
            <p:nvPr/>
          </p:nvSpPr>
          <p:spPr bwMode="auto">
            <a:xfrm>
              <a:off x="1690" y="1287"/>
              <a:ext cx="24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Marshall</a:t>
              </a:r>
              <a:endParaRPr lang="en-US" sz="1800" b="0"/>
            </a:p>
          </p:txBody>
        </p:sp>
        <p:sp>
          <p:nvSpPr>
            <p:cNvPr id="83084" name="Rectangle 135"/>
            <p:cNvSpPr>
              <a:spLocks noChangeArrowheads="1"/>
            </p:cNvSpPr>
            <p:nvPr/>
          </p:nvSpPr>
          <p:spPr bwMode="auto">
            <a:xfrm>
              <a:off x="2705" y="3817"/>
              <a:ext cx="18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Martin</a:t>
              </a:r>
              <a:endParaRPr lang="en-US" sz="1800" b="0"/>
            </a:p>
          </p:txBody>
        </p:sp>
        <p:sp>
          <p:nvSpPr>
            <p:cNvPr id="83085" name="Rectangle 136"/>
            <p:cNvSpPr>
              <a:spLocks noChangeArrowheads="1"/>
            </p:cNvSpPr>
            <p:nvPr/>
          </p:nvSpPr>
          <p:spPr bwMode="auto">
            <a:xfrm>
              <a:off x="2712" y="3041"/>
              <a:ext cx="21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Meeker</a:t>
              </a:r>
              <a:endParaRPr lang="en-US" sz="1800" b="0"/>
            </a:p>
          </p:txBody>
        </p:sp>
        <p:sp>
          <p:nvSpPr>
            <p:cNvPr id="83086" name="Rectangle 137"/>
            <p:cNvSpPr>
              <a:spLocks noChangeArrowheads="1"/>
            </p:cNvSpPr>
            <p:nvPr/>
          </p:nvSpPr>
          <p:spPr bwMode="auto">
            <a:xfrm>
              <a:off x="3186" y="2536"/>
              <a:ext cx="28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Mille Lacs</a:t>
              </a:r>
              <a:endParaRPr lang="en-US" sz="1800" b="0"/>
            </a:p>
          </p:txBody>
        </p:sp>
        <p:sp>
          <p:nvSpPr>
            <p:cNvPr id="83087" name="Rectangle 138"/>
            <p:cNvSpPr>
              <a:spLocks noChangeArrowheads="1"/>
            </p:cNvSpPr>
            <p:nvPr/>
          </p:nvSpPr>
          <p:spPr bwMode="auto">
            <a:xfrm>
              <a:off x="2849" y="2552"/>
              <a:ext cx="25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Morrison</a:t>
              </a:r>
              <a:endParaRPr lang="en-US" sz="1800" b="0"/>
            </a:p>
          </p:txBody>
        </p:sp>
        <p:sp>
          <p:nvSpPr>
            <p:cNvPr id="83088" name="Rectangle 139"/>
            <p:cNvSpPr>
              <a:spLocks noChangeArrowheads="1"/>
            </p:cNvSpPr>
            <p:nvPr/>
          </p:nvSpPr>
          <p:spPr bwMode="auto">
            <a:xfrm>
              <a:off x="3665" y="3817"/>
              <a:ext cx="19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Mower</a:t>
              </a:r>
              <a:endParaRPr lang="en-US" sz="1800" b="0"/>
            </a:p>
          </p:txBody>
        </p:sp>
        <p:sp>
          <p:nvSpPr>
            <p:cNvPr id="83089" name="Rectangle 140"/>
            <p:cNvSpPr>
              <a:spLocks noChangeArrowheads="1"/>
            </p:cNvSpPr>
            <p:nvPr/>
          </p:nvSpPr>
          <p:spPr bwMode="auto">
            <a:xfrm>
              <a:off x="2029" y="3631"/>
              <a:ext cx="20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Murray</a:t>
              </a:r>
              <a:endParaRPr lang="en-US" sz="1800" b="0"/>
            </a:p>
          </p:txBody>
        </p:sp>
        <p:sp>
          <p:nvSpPr>
            <p:cNvPr id="83090" name="Rectangle 141"/>
            <p:cNvSpPr>
              <a:spLocks noChangeArrowheads="1"/>
            </p:cNvSpPr>
            <p:nvPr/>
          </p:nvSpPr>
          <p:spPr bwMode="auto">
            <a:xfrm>
              <a:off x="2887" y="3451"/>
              <a:ext cx="21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Nicollet</a:t>
              </a:r>
              <a:endParaRPr lang="en-US" sz="1800" b="0"/>
            </a:p>
          </p:txBody>
        </p:sp>
        <p:sp>
          <p:nvSpPr>
            <p:cNvPr id="83091" name="Rectangle 142"/>
            <p:cNvSpPr>
              <a:spLocks noChangeArrowheads="1"/>
            </p:cNvSpPr>
            <p:nvPr/>
          </p:nvSpPr>
          <p:spPr bwMode="auto">
            <a:xfrm>
              <a:off x="2044" y="3825"/>
              <a:ext cx="202" cy="78"/>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Nobles</a:t>
              </a:r>
              <a:endParaRPr lang="en-US" sz="1800" b="0"/>
            </a:p>
          </p:txBody>
        </p:sp>
        <p:sp>
          <p:nvSpPr>
            <p:cNvPr id="83092" name="Rectangle 143"/>
            <p:cNvSpPr>
              <a:spLocks noChangeArrowheads="1"/>
            </p:cNvSpPr>
            <p:nvPr/>
          </p:nvSpPr>
          <p:spPr bwMode="auto">
            <a:xfrm>
              <a:off x="1668" y="1848"/>
              <a:ext cx="2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Norman</a:t>
              </a:r>
              <a:endParaRPr lang="en-US" sz="1800" b="0"/>
            </a:p>
          </p:txBody>
        </p:sp>
        <p:sp>
          <p:nvSpPr>
            <p:cNvPr id="83093" name="Rectangle 144"/>
            <p:cNvSpPr>
              <a:spLocks noChangeArrowheads="1"/>
            </p:cNvSpPr>
            <p:nvPr/>
          </p:nvSpPr>
          <p:spPr bwMode="auto">
            <a:xfrm>
              <a:off x="3847" y="3638"/>
              <a:ext cx="241"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Olmsted</a:t>
              </a:r>
              <a:endParaRPr lang="en-US" sz="1800" b="0"/>
            </a:p>
          </p:txBody>
        </p:sp>
        <p:sp>
          <p:nvSpPr>
            <p:cNvPr id="83094" name="Rectangle 145"/>
            <p:cNvSpPr>
              <a:spLocks noChangeArrowheads="1"/>
            </p:cNvSpPr>
            <p:nvPr/>
          </p:nvSpPr>
          <p:spPr bwMode="auto">
            <a:xfrm>
              <a:off x="2054" y="2345"/>
              <a:ext cx="26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Otter Tail</a:t>
              </a:r>
              <a:endParaRPr lang="en-US" sz="1800" b="0"/>
            </a:p>
          </p:txBody>
        </p:sp>
        <p:sp>
          <p:nvSpPr>
            <p:cNvPr id="83095" name="Rectangle 146"/>
            <p:cNvSpPr>
              <a:spLocks noChangeArrowheads="1"/>
            </p:cNvSpPr>
            <p:nvPr/>
          </p:nvSpPr>
          <p:spPr bwMode="auto">
            <a:xfrm>
              <a:off x="1855" y="1461"/>
              <a:ext cx="3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dirty="0">
                  <a:solidFill>
                    <a:srgbClr val="FFFFFF"/>
                  </a:solidFill>
                  <a:latin typeface="Swiss911 XCm BT" pitchFamily="34" charset="0"/>
                </a:rPr>
                <a:t>Pennington</a:t>
              </a:r>
              <a:endParaRPr lang="en-US" sz="1800" b="0" dirty="0"/>
            </a:p>
          </p:txBody>
        </p:sp>
        <p:sp>
          <p:nvSpPr>
            <p:cNvPr id="83096" name="Rectangle 147"/>
            <p:cNvSpPr>
              <a:spLocks noChangeArrowheads="1"/>
            </p:cNvSpPr>
            <p:nvPr/>
          </p:nvSpPr>
          <p:spPr bwMode="auto">
            <a:xfrm>
              <a:off x="3695" y="2494"/>
              <a:ext cx="1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Pine</a:t>
              </a:r>
              <a:endParaRPr lang="en-US" sz="1800" b="0"/>
            </a:p>
          </p:txBody>
        </p:sp>
        <p:sp>
          <p:nvSpPr>
            <p:cNvPr id="83097" name="Rectangle 148"/>
            <p:cNvSpPr>
              <a:spLocks noChangeArrowheads="1"/>
            </p:cNvSpPr>
            <p:nvPr/>
          </p:nvSpPr>
          <p:spPr bwMode="auto">
            <a:xfrm>
              <a:off x="1748" y="3624"/>
              <a:ext cx="29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Pipestone</a:t>
              </a:r>
              <a:endParaRPr lang="en-US" sz="1800" b="0"/>
            </a:p>
          </p:txBody>
        </p:sp>
        <p:sp>
          <p:nvSpPr>
            <p:cNvPr id="83098" name="Rectangle 149"/>
            <p:cNvSpPr>
              <a:spLocks noChangeArrowheads="1"/>
            </p:cNvSpPr>
            <p:nvPr/>
          </p:nvSpPr>
          <p:spPr bwMode="auto">
            <a:xfrm>
              <a:off x="1690" y="1660"/>
              <a:ext cx="12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Polk</a:t>
              </a:r>
              <a:endParaRPr lang="en-US" sz="1800" b="0"/>
            </a:p>
          </p:txBody>
        </p:sp>
        <p:sp>
          <p:nvSpPr>
            <p:cNvPr id="83099" name="Rectangle 150"/>
            <p:cNvSpPr>
              <a:spLocks noChangeArrowheads="1"/>
            </p:cNvSpPr>
            <p:nvPr/>
          </p:nvSpPr>
          <p:spPr bwMode="auto">
            <a:xfrm>
              <a:off x="2232" y="2789"/>
              <a:ext cx="15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Pope</a:t>
              </a:r>
              <a:endParaRPr lang="en-US" sz="1800" b="0"/>
            </a:p>
          </p:txBody>
        </p:sp>
        <p:sp>
          <p:nvSpPr>
            <p:cNvPr id="83100" name="Rectangle 151"/>
            <p:cNvSpPr>
              <a:spLocks noChangeArrowheads="1"/>
            </p:cNvSpPr>
            <p:nvPr/>
          </p:nvSpPr>
          <p:spPr bwMode="auto">
            <a:xfrm>
              <a:off x="3489" y="3098"/>
              <a:ext cx="23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000000"/>
                  </a:solidFill>
                  <a:latin typeface="Swiss911 XCm BT" pitchFamily="34" charset="0"/>
                </a:rPr>
                <a:t>Ramsey</a:t>
              </a:r>
              <a:endParaRPr lang="en-US" sz="1800" b="0"/>
            </a:p>
          </p:txBody>
        </p:sp>
        <p:sp>
          <p:nvSpPr>
            <p:cNvPr id="83101" name="Rectangle 152"/>
            <p:cNvSpPr>
              <a:spLocks noChangeArrowheads="1"/>
            </p:cNvSpPr>
            <p:nvPr/>
          </p:nvSpPr>
          <p:spPr bwMode="auto">
            <a:xfrm>
              <a:off x="1842" y="1565"/>
              <a:ext cx="27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Red Lake</a:t>
              </a:r>
              <a:endParaRPr lang="en-US" sz="1800" b="0"/>
            </a:p>
          </p:txBody>
        </p:sp>
        <p:sp>
          <p:nvSpPr>
            <p:cNvPr id="83102" name="Rectangle 153"/>
            <p:cNvSpPr>
              <a:spLocks noChangeArrowheads="1"/>
            </p:cNvSpPr>
            <p:nvPr/>
          </p:nvSpPr>
          <p:spPr bwMode="auto">
            <a:xfrm>
              <a:off x="2314" y="3415"/>
              <a:ext cx="2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Redwood</a:t>
              </a:r>
              <a:endParaRPr lang="en-US" sz="1800" b="0"/>
            </a:p>
          </p:txBody>
        </p:sp>
        <p:sp>
          <p:nvSpPr>
            <p:cNvPr id="83103" name="Rectangle 154"/>
            <p:cNvSpPr>
              <a:spLocks noChangeArrowheads="1"/>
            </p:cNvSpPr>
            <p:nvPr/>
          </p:nvSpPr>
          <p:spPr bwMode="auto">
            <a:xfrm>
              <a:off x="2469" y="3242"/>
              <a:ext cx="23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Renville</a:t>
              </a:r>
              <a:endParaRPr lang="en-US" sz="1800" b="0"/>
            </a:p>
          </p:txBody>
        </p:sp>
        <p:sp>
          <p:nvSpPr>
            <p:cNvPr id="83104" name="Rectangle 155"/>
            <p:cNvSpPr>
              <a:spLocks noChangeArrowheads="1"/>
            </p:cNvSpPr>
            <p:nvPr/>
          </p:nvSpPr>
          <p:spPr bwMode="auto">
            <a:xfrm>
              <a:off x="3408" y="3451"/>
              <a:ext cx="129" cy="78"/>
            </a:xfrm>
            <a:prstGeom prst="rect">
              <a:avLst/>
            </a:prstGeom>
            <a:solidFill>
              <a:srgbClr val="33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Rice</a:t>
              </a:r>
              <a:endParaRPr lang="en-US" sz="1800" b="0"/>
            </a:p>
          </p:txBody>
        </p:sp>
        <p:sp>
          <p:nvSpPr>
            <p:cNvPr id="83105" name="Rectangle 156"/>
            <p:cNvSpPr>
              <a:spLocks noChangeArrowheads="1"/>
            </p:cNvSpPr>
            <p:nvPr/>
          </p:nvSpPr>
          <p:spPr bwMode="auto">
            <a:xfrm>
              <a:off x="1779" y="3817"/>
              <a:ext cx="14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Rock</a:t>
              </a:r>
              <a:endParaRPr lang="en-US" sz="1800" b="0"/>
            </a:p>
          </p:txBody>
        </p:sp>
        <p:sp>
          <p:nvSpPr>
            <p:cNvPr id="83106" name="Rectangle 157"/>
            <p:cNvSpPr>
              <a:spLocks noChangeArrowheads="1"/>
            </p:cNvSpPr>
            <p:nvPr/>
          </p:nvSpPr>
          <p:spPr bwMode="auto">
            <a:xfrm>
              <a:off x="1977" y="1072"/>
              <a:ext cx="2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Roseau</a:t>
              </a:r>
              <a:endParaRPr lang="en-US" sz="1800" b="0"/>
            </a:p>
          </p:txBody>
        </p:sp>
        <p:sp>
          <p:nvSpPr>
            <p:cNvPr id="83107" name="Rectangle 158"/>
            <p:cNvSpPr>
              <a:spLocks noChangeArrowheads="1"/>
            </p:cNvSpPr>
            <p:nvPr/>
          </p:nvSpPr>
          <p:spPr bwMode="auto">
            <a:xfrm>
              <a:off x="3834" y="1682"/>
              <a:ext cx="2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St Louis</a:t>
              </a:r>
              <a:endParaRPr lang="en-US" sz="1800" b="0"/>
            </a:p>
          </p:txBody>
        </p:sp>
        <p:sp>
          <p:nvSpPr>
            <p:cNvPr id="83108" name="Rectangle 159"/>
            <p:cNvSpPr>
              <a:spLocks noChangeArrowheads="1"/>
            </p:cNvSpPr>
            <p:nvPr/>
          </p:nvSpPr>
          <p:spPr bwMode="auto">
            <a:xfrm>
              <a:off x="3280" y="3300"/>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Scott</a:t>
              </a:r>
              <a:endParaRPr lang="en-US" sz="1800" b="0"/>
            </a:p>
          </p:txBody>
        </p:sp>
        <p:sp>
          <p:nvSpPr>
            <p:cNvPr id="83109" name="Rectangle 160"/>
            <p:cNvSpPr>
              <a:spLocks noChangeArrowheads="1"/>
            </p:cNvSpPr>
            <p:nvPr/>
          </p:nvSpPr>
          <p:spPr bwMode="auto">
            <a:xfrm>
              <a:off x="3085" y="2868"/>
              <a:ext cx="30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Sherburne</a:t>
              </a:r>
              <a:endParaRPr lang="en-US" sz="1800" b="0"/>
            </a:p>
          </p:txBody>
        </p:sp>
        <p:sp>
          <p:nvSpPr>
            <p:cNvPr id="83110" name="Rectangle 161"/>
            <p:cNvSpPr>
              <a:spLocks noChangeArrowheads="1"/>
            </p:cNvSpPr>
            <p:nvPr/>
          </p:nvSpPr>
          <p:spPr bwMode="auto">
            <a:xfrm>
              <a:off x="2863" y="3342"/>
              <a:ext cx="17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Sibley</a:t>
              </a:r>
              <a:endParaRPr lang="en-US" sz="1800" b="0"/>
            </a:p>
          </p:txBody>
        </p:sp>
        <p:sp>
          <p:nvSpPr>
            <p:cNvPr id="83111" name="Rectangle 162"/>
            <p:cNvSpPr>
              <a:spLocks noChangeArrowheads="1"/>
            </p:cNvSpPr>
            <p:nvPr/>
          </p:nvSpPr>
          <p:spPr bwMode="auto">
            <a:xfrm>
              <a:off x="2611" y="2796"/>
              <a:ext cx="22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Stearns</a:t>
              </a:r>
              <a:endParaRPr lang="en-US" sz="1800" b="0"/>
            </a:p>
          </p:txBody>
        </p:sp>
        <p:sp>
          <p:nvSpPr>
            <p:cNvPr id="83112" name="Rectangle 163"/>
            <p:cNvSpPr>
              <a:spLocks noChangeArrowheads="1"/>
            </p:cNvSpPr>
            <p:nvPr/>
          </p:nvSpPr>
          <p:spPr bwMode="auto">
            <a:xfrm>
              <a:off x="3422" y="3624"/>
              <a:ext cx="18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Steele</a:t>
              </a:r>
              <a:endParaRPr lang="en-US" sz="1800" b="0"/>
            </a:p>
          </p:txBody>
        </p:sp>
        <p:sp>
          <p:nvSpPr>
            <p:cNvPr id="83113" name="Rectangle 164"/>
            <p:cNvSpPr>
              <a:spLocks noChangeArrowheads="1"/>
            </p:cNvSpPr>
            <p:nvPr/>
          </p:nvSpPr>
          <p:spPr bwMode="auto">
            <a:xfrm>
              <a:off x="1914" y="2783"/>
              <a:ext cx="23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Stevens</a:t>
              </a:r>
              <a:endParaRPr lang="en-US" sz="1800" b="0"/>
            </a:p>
          </p:txBody>
        </p:sp>
        <p:sp>
          <p:nvSpPr>
            <p:cNvPr id="83114" name="Rectangle 165"/>
            <p:cNvSpPr>
              <a:spLocks noChangeArrowheads="1"/>
            </p:cNvSpPr>
            <p:nvPr/>
          </p:nvSpPr>
          <p:spPr bwMode="auto">
            <a:xfrm>
              <a:off x="2100" y="2955"/>
              <a:ext cx="14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Swift</a:t>
              </a:r>
              <a:endParaRPr lang="en-US" sz="1800" b="0"/>
            </a:p>
          </p:txBody>
        </p:sp>
        <p:sp>
          <p:nvSpPr>
            <p:cNvPr id="83115" name="Rectangle 166"/>
            <p:cNvSpPr>
              <a:spLocks noChangeArrowheads="1"/>
            </p:cNvSpPr>
            <p:nvPr/>
          </p:nvSpPr>
          <p:spPr bwMode="auto">
            <a:xfrm>
              <a:off x="2527" y="2538"/>
              <a:ext cx="14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Todd</a:t>
              </a:r>
              <a:endParaRPr lang="en-US" sz="1800" b="0"/>
            </a:p>
          </p:txBody>
        </p:sp>
        <p:sp>
          <p:nvSpPr>
            <p:cNvPr id="83116" name="Rectangle 167"/>
            <p:cNvSpPr>
              <a:spLocks noChangeArrowheads="1"/>
            </p:cNvSpPr>
            <p:nvPr/>
          </p:nvSpPr>
          <p:spPr bwMode="auto">
            <a:xfrm>
              <a:off x="1665" y="2695"/>
              <a:ext cx="25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Traverse</a:t>
              </a:r>
              <a:endParaRPr lang="en-US" sz="1800" b="0"/>
            </a:p>
          </p:txBody>
        </p:sp>
        <p:sp>
          <p:nvSpPr>
            <p:cNvPr id="83117" name="Rectangle 168"/>
            <p:cNvSpPr>
              <a:spLocks noChangeArrowheads="1"/>
            </p:cNvSpPr>
            <p:nvPr/>
          </p:nvSpPr>
          <p:spPr bwMode="auto">
            <a:xfrm>
              <a:off x="3937" y="3488"/>
              <a:ext cx="275"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Wabasha</a:t>
              </a:r>
              <a:endParaRPr lang="en-US" sz="1800" b="0"/>
            </a:p>
          </p:txBody>
        </p:sp>
        <p:sp>
          <p:nvSpPr>
            <p:cNvPr id="83118" name="Rectangle 169"/>
            <p:cNvSpPr>
              <a:spLocks noChangeArrowheads="1"/>
            </p:cNvSpPr>
            <p:nvPr/>
          </p:nvSpPr>
          <p:spPr bwMode="auto">
            <a:xfrm>
              <a:off x="2472" y="2259"/>
              <a:ext cx="24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Wadena</a:t>
              </a:r>
              <a:endParaRPr lang="en-US" sz="1800" b="0"/>
            </a:p>
          </p:txBody>
        </p:sp>
        <p:sp>
          <p:nvSpPr>
            <p:cNvPr id="83119" name="Rectangle 170"/>
            <p:cNvSpPr>
              <a:spLocks noChangeArrowheads="1"/>
            </p:cNvSpPr>
            <p:nvPr/>
          </p:nvSpPr>
          <p:spPr bwMode="auto">
            <a:xfrm>
              <a:off x="3214" y="3624"/>
              <a:ext cx="234"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Waseca</a:t>
              </a:r>
              <a:endParaRPr lang="en-US" sz="1800" b="0"/>
            </a:p>
          </p:txBody>
        </p:sp>
        <p:sp>
          <p:nvSpPr>
            <p:cNvPr id="83120" name="Rectangle 171"/>
            <p:cNvSpPr>
              <a:spLocks noChangeArrowheads="1"/>
            </p:cNvSpPr>
            <p:nvPr/>
          </p:nvSpPr>
          <p:spPr bwMode="auto">
            <a:xfrm>
              <a:off x="3568" y="3033"/>
              <a:ext cx="3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000000"/>
                  </a:solidFill>
                  <a:latin typeface="Swiss911 XCm BT" pitchFamily="34" charset="0"/>
                </a:rPr>
                <a:t>Washington</a:t>
              </a:r>
              <a:endParaRPr lang="en-US" sz="1800" b="0"/>
            </a:p>
          </p:txBody>
        </p:sp>
        <p:sp>
          <p:nvSpPr>
            <p:cNvPr id="83121" name="Rectangle 172"/>
            <p:cNvSpPr>
              <a:spLocks noChangeArrowheads="1"/>
            </p:cNvSpPr>
            <p:nvPr/>
          </p:nvSpPr>
          <p:spPr bwMode="auto">
            <a:xfrm>
              <a:off x="2641" y="3660"/>
              <a:ext cx="30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Watonwan</a:t>
              </a:r>
              <a:endParaRPr lang="en-US" sz="1800" b="0"/>
            </a:p>
          </p:txBody>
        </p:sp>
        <p:sp>
          <p:nvSpPr>
            <p:cNvPr id="83122" name="Rectangle 173"/>
            <p:cNvSpPr>
              <a:spLocks noChangeArrowheads="1"/>
            </p:cNvSpPr>
            <p:nvPr/>
          </p:nvSpPr>
          <p:spPr bwMode="auto">
            <a:xfrm>
              <a:off x="1681" y="2372"/>
              <a:ext cx="17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Wilkin</a:t>
              </a:r>
              <a:endParaRPr lang="en-US" sz="1800" b="0"/>
            </a:p>
          </p:txBody>
        </p:sp>
        <p:sp>
          <p:nvSpPr>
            <p:cNvPr id="83123" name="Rectangle 174"/>
            <p:cNvSpPr>
              <a:spLocks noChangeArrowheads="1"/>
            </p:cNvSpPr>
            <p:nvPr/>
          </p:nvSpPr>
          <p:spPr bwMode="auto">
            <a:xfrm>
              <a:off x="4160" y="3652"/>
              <a:ext cx="220"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Winona</a:t>
              </a:r>
              <a:endParaRPr lang="en-US" sz="1800" b="0"/>
            </a:p>
          </p:txBody>
        </p:sp>
        <p:sp>
          <p:nvSpPr>
            <p:cNvPr id="83124" name="Rectangle 175"/>
            <p:cNvSpPr>
              <a:spLocks noChangeArrowheads="1"/>
            </p:cNvSpPr>
            <p:nvPr/>
          </p:nvSpPr>
          <p:spPr bwMode="auto">
            <a:xfrm>
              <a:off x="3013" y="3012"/>
              <a:ext cx="187"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Wright</a:t>
              </a:r>
              <a:endParaRPr lang="en-US" sz="1800" b="0"/>
            </a:p>
          </p:txBody>
        </p:sp>
        <p:sp>
          <p:nvSpPr>
            <p:cNvPr id="83125" name="Rectangle 176"/>
            <p:cNvSpPr>
              <a:spLocks noChangeArrowheads="1"/>
            </p:cNvSpPr>
            <p:nvPr/>
          </p:nvSpPr>
          <p:spPr bwMode="auto">
            <a:xfrm>
              <a:off x="1899" y="3274"/>
              <a:ext cx="469"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800" b="0">
                  <a:solidFill>
                    <a:srgbClr val="FFFFFF"/>
                  </a:solidFill>
                  <a:latin typeface="Swiss911 XCm BT" pitchFamily="34" charset="0"/>
                </a:rPr>
                <a:t>Yellow Medicine</a:t>
              </a:r>
              <a:endParaRPr lang="en-US" sz="1800" b="0"/>
            </a:p>
          </p:txBody>
        </p:sp>
      </p:grpSp>
      <p:sp>
        <p:nvSpPr>
          <p:cNvPr id="82947" name="Text Box 177"/>
          <p:cNvSpPr txBox="1">
            <a:spLocks noChangeArrowheads="1"/>
          </p:cNvSpPr>
          <p:nvPr/>
        </p:nvSpPr>
        <p:spPr bwMode="auto">
          <a:xfrm>
            <a:off x="6172200" y="4635500"/>
            <a:ext cx="2419350" cy="369888"/>
          </a:xfrm>
          <a:prstGeom prst="rect">
            <a:avLst/>
          </a:prstGeom>
          <a:solidFill>
            <a:schemeClr val="bg1"/>
          </a:solidFill>
          <a:ln w="38100">
            <a:solidFill>
              <a:srgbClr val="CCFF66"/>
            </a:solidFill>
            <a:miter lim="800000"/>
            <a:headEnd/>
            <a:tailEnd/>
          </a:ln>
        </p:spPr>
        <p:txBody>
          <a:bodyPr lIns="91414" tIns="45706" rIns="91414" bIns="45706">
            <a:spAutoFit/>
          </a:bodyPr>
          <a:lstStyle>
            <a:lvl1pPr eaLnBrk="0" hangingPunct="0">
              <a:tabLst>
                <a:tab pos="1712913" algn="l"/>
                <a:tab pos="1828800" algn="l"/>
              </a:tabLst>
              <a:defRPr sz="3200" b="1">
                <a:solidFill>
                  <a:schemeClr val="tx1"/>
                </a:solidFill>
                <a:latin typeface="Arial" charset="0"/>
              </a:defRPr>
            </a:lvl1pPr>
            <a:lvl2pPr marL="742950" indent="-285750" eaLnBrk="0" hangingPunct="0">
              <a:tabLst>
                <a:tab pos="1712913" algn="l"/>
                <a:tab pos="1828800" algn="l"/>
              </a:tabLst>
              <a:defRPr sz="3200" b="1">
                <a:solidFill>
                  <a:schemeClr val="tx1"/>
                </a:solidFill>
                <a:latin typeface="Arial" charset="0"/>
              </a:defRPr>
            </a:lvl2pPr>
            <a:lvl3pPr marL="1143000" indent="-228600" eaLnBrk="0" hangingPunct="0">
              <a:tabLst>
                <a:tab pos="1712913" algn="l"/>
                <a:tab pos="1828800" algn="l"/>
              </a:tabLst>
              <a:defRPr sz="3200" b="1">
                <a:solidFill>
                  <a:schemeClr val="tx1"/>
                </a:solidFill>
                <a:latin typeface="Arial" charset="0"/>
              </a:defRPr>
            </a:lvl3pPr>
            <a:lvl4pPr marL="1600200" indent="-228600" eaLnBrk="0" hangingPunct="0">
              <a:tabLst>
                <a:tab pos="1712913" algn="l"/>
                <a:tab pos="1828800" algn="l"/>
              </a:tabLst>
              <a:defRPr sz="3200" b="1">
                <a:solidFill>
                  <a:schemeClr val="tx1"/>
                </a:solidFill>
                <a:latin typeface="Arial" charset="0"/>
              </a:defRPr>
            </a:lvl4pPr>
            <a:lvl5pPr marL="2057400" indent="-228600" eaLnBrk="0" hangingPunct="0">
              <a:tabLst>
                <a:tab pos="1712913" algn="l"/>
                <a:tab pos="1828800" algn="l"/>
              </a:tabLst>
              <a:defRPr sz="3200" b="1">
                <a:solidFill>
                  <a:schemeClr val="tx1"/>
                </a:solidFill>
                <a:latin typeface="Arial" charset="0"/>
              </a:defRPr>
            </a:lvl5pPr>
            <a:lvl6pPr marL="2514600" indent="-228600" eaLnBrk="0" fontAlgn="base" hangingPunct="0">
              <a:spcBef>
                <a:spcPct val="0"/>
              </a:spcBef>
              <a:spcAft>
                <a:spcPct val="0"/>
              </a:spcAft>
              <a:tabLst>
                <a:tab pos="1712913" algn="l"/>
                <a:tab pos="1828800" algn="l"/>
              </a:tabLst>
              <a:defRPr sz="3200" b="1">
                <a:solidFill>
                  <a:schemeClr val="tx1"/>
                </a:solidFill>
                <a:latin typeface="Arial" charset="0"/>
              </a:defRPr>
            </a:lvl6pPr>
            <a:lvl7pPr marL="2971800" indent="-228600" eaLnBrk="0" fontAlgn="base" hangingPunct="0">
              <a:spcBef>
                <a:spcPct val="0"/>
              </a:spcBef>
              <a:spcAft>
                <a:spcPct val="0"/>
              </a:spcAft>
              <a:tabLst>
                <a:tab pos="1712913" algn="l"/>
                <a:tab pos="1828800" algn="l"/>
              </a:tabLst>
              <a:defRPr sz="3200" b="1">
                <a:solidFill>
                  <a:schemeClr val="tx1"/>
                </a:solidFill>
                <a:latin typeface="Arial" charset="0"/>
              </a:defRPr>
            </a:lvl7pPr>
            <a:lvl8pPr marL="3429000" indent="-228600" eaLnBrk="0" fontAlgn="base" hangingPunct="0">
              <a:spcBef>
                <a:spcPct val="0"/>
              </a:spcBef>
              <a:spcAft>
                <a:spcPct val="0"/>
              </a:spcAft>
              <a:tabLst>
                <a:tab pos="1712913" algn="l"/>
                <a:tab pos="1828800" algn="l"/>
              </a:tabLst>
              <a:defRPr sz="3200" b="1">
                <a:solidFill>
                  <a:schemeClr val="tx1"/>
                </a:solidFill>
                <a:latin typeface="Arial" charset="0"/>
              </a:defRPr>
            </a:lvl8pPr>
            <a:lvl9pPr marL="3886200" indent="-228600" eaLnBrk="0" fontAlgn="base" hangingPunct="0">
              <a:spcBef>
                <a:spcPct val="0"/>
              </a:spcBef>
              <a:spcAft>
                <a:spcPct val="0"/>
              </a:spcAft>
              <a:tabLst>
                <a:tab pos="1712913" algn="l"/>
                <a:tab pos="1828800" algn="l"/>
              </a:tabLst>
              <a:defRPr sz="3200" b="1">
                <a:solidFill>
                  <a:schemeClr val="tx1"/>
                </a:solidFill>
                <a:latin typeface="Arial" charset="0"/>
              </a:defRPr>
            </a:lvl9pPr>
          </a:lstStyle>
          <a:p>
            <a:pPr algn="ctr" eaLnBrk="1" hangingPunct="1"/>
            <a:r>
              <a:rPr lang="en-US" sz="1800" i="1"/>
              <a:t>TWIN CITIES</a:t>
            </a:r>
          </a:p>
        </p:txBody>
      </p:sp>
      <p:sp>
        <p:nvSpPr>
          <p:cNvPr id="82948" name="Text Box 178"/>
          <p:cNvSpPr txBox="1">
            <a:spLocks noChangeArrowheads="1"/>
          </p:cNvSpPr>
          <p:nvPr/>
        </p:nvSpPr>
        <p:spPr bwMode="auto">
          <a:xfrm>
            <a:off x="5694363" y="1362075"/>
            <a:ext cx="2555875" cy="369888"/>
          </a:xfrm>
          <a:prstGeom prst="rect">
            <a:avLst/>
          </a:prstGeom>
          <a:solidFill>
            <a:schemeClr val="bg1"/>
          </a:solidFill>
          <a:ln w="38100">
            <a:solidFill>
              <a:srgbClr val="FF6600"/>
            </a:solidFill>
            <a:miter lim="800000"/>
            <a:headEnd/>
            <a:tailEnd/>
          </a:ln>
        </p:spPr>
        <p:txBody>
          <a:bodyPr lIns="91414" tIns="45706" rIns="91414" bIns="45706">
            <a:spAutoFit/>
          </a:bodyPr>
          <a:lstStyle>
            <a:lvl1pPr eaLnBrk="0" hangingPunct="0">
              <a:tabLst>
                <a:tab pos="1654175" algn="l"/>
              </a:tabLst>
              <a:defRPr sz="3200" b="1">
                <a:solidFill>
                  <a:schemeClr val="tx1"/>
                </a:solidFill>
                <a:latin typeface="Arial" charset="0"/>
              </a:defRPr>
            </a:lvl1pPr>
            <a:lvl2pPr marL="742950" indent="-285750" eaLnBrk="0" hangingPunct="0">
              <a:tabLst>
                <a:tab pos="1654175" algn="l"/>
              </a:tabLst>
              <a:defRPr sz="3200" b="1">
                <a:solidFill>
                  <a:schemeClr val="tx1"/>
                </a:solidFill>
                <a:latin typeface="Arial" charset="0"/>
              </a:defRPr>
            </a:lvl2pPr>
            <a:lvl3pPr marL="1143000" indent="-228600" eaLnBrk="0" hangingPunct="0">
              <a:tabLst>
                <a:tab pos="1654175" algn="l"/>
              </a:tabLst>
              <a:defRPr sz="3200" b="1">
                <a:solidFill>
                  <a:schemeClr val="tx1"/>
                </a:solidFill>
                <a:latin typeface="Arial" charset="0"/>
              </a:defRPr>
            </a:lvl3pPr>
            <a:lvl4pPr marL="1600200" indent="-228600" eaLnBrk="0" hangingPunct="0">
              <a:tabLst>
                <a:tab pos="1654175" algn="l"/>
              </a:tabLst>
              <a:defRPr sz="3200" b="1">
                <a:solidFill>
                  <a:schemeClr val="tx1"/>
                </a:solidFill>
                <a:latin typeface="Arial" charset="0"/>
              </a:defRPr>
            </a:lvl4pPr>
            <a:lvl5pPr marL="2057400" indent="-228600" eaLnBrk="0" hangingPunct="0">
              <a:tabLst>
                <a:tab pos="1654175" algn="l"/>
              </a:tabLst>
              <a:defRPr sz="3200" b="1">
                <a:solidFill>
                  <a:schemeClr val="tx1"/>
                </a:solidFill>
                <a:latin typeface="Arial" charset="0"/>
              </a:defRPr>
            </a:lvl5pPr>
            <a:lvl6pPr marL="2514600" indent="-228600" eaLnBrk="0" fontAlgn="base" hangingPunct="0">
              <a:spcBef>
                <a:spcPct val="0"/>
              </a:spcBef>
              <a:spcAft>
                <a:spcPct val="0"/>
              </a:spcAft>
              <a:tabLst>
                <a:tab pos="1654175" algn="l"/>
              </a:tabLst>
              <a:defRPr sz="3200" b="1">
                <a:solidFill>
                  <a:schemeClr val="tx1"/>
                </a:solidFill>
                <a:latin typeface="Arial" charset="0"/>
              </a:defRPr>
            </a:lvl6pPr>
            <a:lvl7pPr marL="2971800" indent="-228600" eaLnBrk="0" fontAlgn="base" hangingPunct="0">
              <a:spcBef>
                <a:spcPct val="0"/>
              </a:spcBef>
              <a:spcAft>
                <a:spcPct val="0"/>
              </a:spcAft>
              <a:tabLst>
                <a:tab pos="1654175" algn="l"/>
              </a:tabLst>
              <a:defRPr sz="3200" b="1">
                <a:solidFill>
                  <a:schemeClr val="tx1"/>
                </a:solidFill>
                <a:latin typeface="Arial" charset="0"/>
              </a:defRPr>
            </a:lvl7pPr>
            <a:lvl8pPr marL="3429000" indent="-228600" eaLnBrk="0" fontAlgn="base" hangingPunct="0">
              <a:spcBef>
                <a:spcPct val="0"/>
              </a:spcBef>
              <a:spcAft>
                <a:spcPct val="0"/>
              </a:spcAft>
              <a:tabLst>
                <a:tab pos="1654175" algn="l"/>
              </a:tabLst>
              <a:defRPr sz="3200" b="1">
                <a:solidFill>
                  <a:schemeClr val="tx1"/>
                </a:solidFill>
                <a:latin typeface="Arial" charset="0"/>
              </a:defRPr>
            </a:lvl8pPr>
            <a:lvl9pPr marL="3886200" indent="-228600" eaLnBrk="0" fontAlgn="base" hangingPunct="0">
              <a:spcBef>
                <a:spcPct val="0"/>
              </a:spcBef>
              <a:spcAft>
                <a:spcPct val="0"/>
              </a:spcAft>
              <a:tabLst>
                <a:tab pos="1654175" algn="l"/>
              </a:tabLst>
              <a:defRPr sz="3200" b="1">
                <a:solidFill>
                  <a:schemeClr val="tx1"/>
                </a:solidFill>
                <a:latin typeface="Arial" charset="0"/>
              </a:defRPr>
            </a:lvl9pPr>
          </a:lstStyle>
          <a:p>
            <a:pPr algn="ctr" eaLnBrk="1" hangingPunct="1"/>
            <a:r>
              <a:rPr lang="en-US" sz="1800" i="1"/>
              <a:t>NORTHEAST</a:t>
            </a:r>
          </a:p>
        </p:txBody>
      </p:sp>
      <p:sp>
        <p:nvSpPr>
          <p:cNvPr id="82949" name="Text Box 179"/>
          <p:cNvSpPr txBox="1">
            <a:spLocks noChangeArrowheads="1"/>
          </p:cNvSpPr>
          <p:nvPr/>
        </p:nvSpPr>
        <p:spPr bwMode="auto">
          <a:xfrm>
            <a:off x="427038" y="5275263"/>
            <a:ext cx="2482850" cy="369887"/>
          </a:xfrm>
          <a:prstGeom prst="rect">
            <a:avLst/>
          </a:prstGeom>
          <a:solidFill>
            <a:schemeClr val="bg1"/>
          </a:solidFill>
          <a:ln w="38100">
            <a:solidFill>
              <a:srgbClr val="333300"/>
            </a:solidFill>
            <a:miter lim="800000"/>
            <a:headEnd/>
            <a:tailEnd/>
          </a:ln>
        </p:spPr>
        <p:txBody>
          <a:bodyPr lIns="91414" tIns="45706" rIns="91414" bIns="45706">
            <a:spAutoFit/>
          </a:bodyPr>
          <a:lstStyle>
            <a:lvl1pPr eaLnBrk="0" hangingPunct="0">
              <a:tabLst>
                <a:tab pos="1597025" algn="l"/>
              </a:tabLst>
              <a:defRPr sz="3200" b="1">
                <a:solidFill>
                  <a:schemeClr val="tx1"/>
                </a:solidFill>
                <a:latin typeface="Arial" charset="0"/>
              </a:defRPr>
            </a:lvl1pPr>
            <a:lvl2pPr marL="742950" indent="-285750" eaLnBrk="0" hangingPunct="0">
              <a:tabLst>
                <a:tab pos="1597025" algn="l"/>
              </a:tabLst>
              <a:defRPr sz="3200" b="1">
                <a:solidFill>
                  <a:schemeClr val="tx1"/>
                </a:solidFill>
                <a:latin typeface="Arial" charset="0"/>
              </a:defRPr>
            </a:lvl2pPr>
            <a:lvl3pPr marL="1143000" indent="-228600" eaLnBrk="0" hangingPunct="0">
              <a:tabLst>
                <a:tab pos="1597025" algn="l"/>
              </a:tabLst>
              <a:defRPr sz="3200" b="1">
                <a:solidFill>
                  <a:schemeClr val="tx1"/>
                </a:solidFill>
                <a:latin typeface="Arial" charset="0"/>
              </a:defRPr>
            </a:lvl3pPr>
            <a:lvl4pPr marL="1600200" indent="-228600" eaLnBrk="0" hangingPunct="0">
              <a:tabLst>
                <a:tab pos="1597025" algn="l"/>
              </a:tabLst>
              <a:defRPr sz="3200" b="1">
                <a:solidFill>
                  <a:schemeClr val="tx1"/>
                </a:solidFill>
                <a:latin typeface="Arial" charset="0"/>
              </a:defRPr>
            </a:lvl4pPr>
            <a:lvl5pPr marL="2057400" indent="-228600" eaLnBrk="0" hangingPunct="0">
              <a:tabLst>
                <a:tab pos="1597025" algn="l"/>
              </a:tabLst>
              <a:defRPr sz="3200" b="1">
                <a:solidFill>
                  <a:schemeClr val="tx1"/>
                </a:solidFill>
                <a:latin typeface="Arial" charset="0"/>
              </a:defRPr>
            </a:lvl5pPr>
            <a:lvl6pPr marL="2514600" indent="-228600" eaLnBrk="0" fontAlgn="base" hangingPunct="0">
              <a:spcBef>
                <a:spcPct val="0"/>
              </a:spcBef>
              <a:spcAft>
                <a:spcPct val="0"/>
              </a:spcAft>
              <a:tabLst>
                <a:tab pos="1597025" algn="l"/>
              </a:tabLst>
              <a:defRPr sz="3200" b="1">
                <a:solidFill>
                  <a:schemeClr val="tx1"/>
                </a:solidFill>
                <a:latin typeface="Arial" charset="0"/>
              </a:defRPr>
            </a:lvl6pPr>
            <a:lvl7pPr marL="2971800" indent="-228600" eaLnBrk="0" fontAlgn="base" hangingPunct="0">
              <a:spcBef>
                <a:spcPct val="0"/>
              </a:spcBef>
              <a:spcAft>
                <a:spcPct val="0"/>
              </a:spcAft>
              <a:tabLst>
                <a:tab pos="1597025" algn="l"/>
              </a:tabLst>
              <a:defRPr sz="3200" b="1">
                <a:solidFill>
                  <a:schemeClr val="tx1"/>
                </a:solidFill>
                <a:latin typeface="Arial" charset="0"/>
              </a:defRPr>
            </a:lvl7pPr>
            <a:lvl8pPr marL="3429000" indent="-228600" eaLnBrk="0" fontAlgn="base" hangingPunct="0">
              <a:spcBef>
                <a:spcPct val="0"/>
              </a:spcBef>
              <a:spcAft>
                <a:spcPct val="0"/>
              </a:spcAft>
              <a:tabLst>
                <a:tab pos="1597025" algn="l"/>
              </a:tabLst>
              <a:defRPr sz="3200" b="1">
                <a:solidFill>
                  <a:schemeClr val="tx1"/>
                </a:solidFill>
                <a:latin typeface="Arial" charset="0"/>
              </a:defRPr>
            </a:lvl8pPr>
            <a:lvl9pPr marL="3886200" indent="-228600" eaLnBrk="0" fontAlgn="base" hangingPunct="0">
              <a:spcBef>
                <a:spcPct val="0"/>
              </a:spcBef>
              <a:spcAft>
                <a:spcPct val="0"/>
              </a:spcAft>
              <a:tabLst>
                <a:tab pos="1597025" algn="l"/>
              </a:tabLst>
              <a:defRPr sz="3200" b="1">
                <a:solidFill>
                  <a:schemeClr val="tx1"/>
                </a:solidFill>
                <a:latin typeface="Arial" charset="0"/>
              </a:defRPr>
            </a:lvl9pPr>
          </a:lstStyle>
          <a:p>
            <a:pPr algn="ctr" eaLnBrk="1" hangingPunct="1"/>
            <a:r>
              <a:rPr lang="en-US" sz="1800" i="1"/>
              <a:t>SOUTH</a:t>
            </a:r>
          </a:p>
        </p:txBody>
      </p:sp>
      <p:sp>
        <p:nvSpPr>
          <p:cNvPr id="82950" name="Text Box 180"/>
          <p:cNvSpPr txBox="1">
            <a:spLocks noChangeArrowheads="1"/>
          </p:cNvSpPr>
          <p:nvPr/>
        </p:nvSpPr>
        <p:spPr bwMode="auto">
          <a:xfrm>
            <a:off x="412750" y="2043113"/>
            <a:ext cx="2420938" cy="369887"/>
          </a:xfrm>
          <a:prstGeom prst="rect">
            <a:avLst/>
          </a:prstGeom>
          <a:solidFill>
            <a:schemeClr val="bg1"/>
          </a:solidFill>
          <a:ln w="38100">
            <a:solidFill>
              <a:schemeClr val="accent1"/>
            </a:solidFill>
            <a:miter lim="800000"/>
            <a:headEnd/>
            <a:tailEnd/>
          </a:ln>
        </p:spPr>
        <p:txBody>
          <a:bodyPr lIns="91414" tIns="45706" rIns="91414" bIns="45706">
            <a:spAutoFit/>
          </a:bodyPr>
          <a:lstStyle>
            <a:lvl1pPr eaLnBrk="0" hangingPunct="0">
              <a:tabLst>
                <a:tab pos="1654175" algn="l"/>
              </a:tabLst>
              <a:defRPr sz="3200" b="1">
                <a:solidFill>
                  <a:schemeClr val="tx1"/>
                </a:solidFill>
                <a:latin typeface="Arial" charset="0"/>
              </a:defRPr>
            </a:lvl1pPr>
            <a:lvl2pPr marL="742950" indent="-285750" eaLnBrk="0" hangingPunct="0">
              <a:tabLst>
                <a:tab pos="1654175" algn="l"/>
              </a:tabLst>
              <a:defRPr sz="3200" b="1">
                <a:solidFill>
                  <a:schemeClr val="tx1"/>
                </a:solidFill>
                <a:latin typeface="Arial" charset="0"/>
              </a:defRPr>
            </a:lvl2pPr>
            <a:lvl3pPr marL="1143000" indent="-228600" eaLnBrk="0" hangingPunct="0">
              <a:tabLst>
                <a:tab pos="1654175" algn="l"/>
              </a:tabLst>
              <a:defRPr sz="3200" b="1">
                <a:solidFill>
                  <a:schemeClr val="tx1"/>
                </a:solidFill>
                <a:latin typeface="Arial" charset="0"/>
              </a:defRPr>
            </a:lvl3pPr>
            <a:lvl4pPr marL="1600200" indent="-228600" eaLnBrk="0" hangingPunct="0">
              <a:tabLst>
                <a:tab pos="1654175" algn="l"/>
              </a:tabLst>
              <a:defRPr sz="3200" b="1">
                <a:solidFill>
                  <a:schemeClr val="tx1"/>
                </a:solidFill>
                <a:latin typeface="Arial" charset="0"/>
              </a:defRPr>
            </a:lvl4pPr>
            <a:lvl5pPr marL="2057400" indent="-228600" eaLnBrk="0" hangingPunct="0">
              <a:tabLst>
                <a:tab pos="1654175" algn="l"/>
              </a:tabLst>
              <a:defRPr sz="3200" b="1">
                <a:solidFill>
                  <a:schemeClr val="tx1"/>
                </a:solidFill>
                <a:latin typeface="Arial" charset="0"/>
              </a:defRPr>
            </a:lvl5pPr>
            <a:lvl6pPr marL="2514600" indent="-228600" eaLnBrk="0" fontAlgn="base" hangingPunct="0">
              <a:spcBef>
                <a:spcPct val="0"/>
              </a:spcBef>
              <a:spcAft>
                <a:spcPct val="0"/>
              </a:spcAft>
              <a:tabLst>
                <a:tab pos="1654175" algn="l"/>
              </a:tabLst>
              <a:defRPr sz="3200" b="1">
                <a:solidFill>
                  <a:schemeClr val="tx1"/>
                </a:solidFill>
                <a:latin typeface="Arial" charset="0"/>
              </a:defRPr>
            </a:lvl6pPr>
            <a:lvl7pPr marL="2971800" indent="-228600" eaLnBrk="0" fontAlgn="base" hangingPunct="0">
              <a:spcBef>
                <a:spcPct val="0"/>
              </a:spcBef>
              <a:spcAft>
                <a:spcPct val="0"/>
              </a:spcAft>
              <a:tabLst>
                <a:tab pos="1654175" algn="l"/>
              </a:tabLst>
              <a:defRPr sz="3200" b="1">
                <a:solidFill>
                  <a:schemeClr val="tx1"/>
                </a:solidFill>
                <a:latin typeface="Arial" charset="0"/>
              </a:defRPr>
            </a:lvl7pPr>
            <a:lvl8pPr marL="3429000" indent="-228600" eaLnBrk="0" fontAlgn="base" hangingPunct="0">
              <a:spcBef>
                <a:spcPct val="0"/>
              </a:spcBef>
              <a:spcAft>
                <a:spcPct val="0"/>
              </a:spcAft>
              <a:tabLst>
                <a:tab pos="1654175" algn="l"/>
              </a:tabLst>
              <a:defRPr sz="3200" b="1">
                <a:solidFill>
                  <a:schemeClr val="tx1"/>
                </a:solidFill>
                <a:latin typeface="Arial" charset="0"/>
              </a:defRPr>
            </a:lvl8pPr>
            <a:lvl9pPr marL="3886200" indent="-228600" eaLnBrk="0" fontAlgn="base" hangingPunct="0">
              <a:spcBef>
                <a:spcPct val="0"/>
              </a:spcBef>
              <a:spcAft>
                <a:spcPct val="0"/>
              </a:spcAft>
              <a:tabLst>
                <a:tab pos="1654175" algn="l"/>
              </a:tabLst>
              <a:defRPr sz="3200" b="1">
                <a:solidFill>
                  <a:schemeClr val="tx1"/>
                </a:solidFill>
                <a:latin typeface="Arial" charset="0"/>
              </a:defRPr>
            </a:lvl9pPr>
          </a:lstStyle>
          <a:p>
            <a:pPr algn="ctr" eaLnBrk="1" hangingPunct="1"/>
            <a:r>
              <a:rPr lang="en-US" sz="1800" i="1"/>
              <a:t>NORTHWEST</a:t>
            </a:r>
          </a:p>
        </p:txBody>
      </p:sp>
      <p:sp>
        <p:nvSpPr>
          <p:cNvPr id="4" name="Title 3"/>
          <p:cNvSpPr>
            <a:spLocks noGrp="1"/>
          </p:cNvSpPr>
          <p:nvPr>
            <p:ph type="title"/>
          </p:nvPr>
        </p:nvSpPr>
        <p:spPr/>
        <p:txBody>
          <a:bodyPr/>
          <a:lstStyle/>
          <a:p>
            <a:r>
              <a:rPr lang="en-US" dirty="0"/>
              <a:t>Regional Definitions</a:t>
            </a:r>
          </a:p>
        </p:txBody>
      </p:sp>
      <p:sp>
        <p:nvSpPr>
          <p:cNvPr id="5" name="Text Placeholder 4"/>
          <p:cNvSpPr>
            <a:spLocks noGrp="1"/>
          </p:cNvSpPr>
          <p:nvPr>
            <p:ph type="body" sz="quarter" idx="10"/>
          </p:nvPr>
        </p:nvSpPr>
        <p:spPr/>
        <p:txBody>
          <a:bodyPr/>
          <a:lstStyle/>
          <a:p>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Voters strongly believe that water quality funding should be focused on the most effective projects…</a:t>
            </a:r>
            <a:endParaRPr lang="en-US" dirty="0"/>
          </a:p>
        </p:txBody>
      </p:sp>
      <p:sp>
        <p:nvSpPr>
          <p:cNvPr id="6" name="Text Box 4"/>
          <p:cNvSpPr txBox="1">
            <a:spLocks noChangeArrowheads="1"/>
          </p:cNvSpPr>
          <p:nvPr/>
        </p:nvSpPr>
        <p:spPr bwMode="auto">
          <a:xfrm>
            <a:off x="216674" y="1470288"/>
            <a:ext cx="8710653" cy="56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lnSpc>
                <a:spcPct val="90000"/>
              </a:lnSpc>
              <a:spcBef>
                <a:spcPct val="50000"/>
              </a:spcBef>
            </a:pPr>
            <a:r>
              <a:rPr lang="en-US" sz="1700" b="0" i="1" dirty="0"/>
              <a:t>I am going to read you several pairs of statements about water pollution caused by farms in Minnesota.  </a:t>
            </a:r>
            <a:r>
              <a:rPr lang="en-US" sz="1700" b="0" i="1" dirty="0" smtClean="0"/>
              <a:t>Please </a:t>
            </a:r>
            <a:r>
              <a:rPr lang="en-US" sz="1700" b="0" i="1" dirty="0"/>
              <a:t>choose the statement that comes closest to your opinion.</a:t>
            </a:r>
          </a:p>
        </p:txBody>
      </p:sp>
      <p:sp>
        <p:nvSpPr>
          <p:cNvPr id="7" name="Text Placeholder 6"/>
          <p:cNvSpPr>
            <a:spLocks noGrp="1"/>
          </p:cNvSpPr>
          <p:nvPr>
            <p:ph type="body" sz="quarter" idx="10"/>
          </p:nvPr>
        </p:nvSpPr>
        <p:spPr/>
        <p:txBody>
          <a:bodyPr/>
          <a:lstStyle/>
          <a:p>
            <a:r>
              <a:rPr lang="en-US" dirty="0" smtClean="0"/>
              <a:t>Q10c.  ½ Sample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928097565"/>
              </p:ext>
            </p:extLst>
          </p:nvPr>
        </p:nvGraphicFramePr>
        <p:xfrm>
          <a:off x="125506" y="2167961"/>
          <a:ext cx="8919882" cy="4267200"/>
        </p:xfrm>
        <a:graphic>
          <a:graphicData uri="http://schemas.openxmlformats.org/drawingml/2006/table">
            <a:tbl>
              <a:tblPr>
                <a:tableStyleId>{2D5ABB26-0587-4C30-8999-92F81FD0307C}</a:tableStyleId>
              </a:tblPr>
              <a:tblGrid>
                <a:gridCol w="6555543"/>
                <a:gridCol w="2364339"/>
              </a:tblGrid>
              <a:tr h="1184839">
                <a:tc>
                  <a:txBody>
                    <a:bodyPr/>
                    <a:lstStyle/>
                    <a:p>
                      <a:pPr algn="r" fontAlgn="ctr"/>
                      <a:r>
                        <a:rPr lang="en-US" sz="2600" b="0" i="0" u="none" strike="noStrike" dirty="0">
                          <a:solidFill>
                            <a:srgbClr val="000000"/>
                          </a:solidFill>
                          <a:effectLst/>
                          <a:latin typeface="+mn-lt"/>
                        </a:rPr>
                        <a:t>State funding to improve water quality should be focused on the </a:t>
                      </a:r>
                      <a:r>
                        <a:rPr lang="en-US" sz="2600" b="0" i="0" u="sng" strike="noStrike" dirty="0">
                          <a:solidFill>
                            <a:schemeClr val="accent1"/>
                          </a:solidFill>
                          <a:effectLst/>
                          <a:latin typeface="+mn-lt"/>
                        </a:rPr>
                        <a:t>most effective</a:t>
                      </a:r>
                      <a:r>
                        <a:rPr lang="en-US" sz="2600" b="0" i="0" u="none" strike="noStrike" dirty="0">
                          <a:solidFill>
                            <a:srgbClr val="000000"/>
                          </a:solidFill>
                          <a:effectLst/>
                          <a:latin typeface="+mn-lt"/>
                        </a:rPr>
                        <a:t> projects to reduce pollution, wherever they are located</a:t>
                      </a: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600" b="1" u="none" strike="noStrike" cap="none" spc="0" dirty="0" smtClean="0">
                          <a:ln w="10541" cmpd="sng">
                            <a:solidFill>
                              <a:schemeClr val="accent1">
                                <a:shade val="88000"/>
                                <a:satMod val="110000"/>
                              </a:schemeClr>
                            </a:solidFill>
                            <a:prstDash val="solid"/>
                          </a:ln>
                          <a:solidFill>
                            <a:schemeClr val="accent1"/>
                          </a:solidFill>
                          <a:effectLst/>
                        </a:rPr>
                        <a:t>67%</a:t>
                      </a:r>
                      <a:endParaRPr lang="en-US" sz="6600" b="1" i="0" u="none" strike="noStrike" cap="none" spc="0" dirty="0">
                        <a:ln w="10541" cmpd="sng">
                          <a:solidFill>
                            <a:schemeClr val="accent1">
                              <a:shade val="88000"/>
                              <a:satMod val="110000"/>
                            </a:schemeClr>
                          </a:solidFill>
                          <a:prstDash val="solid"/>
                        </a:ln>
                        <a:solidFill>
                          <a:schemeClr val="accent1"/>
                        </a:solidFill>
                        <a:effectLst/>
                        <a:latin typeface="+mj-lt"/>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51557">
                <a:tc gridSpan="2">
                  <a:txBody>
                    <a:bodyPr/>
                    <a:lstStyle/>
                    <a:p>
                      <a:pPr algn="ctr" fontAlgn="ctr"/>
                      <a:r>
                        <a:rPr lang="en-US" sz="3600" b="1" i="0" u="none" strike="noStrike" dirty="0" smtClean="0">
                          <a:solidFill>
                            <a:srgbClr val="000000"/>
                          </a:solidFill>
                          <a:effectLst/>
                          <a:latin typeface="+mn-lt"/>
                        </a:rPr>
                        <a:t>OR</a:t>
                      </a:r>
                      <a:endParaRPr lang="en-US" sz="3600" b="1" i="0" u="none" strike="noStrike" dirty="0">
                        <a:solidFill>
                          <a:srgbClr val="000000"/>
                        </a:solidFill>
                        <a:effectLst/>
                        <a:latin typeface="+mn-lt"/>
                      </a:endParaRPr>
                    </a:p>
                  </a:txBody>
                  <a:tcPr marL="182880"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r>
              <a:tr h="1256140">
                <a:tc>
                  <a:txBody>
                    <a:bodyPr/>
                    <a:lstStyle/>
                    <a:p>
                      <a:pPr algn="r" fontAlgn="ctr"/>
                      <a:r>
                        <a:rPr lang="en-US" sz="2600" b="0" i="0" u="none" strike="noStrike" dirty="0" smtClean="0">
                          <a:solidFill>
                            <a:srgbClr val="000000"/>
                          </a:solidFill>
                          <a:effectLst/>
                          <a:latin typeface="+mn-lt"/>
                        </a:rPr>
                        <a:t>State funding to improve water quality should be spread evenly throughout the state, and not just to areas with the most pollution</a:t>
                      </a:r>
                      <a:endParaRPr lang="en-US" sz="2600" b="0" i="0" u="none" strike="noStrike" dirty="0">
                        <a:solidFill>
                          <a:srgbClr val="000000"/>
                        </a:solidFill>
                        <a:effectLst/>
                        <a:latin typeface="+mn-lt"/>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6600" b="1" u="none" strike="noStrike" cap="none" spc="0" dirty="0" smtClean="0">
                          <a:ln w="10541" cmpd="sng">
                            <a:solidFill>
                              <a:schemeClr val="accent1">
                                <a:shade val="88000"/>
                                <a:satMod val="110000"/>
                              </a:schemeClr>
                            </a:solidFill>
                            <a:prstDash val="solid"/>
                          </a:ln>
                          <a:solidFill>
                            <a:schemeClr val="accent2"/>
                          </a:solidFill>
                          <a:effectLst/>
                        </a:rPr>
                        <a:t>28%</a:t>
                      </a:r>
                      <a:endParaRPr lang="en-US" sz="6600" b="1" i="0" u="none" strike="noStrike" cap="none" spc="0" dirty="0">
                        <a:ln w="10541" cmpd="sng">
                          <a:solidFill>
                            <a:schemeClr val="accent1">
                              <a:shade val="88000"/>
                              <a:satMod val="110000"/>
                            </a:schemeClr>
                          </a:solidFill>
                          <a:prstDash val="solid"/>
                        </a:ln>
                        <a:solidFill>
                          <a:schemeClr val="accent2"/>
                        </a:solidFill>
                        <a:effectLst/>
                        <a:latin typeface="+mj-lt"/>
                      </a:endParaRPr>
                    </a:p>
                  </a:txBody>
                  <a:tcPr marL="182880" marT="91440" marB="9144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3470194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896" y="148907"/>
            <a:ext cx="8038744" cy="1143000"/>
          </a:xfrm>
        </p:spPr>
        <p:txBody>
          <a:bodyPr/>
          <a:lstStyle/>
          <a:p>
            <a:r>
              <a:rPr lang="en-US" dirty="0"/>
              <a:t>S</a:t>
            </a:r>
            <a:r>
              <a:rPr lang="en-US" dirty="0" smtClean="0"/>
              <a:t>upport </a:t>
            </a:r>
            <a:r>
              <a:rPr lang="en-US" dirty="0" smtClean="0"/>
              <a:t>for sulfide mining has dropped dramatically since last year.</a:t>
            </a:r>
            <a:endParaRPr lang="en-US" dirty="0"/>
          </a:p>
        </p:txBody>
      </p:sp>
      <p:sp>
        <p:nvSpPr>
          <p:cNvPr id="9" name="Text Placeholder 8"/>
          <p:cNvSpPr>
            <a:spLocks noGrp="1"/>
          </p:cNvSpPr>
          <p:nvPr>
            <p:ph type="body" sz="quarter" idx="10"/>
          </p:nvPr>
        </p:nvSpPr>
        <p:spPr/>
        <p:txBody>
          <a:bodyPr/>
          <a:lstStyle/>
          <a:p>
            <a:r>
              <a:rPr lang="en-US" dirty="0"/>
              <a:t>Q13. </a:t>
            </a:r>
            <a:r>
              <a:rPr lang="en-US" dirty="0" smtClean="0"/>
              <a:t>(*2012 </a:t>
            </a:r>
            <a:r>
              <a:rPr lang="en-US" dirty="0"/>
              <a:t>Language slightly different</a:t>
            </a:r>
            <a:r>
              <a:rPr lang="en-US" dirty="0" smtClean="0"/>
              <a:t>.)</a:t>
            </a:r>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557693994"/>
              </p:ext>
            </p:extLst>
          </p:nvPr>
        </p:nvGraphicFramePr>
        <p:xfrm>
          <a:off x="107575" y="3899655"/>
          <a:ext cx="2124635" cy="2351705"/>
        </p:xfrm>
        <a:graphic>
          <a:graphicData uri="http://schemas.openxmlformats.org/drawingml/2006/table">
            <a:tbl>
              <a:tblPr>
                <a:tableStyleId>{5C22544A-7EE6-4342-B048-85BDC9FD1C3A}</a:tableStyleId>
              </a:tblPr>
              <a:tblGrid>
                <a:gridCol w="2124635"/>
              </a:tblGrid>
              <a:tr h="298345">
                <a:tc>
                  <a:txBody>
                    <a:bodyPr/>
                    <a:lstStyle/>
                    <a:p>
                      <a:pPr algn="r" fontAlgn="ctr"/>
                      <a:endParaRPr lang="en-US" sz="15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1935">
                <a:tc>
                  <a:txBody>
                    <a:bodyPr/>
                    <a:lstStyle/>
                    <a:p>
                      <a:pPr algn="r" fontAlgn="ctr"/>
                      <a:endParaRPr lang="en-US" sz="15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345">
                <a:tc>
                  <a:txBody>
                    <a:bodyPr/>
                    <a:lstStyle/>
                    <a:p>
                      <a:pPr algn="r" fontAlgn="ctr"/>
                      <a:endParaRPr lang="en-US" sz="1500" b="0" i="0" u="none" strike="noStrike">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4558">
                <a:tc>
                  <a:txBody>
                    <a:bodyPr/>
                    <a:lstStyle/>
                    <a:p>
                      <a:pPr algn="r" fontAlgn="ctr"/>
                      <a:endParaRPr lang="en-US" sz="15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0109">
                <a:tc>
                  <a:txBody>
                    <a:bodyPr/>
                    <a:lstStyle/>
                    <a:p>
                      <a:pPr algn="r" fontAlgn="ctr"/>
                      <a:endParaRPr lang="en-US" sz="1500" b="0" i="0" u="none" strike="noStrike">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98345">
                <a:tc>
                  <a:txBody>
                    <a:bodyPr/>
                    <a:lstStyle/>
                    <a:p>
                      <a:pPr algn="r" fontAlgn="ctr"/>
                      <a:endParaRPr lang="en-US" sz="1500" b="0" i="0" u="none" strike="noStrike">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0068">
                <a:tc>
                  <a:txBody>
                    <a:bodyPr/>
                    <a:lstStyle/>
                    <a:p>
                      <a:pPr algn="r" fontAlgn="ctr"/>
                      <a:endParaRPr lang="en-US" sz="1500" b="0" i="0" u="none" strike="noStrike" dirty="0">
                        <a:solidFill>
                          <a:srgbClr val="000000"/>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1" name="TextBox 30"/>
          <p:cNvSpPr txBox="1"/>
          <p:nvPr/>
        </p:nvSpPr>
        <p:spPr>
          <a:xfrm>
            <a:off x="1177290" y="1600804"/>
            <a:ext cx="7029450" cy="1532334"/>
          </a:xfrm>
          <a:prstGeom prst="round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nchor="ctr">
            <a:spAutoFit/>
          </a:bodyPr>
          <a:lstStyle/>
          <a:p>
            <a:pPr algn="ctr"/>
            <a:r>
              <a:rPr lang="en-US" sz="1400" i="1" dirty="0">
                <a:solidFill>
                  <a:schemeClr val="tx1"/>
                </a:solidFill>
              </a:rPr>
              <a:t/>
            </a:r>
            <a:br>
              <a:rPr lang="en-US" sz="1400" i="1" dirty="0">
                <a:solidFill>
                  <a:schemeClr val="tx1"/>
                </a:solidFill>
              </a:rPr>
            </a:br>
            <a:r>
              <a:rPr lang="en-US" sz="1400" b="0" i="1" dirty="0" smtClean="0">
                <a:solidFill>
                  <a:schemeClr val="tx1"/>
                </a:solidFill>
              </a:rPr>
              <a:t>As </a:t>
            </a:r>
            <a:r>
              <a:rPr lang="en-US" sz="1400" b="0" i="1" dirty="0">
                <a:solidFill>
                  <a:schemeClr val="tx1"/>
                </a:solidFill>
              </a:rPr>
              <a:t>you may know, new mines are being proposed near the Boundary Waters and Lake Superior.  These are different from the traditional Minnesota iron ore mines.  These new </a:t>
            </a:r>
            <a:r>
              <a:rPr lang="en-US" sz="1400" b="0" i="1" dirty="0" smtClean="0">
                <a:solidFill>
                  <a:schemeClr val="tx1"/>
                </a:solidFill>
              </a:rPr>
              <a:t>sulfide mining </a:t>
            </a:r>
            <a:r>
              <a:rPr lang="en-US" sz="1400" b="0" i="1" dirty="0">
                <a:solidFill>
                  <a:schemeClr val="tx1"/>
                </a:solidFill>
              </a:rPr>
              <a:t>operations would be used to extract copper, nickel, and other precious metals from underground rock formations containing sulfur.  Based on this description, would you favor or oppose these new mines? </a:t>
            </a:r>
          </a:p>
        </p:txBody>
      </p:sp>
      <p:graphicFrame>
        <p:nvGraphicFramePr>
          <p:cNvPr id="32" name="Chart 31"/>
          <p:cNvGraphicFramePr/>
          <p:nvPr>
            <p:extLst>
              <p:ext uri="{D42A27DB-BD31-4B8C-83A1-F6EECF244321}">
                <p14:modId xmlns:p14="http://schemas.microsoft.com/office/powerpoint/2010/main" val="431447765"/>
              </p:ext>
            </p:extLst>
          </p:nvPr>
        </p:nvGraphicFramePr>
        <p:xfrm>
          <a:off x="2999813" y="3571654"/>
          <a:ext cx="3083419" cy="2638209"/>
        </p:xfrm>
        <a:graphic>
          <a:graphicData uri="http://schemas.openxmlformats.org/drawingml/2006/chart">
            <c:chart xmlns:c="http://schemas.openxmlformats.org/drawingml/2006/chart" xmlns:r="http://schemas.openxmlformats.org/officeDocument/2006/relationships" r:id="rId2"/>
          </a:graphicData>
        </a:graphic>
      </p:graphicFrame>
      <p:sp>
        <p:nvSpPr>
          <p:cNvPr id="33" name="Text Box 8"/>
          <p:cNvSpPr txBox="1">
            <a:spLocks noChangeArrowheads="1"/>
          </p:cNvSpPr>
          <p:nvPr/>
        </p:nvSpPr>
        <p:spPr bwMode="auto">
          <a:xfrm>
            <a:off x="4799684" y="3589497"/>
            <a:ext cx="946157" cy="830997"/>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chemeClr val="accent1"/>
                </a:solidFill>
              </a:rPr>
              <a:t>Total Favor</a:t>
            </a:r>
            <a:br>
              <a:rPr lang="en-US" sz="1600" b="1" dirty="0" smtClean="0">
                <a:solidFill>
                  <a:schemeClr val="accent1"/>
                </a:solidFill>
              </a:rPr>
            </a:br>
            <a:r>
              <a:rPr lang="en-US" sz="1600" b="1" dirty="0" smtClean="0">
                <a:solidFill>
                  <a:schemeClr val="accent1"/>
                </a:solidFill>
              </a:rPr>
              <a:t>39%</a:t>
            </a:r>
            <a:endParaRPr lang="en-US" sz="1600" b="1" dirty="0">
              <a:solidFill>
                <a:schemeClr val="accent1"/>
              </a:solidFill>
            </a:endParaRPr>
          </a:p>
        </p:txBody>
      </p:sp>
      <p:sp>
        <p:nvSpPr>
          <p:cNvPr id="34" name="AutoShape 4"/>
          <p:cNvSpPr>
            <a:spLocks/>
          </p:cNvSpPr>
          <p:nvPr/>
        </p:nvSpPr>
        <p:spPr bwMode="auto">
          <a:xfrm>
            <a:off x="4684387" y="3567417"/>
            <a:ext cx="211974" cy="826732"/>
          </a:xfrm>
          <a:prstGeom prst="rightBrace">
            <a:avLst>
              <a:gd name="adj1" fmla="val 36676"/>
              <a:gd name="adj2" fmla="val 50000"/>
            </a:avLst>
          </a:prstGeom>
          <a:noFill/>
          <a:ln w="19050">
            <a:solidFill>
              <a:schemeClr val="accent1"/>
            </a:solidFill>
            <a:round/>
            <a:headEnd/>
            <a:tailEnd/>
          </a:ln>
          <a:effectLst/>
        </p:spPr>
        <p:txBody>
          <a:bodyPr wrap="none" anchor="ctr"/>
          <a:lstStyle/>
          <a:p>
            <a:endParaRPr lang="en-US" dirty="0"/>
          </a:p>
        </p:txBody>
      </p:sp>
      <p:sp>
        <p:nvSpPr>
          <p:cNvPr id="35" name="Text Box 8"/>
          <p:cNvSpPr txBox="1">
            <a:spLocks noChangeArrowheads="1"/>
          </p:cNvSpPr>
          <p:nvPr/>
        </p:nvSpPr>
        <p:spPr bwMode="auto">
          <a:xfrm>
            <a:off x="4714514" y="4579357"/>
            <a:ext cx="1327161" cy="830997"/>
          </a:xfrm>
          <a:prstGeom prst="rect">
            <a:avLst/>
          </a:prstGeom>
          <a:noFill/>
          <a:ln w="9525">
            <a:noFill/>
            <a:miter lim="800000"/>
            <a:headEnd/>
            <a:tailEnd/>
          </a:ln>
        </p:spPr>
        <p:txBody>
          <a:bodyPr wrap="square">
            <a:spAutoFit/>
          </a:bodyPr>
          <a:lstStyle/>
          <a:p>
            <a:pPr algn="ctr">
              <a:spcBef>
                <a:spcPct val="50000"/>
              </a:spcBef>
            </a:pPr>
            <a:r>
              <a:rPr lang="en-US" sz="1600" b="1" dirty="0" smtClean="0">
                <a:solidFill>
                  <a:schemeClr val="accent4"/>
                </a:solidFill>
              </a:rPr>
              <a:t>Total Oppose</a:t>
            </a:r>
            <a:br>
              <a:rPr lang="en-US" sz="1600" b="1" dirty="0" smtClean="0">
                <a:solidFill>
                  <a:schemeClr val="accent4"/>
                </a:solidFill>
              </a:rPr>
            </a:br>
            <a:r>
              <a:rPr lang="en-US" sz="1600" dirty="0" smtClean="0">
                <a:solidFill>
                  <a:schemeClr val="accent4"/>
                </a:solidFill>
              </a:rPr>
              <a:t>48</a:t>
            </a:r>
            <a:r>
              <a:rPr lang="en-US" sz="1600" b="1" dirty="0" smtClean="0">
                <a:solidFill>
                  <a:schemeClr val="accent4"/>
                </a:solidFill>
              </a:rPr>
              <a:t>%</a:t>
            </a:r>
            <a:endParaRPr lang="en-US" sz="1600" b="1" dirty="0">
              <a:solidFill>
                <a:schemeClr val="accent4"/>
              </a:solidFill>
            </a:endParaRPr>
          </a:p>
        </p:txBody>
      </p:sp>
      <p:sp>
        <p:nvSpPr>
          <p:cNvPr id="36" name="AutoShape 4"/>
          <p:cNvSpPr>
            <a:spLocks/>
          </p:cNvSpPr>
          <p:nvPr/>
        </p:nvSpPr>
        <p:spPr bwMode="auto">
          <a:xfrm>
            <a:off x="4716108" y="4584172"/>
            <a:ext cx="211974" cy="826732"/>
          </a:xfrm>
          <a:prstGeom prst="rightBrace">
            <a:avLst>
              <a:gd name="adj1" fmla="val 36676"/>
              <a:gd name="adj2" fmla="val 50000"/>
            </a:avLst>
          </a:prstGeom>
          <a:noFill/>
          <a:ln w="19050">
            <a:solidFill>
              <a:schemeClr val="accent4"/>
            </a:solidFill>
            <a:round/>
            <a:headEnd/>
            <a:tailEnd/>
          </a:ln>
          <a:effectLst/>
        </p:spPr>
        <p:txBody>
          <a:bodyPr wrap="none" anchor="ctr"/>
          <a:lstStyle/>
          <a:p>
            <a:endParaRPr lang="en-US" dirty="0"/>
          </a:p>
        </p:txBody>
      </p:sp>
    </p:spTree>
    <p:extLst>
      <p:ext uri="{BB962C8B-B14F-4D97-AF65-F5344CB8AC3E}">
        <p14:creationId xmlns:p14="http://schemas.microsoft.com/office/powerpoint/2010/main" val="1617381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13.. </a:t>
            </a:r>
            <a:r>
              <a:rPr lang="en-US" dirty="0"/>
              <a:t>Based on this description, would you favor or oppose these new </a:t>
            </a:r>
            <a:r>
              <a:rPr lang="en-US" dirty="0" smtClean="0"/>
              <a:t>mines?/Do </a:t>
            </a:r>
            <a:r>
              <a:rPr lang="en-US" dirty="0"/>
              <a:t>you favor or oppose sulfide mining in Minnesota</a:t>
            </a:r>
            <a:r>
              <a:rPr lang="en-US" dirty="0" smtClean="0"/>
              <a:t>? (*Language </a:t>
            </a:r>
            <a:r>
              <a:rPr lang="en-US" dirty="0"/>
              <a:t>slightly different</a:t>
            </a:r>
            <a:r>
              <a:rPr lang="en-US" dirty="0" smtClean="0"/>
              <a:t>.)</a:t>
            </a:r>
            <a:endParaRPr lang="en-US" dirty="0"/>
          </a:p>
        </p:txBody>
      </p:sp>
      <p:graphicFrame>
        <p:nvGraphicFramePr>
          <p:cNvPr id="7" name="Chart 6"/>
          <p:cNvGraphicFramePr/>
          <p:nvPr>
            <p:extLst>
              <p:ext uri="{D42A27DB-BD31-4B8C-83A1-F6EECF244321}">
                <p14:modId xmlns:p14="http://schemas.microsoft.com/office/powerpoint/2010/main" val="2454976077"/>
              </p:ext>
            </p:extLst>
          </p:nvPr>
        </p:nvGraphicFramePr>
        <p:xfrm>
          <a:off x="200583" y="1784357"/>
          <a:ext cx="8742834" cy="447710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151075" y="377507"/>
            <a:ext cx="8841850" cy="1143000"/>
          </a:xfrm>
        </p:spPr>
        <p:txBody>
          <a:bodyPr/>
          <a:lstStyle/>
          <a:p>
            <a:r>
              <a:rPr lang="en-US" sz="2600" dirty="0"/>
              <a:t>T</a:t>
            </a:r>
            <a:r>
              <a:rPr lang="en-US" sz="2600" dirty="0" smtClean="0"/>
              <a:t>here </a:t>
            </a:r>
            <a:r>
              <a:rPr lang="en-US" sz="2600" dirty="0" smtClean="0"/>
              <a:t>has been a steady decline in support for sulfide mining since 2009.</a:t>
            </a:r>
            <a:endParaRPr lang="en-US" sz="2600" dirty="0"/>
          </a:p>
        </p:txBody>
      </p:sp>
    </p:spTree>
    <p:extLst>
      <p:ext uri="{BB962C8B-B14F-4D97-AF65-F5344CB8AC3E}">
        <p14:creationId xmlns:p14="http://schemas.microsoft.com/office/powerpoint/2010/main" val="36235498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same pattern is evident when we narrow our focus to “strong” supporters and opponents.</a:t>
            </a:r>
            <a:endParaRPr lang="en-US" dirty="0"/>
          </a:p>
        </p:txBody>
      </p:sp>
      <p:sp>
        <p:nvSpPr>
          <p:cNvPr id="3" name="Text Placeholder 2"/>
          <p:cNvSpPr>
            <a:spLocks noGrp="1"/>
          </p:cNvSpPr>
          <p:nvPr>
            <p:ph type="body" sz="quarter" idx="10"/>
          </p:nvPr>
        </p:nvSpPr>
        <p:spPr/>
        <p:txBody>
          <a:bodyPr/>
          <a:lstStyle/>
          <a:p>
            <a:r>
              <a:rPr lang="en-US" dirty="0"/>
              <a:t>13.. Based on this description, would you favor or oppose these new mines?/Do you favor or oppose sulfide mining in Minnesota? (*Language slightly different</a:t>
            </a:r>
            <a:r>
              <a:rPr lang="en-US" dirty="0" smtClean="0"/>
              <a:t>.)</a:t>
            </a:r>
            <a:endParaRPr lang="en-US" dirty="0"/>
          </a:p>
        </p:txBody>
      </p:sp>
      <p:graphicFrame>
        <p:nvGraphicFramePr>
          <p:cNvPr id="4" name="Chart 3"/>
          <p:cNvGraphicFramePr/>
          <p:nvPr>
            <p:extLst>
              <p:ext uri="{D42A27DB-BD31-4B8C-83A1-F6EECF244321}">
                <p14:modId xmlns:p14="http://schemas.microsoft.com/office/powerpoint/2010/main" val="631282538"/>
              </p:ext>
            </p:extLst>
          </p:nvPr>
        </p:nvGraphicFramePr>
        <p:xfrm>
          <a:off x="200583" y="1784357"/>
          <a:ext cx="8742834" cy="44771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356282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1050759520"/>
              </p:ext>
            </p:extLst>
          </p:nvPr>
        </p:nvGraphicFramePr>
        <p:xfrm>
          <a:off x="4258241" y="2269694"/>
          <a:ext cx="4320989" cy="4265577"/>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51075" y="171767"/>
            <a:ext cx="8841850" cy="1143000"/>
          </a:xfrm>
        </p:spPr>
        <p:txBody>
          <a:bodyPr/>
          <a:lstStyle/>
          <a:p>
            <a:r>
              <a:rPr lang="en-US" dirty="0" smtClean="0"/>
              <a:t>Voters continue to back various restrictions on sulfide mining.</a:t>
            </a:r>
            <a:endParaRPr lang="en-US" dirty="0"/>
          </a:p>
        </p:txBody>
      </p:sp>
      <p:sp>
        <p:nvSpPr>
          <p:cNvPr id="2" name="Text Placeholder 1"/>
          <p:cNvSpPr>
            <a:spLocks noGrp="1"/>
          </p:cNvSpPr>
          <p:nvPr>
            <p:ph type="body" sz="quarter" idx="10"/>
          </p:nvPr>
        </p:nvSpPr>
        <p:spPr/>
        <p:txBody>
          <a:bodyPr/>
          <a:lstStyle/>
          <a:p>
            <a:r>
              <a:rPr lang="en-US" dirty="0" smtClean="0"/>
              <a:t>Q15.</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966929007"/>
              </p:ext>
            </p:extLst>
          </p:nvPr>
        </p:nvGraphicFramePr>
        <p:xfrm>
          <a:off x="53787" y="2374916"/>
          <a:ext cx="3957016" cy="4052778"/>
        </p:xfrm>
        <a:graphic>
          <a:graphicData uri="http://schemas.openxmlformats.org/drawingml/2006/table">
            <a:tbl>
              <a:tblPr>
                <a:tableStyleId>{5C22544A-7EE6-4342-B048-85BDC9FD1C3A}</a:tableStyleId>
              </a:tblPr>
              <a:tblGrid>
                <a:gridCol w="3957016"/>
              </a:tblGrid>
              <a:tr h="741657">
                <a:tc>
                  <a:txBody>
                    <a:bodyPr/>
                    <a:lstStyle/>
                    <a:p>
                      <a:pPr algn="r" fontAlgn="ctr">
                        <a:lnSpc>
                          <a:spcPts val="1500"/>
                        </a:lnSpc>
                      </a:pPr>
                      <a:r>
                        <a:rPr lang="en-US" sz="1400" u="none" strike="noStrike" dirty="0">
                          <a:solidFill>
                            <a:schemeClr val="tx1"/>
                          </a:solidFill>
                          <a:effectLst/>
                          <a:latin typeface="+mn-lt"/>
                        </a:rPr>
                        <a:t>Requiring sulfide mine operators, before they begin construction, to put up necessary cash to prevent pollution during operation, closure, and post-closure of the mine</a:t>
                      </a:r>
                      <a:endParaRPr lang="en-US" sz="1400" b="0" i="0" u="none" strike="noStrike" dirty="0">
                        <a:solidFill>
                          <a:schemeClr val="tx1"/>
                        </a:solidFill>
                        <a:effectLst/>
                        <a:latin typeface="+mn-lt"/>
                      </a:endParaRPr>
                    </a:p>
                  </a:txBody>
                  <a:tcPr marL="2189" marR="2189" marT="218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83271">
                <a:tc>
                  <a:txBody>
                    <a:bodyPr/>
                    <a:lstStyle/>
                    <a:p>
                      <a:pPr algn="r" fontAlgn="b">
                        <a:lnSpc>
                          <a:spcPts val="1500"/>
                        </a:lnSpc>
                      </a:pPr>
                      <a:r>
                        <a:rPr lang="en-US" sz="1400" u="none" strike="noStrike" dirty="0">
                          <a:solidFill>
                            <a:schemeClr val="tx1"/>
                          </a:solidFill>
                          <a:effectLst/>
                          <a:latin typeface="+mn-lt"/>
                        </a:rPr>
                        <a:t>Requiring better enforcement of existing regulations on mine operators, and resisting attempts to weaken these regulations.</a:t>
                      </a:r>
                      <a:endParaRPr lang="en-US" sz="1400" b="0" i="0" u="none" strike="noStrike" dirty="0">
                        <a:solidFill>
                          <a:schemeClr val="tx1"/>
                        </a:solidFill>
                        <a:effectLst/>
                        <a:latin typeface="+mn-lt"/>
                      </a:endParaRPr>
                    </a:p>
                  </a:txBody>
                  <a:tcPr marL="2189" marR="2189" marT="218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120588">
                <a:tc>
                  <a:txBody>
                    <a:bodyPr/>
                    <a:lstStyle/>
                    <a:p>
                      <a:pPr algn="r" fontAlgn="b">
                        <a:lnSpc>
                          <a:spcPts val="1500"/>
                        </a:lnSpc>
                      </a:pPr>
                      <a:r>
                        <a:rPr lang="en-US" sz="1400" u="none" strike="noStrike" dirty="0">
                          <a:solidFill>
                            <a:schemeClr val="tx1"/>
                          </a:solidFill>
                          <a:effectLst/>
                          <a:latin typeface="+mn-lt"/>
                        </a:rPr>
                        <a:t>Establishing tougher regulations on mining to be certain that Minnesota’s land and water are protected.</a:t>
                      </a:r>
                      <a:endParaRPr lang="en-US" sz="1400" b="0" i="0" u="none" strike="noStrike" dirty="0">
                        <a:solidFill>
                          <a:schemeClr val="tx1"/>
                        </a:solidFill>
                        <a:effectLst/>
                        <a:latin typeface="+mn-lt"/>
                      </a:endParaRPr>
                    </a:p>
                  </a:txBody>
                  <a:tcPr marL="2189" marR="2189" marT="218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084730">
                <a:tc>
                  <a:txBody>
                    <a:bodyPr/>
                    <a:lstStyle/>
                    <a:p>
                      <a:pPr algn="r" fontAlgn="ctr">
                        <a:lnSpc>
                          <a:spcPts val="1500"/>
                        </a:lnSpc>
                      </a:pPr>
                      <a:r>
                        <a:rPr lang="en-US" sz="1400" u="none" strike="noStrike" dirty="0">
                          <a:solidFill>
                            <a:schemeClr val="tx1"/>
                          </a:solidFill>
                          <a:effectLst/>
                          <a:latin typeface="+mn-lt"/>
                        </a:rPr>
                        <a:t>Requiring that before being allowed to mine in Minnesota, companies first prove that a similar mine has been operated elsewhere without contaminating the local rivers, lakes, and streams for at least ten years after closure</a:t>
                      </a:r>
                      <a:endParaRPr lang="en-US" sz="1400" b="0" i="0" u="none" strike="noStrike" dirty="0">
                        <a:solidFill>
                          <a:schemeClr val="tx1"/>
                        </a:solidFill>
                        <a:effectLst/>
                        <a:latin typeface="+mn-lt"/>
                      </a:endParaRPr>
                    </a:p>
                  </a:txBody>
                  <a:tcPr marL="2189" marR="2189" marT="2189"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0" name="Text Box 4"/>
          <p:cNvSpPr txBox="1">
            <a:spLocks noChangeArrowheads="1"/>
          </p:cNvSpPr>
          <p:nvPr/>
        </p:nvSpPr>
        <p:spPr bwMode="auto">
          <a:xfrm>
            <a:off x="216673" y="1188124"/>
            <a:ext cx="8710653" cy="978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lIns="91414" tIns="45706" rIns="91414" bIns="45706">
            <a:spAutoFit/>
          </a:bodyPr>
          <a:lstStyle>
            <a:lvl1pPr eaLnBrk="0" hangingPunct="0">
              <a:defRPr sz="3200" b="1">
                <a:solidFill>
                  <a:schemeClr val="tx1"/>
                </a:solidFill>
                <a:latin typeface="Arial" charset="0"/>
              </a:defRPr>
            </a:lvl1pPr>
            <a:lvl2pPr marL="742950" indent="-285750" eaLnBrk="0" hangingPunct="0">
              <a:defRPr sz="3200" b="1">
                <a:solidFill>
                  <a:schemeClr val="tx1"/>
                </a:solidFill>
                <a:latin typeface="Arial" charset="0"/>
              </a:defRPr>
            </a:lvl2pPr>
            <a:lvl3pPr marL="1143000" indent="-228600" eaLnBrk="0" hangingPunct="0">
              <a:defRPr sz="3200" b="1">
                <a:solidFill>
                  <a:schemeClr val="tx1"/>
                </a:solidFill>
                <a:latin typeface="Arial" charset="0"/>
              </a:defRPr>
            </a:lvl3pPr>
            <a:lvl4pPr marL="1600200" indent="-228600" eaLnBrk="0" hangingPunct="0">
              <a:defRPr sz="3200" b="1">
                <a:solidFill>
                  <a:schemeClr val="tx1"/>
                </a:solidFill>
                <a:latin typeface="Arial" charset="0"/>
              </a:defRPr>
            </a:lvl4pPr>
            <a:lvl5pPr marL="2057400" indent="-228600" eaLnBrk="0" hangingPunct="0">
              <a:defRPr sz="3200" b="1">
                <a:solidFill>
                  <a:schemeClr val="tx1"/>
                </a:solidFill>
                <a:latin typeface="Arial" charset="0"/>
              </a:defRPr>
            </a:lvl5pPr>
            <a:lvl6pPr marL="2514600" indent="-228600" eaLnBrk="0" fontAlgn="base" hangingPunct="0">
              <a:spcBef>
                <a:spcPct val="0"/>
              </a:spcBef>
              <a:spcAft>
                <a:spcPct val="0"/>
              </a:spcAft>
              <a:defRPr sz="3200" b="1">
                <a:solidFill>
                  <a:schemeClr val="tx1"/>
                </a:solidFill>
                <a:latin typeface="Arial" charset="0"/>
              </a:defRPr>
            </a:lvl6pPr>
            <a:lvl7pPr marL="2971800" indent="-228600" eaLnBrk="0" fontAlgn="base" hangingPunct="0">
              <a:spcBef>
                <a:spcPct val="0"/>
              </a:spcBef>
              <a:spcAft>
                <a:spcPct val="0"/>
              </a:spcAft>
              <a:defRPr sz="3200" b="1">
                <a:solidFill>
                  <a:schemeClr val="tx1"/>
                </a:solidFill>
                <a:latin typeface="Arial" charset="0"/>
              </a:defRPr>
            </a:lvl7pPr>
            <a:lvl8pPr marL="3429000" indent="-228600" eaLnBrk="0" fontAlgn="base" hangingPunct="0">
              <a:spcBef>
                <a:spcPct val="0"/>
              </a:spcBef>
              <a:spcAft>
                <a:spcPct val="0"/>
              </a:spcAft>
              <a:defRPr sz="3200" b="1">
                <a:solidFill>
                  <a:schemeClr val="tx1"/>
                </a:solidFill>
                <a:latin typeface="Arial" charset="0"/>
              </a:defRPr>
            </a:lvl8pPr>
            <a:lvl9pPr marL="3886200" indent="-228600" eaLnBrk="0" fontAlgn="base" hangingPunct="0">
              <a:spcBef>
                <a:spcPct val="0"/>
              </a:spcBef>
              <a:spcAft>
                <a:spcPct val="0"/>
              </a:spcAft>
              <a:defRPr sz="3200" b="1">
                <a:solidFill>
                  <a:schemeClr val="tx1"/>
                </a:solidFill>
                <a:latin typeface="Arial" charset="0"/>
              </a:defRPr>
            </a:lvl9pPr>
          </a:lstStyle>
          <a:p>
            <a:pPr algn="ctr" eaLnBrk="1" hangingPunct="1">
              <a:lnSpc>
                <a:spcPct val="90000"/>
              </a:lnSpc>
              <a:spcBef>
                <a:spcPct val="50000"/>
              </a:spcBef>
            </a:pPr>
            <a:r>
              <a:rPr lang="en-US" sz="1600" b="0" i="1" dirty="0" smtClean="0"/>
              <a:t>Acidic </a:t>
            </a:r>
            <a:r>
              <a:rPr lang="en-US" sz="1600" b="0" i="1" dirty="0"/>
              <a:t>or toxic pollution released into the environment during the operation of these mines has the potential to pollute drinking water.  Here are a series of ideas that have been proposed to help prevent damage from sulfide mines.  Please tell me whether each sounds like something you would favor or oppose. </a:t>
            </a:r>
          </a:p>
        </p:txBody>
      </p:sp>
      <p:sp>
        <p:nvSpPr>
          <p:cNvPr id="7" name="AutoShape 20"/>
          <p:cNvSpPr>
            <a:spLocks/>
          </p:cNvSpPr>
          <p:nvPr/>
        </p:nvSpPr>
        <p:spPr bwMode="auto">
          <a:xfrm flipH="1">
            <a:off x="4046663" y="3401875"/>
            <a:ext cx="207962" cy="957173"/>
          </a:xfrm>
          <a:prstGeom prst="rightBrace">
            <a:avLst>
              <a:gd name="adj1" fmla="val 288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
        <p:nvSpPr>
          <p:cNvPr id="8" name="AutoShape 20"/>
          <p:cNvSpPr>
            <a:spLocks/>
          </p:cNvSpPr>
          <p:nvPr/>
        </p:nvSpPr>
        <p:spPr bwMode="auto">
          <a:xfrm flipH="1">
            <a:off x="4028712" y="4871547"/>
            <a:ext cx="207962" cy="653762"/>
          </a:xfrm>
          <a:prstGeom prst="rightBrace">
            <a:avLst>
              <a:gd name="adj1" fmla="val 288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
        <p:nvSpPr>
          <p:cNvPr id="9" name="AutoShape 20"/>
          <p:cNvSpPr>
            <a:spLocks/>
          </p:cNvSpPr>
          <p:nvPr/>
        </p:nvSpPr>
        <p:spPr bwMode="auto">
          <a:xfrm flipH="1">
            <a:off x="4055702" y="5900896"/>
            <a:ext cx="171869" cy="405935"/>
          </a:xfrm>
          <a:prstGeom prst="rightBrace">
            <a:avLst>
              <a:gd name="adj1" fmla="val 288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sp>
        <p:nvSpPr>
          <p:cNvPr id="11" name="AutoShape 20"/>
          <p:cNvSpPr>
            <a:spLocks/>
          </p:cNvSpPr>
          <p:nvPr/>
        </p:nvSpPr>
        <p:spPr bwMode="auto">
          <a:xfrm flipH="1">
            <a:off x="4095527" y="2583955"/>
            <a:ext cx="189056" cy="405935"/>
          </a:xfrm>
          <a:prstGeom prst="rightBrace">
            <a:avLst>
              <a:gd name="adj1" fmla="val 28817"/>
              <a:gd name="adj2" fmla="val 50000"/>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91414" tIns="45706" rIns="91414" bIns="45706" anchor="ctr"/>
          <a:lstStyle/>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738384316"/>
              </p:ext>
            </p:extLst>
          </p:nvPr>
        </p:nvGraphicFramePr>
        <p:xfrm>
          <a:off x="8247530" y="2017061"/>
          <a:ext cx="860611" cy="4203965"/>
        </p:xfrm>
        <a:graphic>
          <a:graphicData uri="http://schemas.openxmlformats.org/drawingml/2006/table">
            <a:tbl>
              <a:tblPr>
                <a:tableStyleId>{5C22544A-7EE6-4342-B048-85BDC9FD1C3A}</a:tableStyleId>
              </a:tblPr>
              <a:tblGrid>
                <a:gridCol w="860611"/>
              </a:tblGrid>
              <a:tr h="515976">
                <a:tc>
                  <a:txBody>
                    <a:bodyPr/>
                    <a:lstStyle/>
                    <a:p>
                      <a:pPr algn="ctr" fontAlgn="b"/>
                      <a:r>
                        <a:rPr lang="en-US" sz="1600" b="1" u="none" strike="noStrike" dirty="0">
                          <a:solidFill>
                            <a:schemeClr val="accent1"/>
                          </a:solidFill>
                          <a:effectLst/>
                          <a:latin typeface="+mn-lt"/>
                        </a:rPr>
                        <a:t>Total </a:t>
                      </a:r>
                      <a:r>
                        <a:rPr lang="en-US" sz="1600" b="1" u="none" strike="noStrike" dirty="0" smtClean="0">
                          <a:solidFill>
                            <a:schemeClr val="accent1"/>
                          </a:solidFill>
                          <a:effectLst/>
                          <a:latin typeface="+mn-lt"/>
                        </a:rPr>
                        <a:t>Favor.</a:t>
                      </a:r>
                      <a:r>
                        <a:rPr lang="en-US" sz="1600" b="1" u="none" strike="noStrike" baseline="0" dirty="0" smtClean="0">
                          <a:solidFill>
                            <a:schemeClr val="accent1"/>
                          </a:solidFill>
                          <a:effectLst/>
                          <a:latin typeface="+mn-lt"/>
                        </a:rPr>
                        <a:t> </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98422">
                <a:tc>
                  <a:txBody>
                    <a:bodyPr/>
                    <a:lstStyle/>
                    <a:p>
                      <a:pPr algn="ctr" fontAlgn="b"/>
                      <a:r>
                        <a:rPr lang="en-US" sz="1600" b="1" u="none" strike="noStrike">
                          <a:solidFill>
                            <a:schemeClr val="accent1"/>
                          </a:solidFill>
                          <a:effectLst/>
                          <a:latin typeface="+mn-lt"/>
                        </a:rPr>
                        <a:t>89%</a:t>
                      </a:r>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3941">
                <a:tc>
                  <a:txBody>
                    <a:bodyPr/>
                    <a:lstStyle/>
                    <a:p>
                      <a:pPr algn="ctr" fontAlgn="b"/>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53235">
                <a:tc>
                  <a:txBody>
                    <a:bodyPr/>
                    <a:lstStyle/>
                    <a:p>
                      <a:pPr algn="ctr" fontAlgn="b"/>
                      <a:r>
                        <a:rPr lang="en-US" sz="1600" b="1" u="none" strike="noStrike" dirty="0">
                          <a:solidFill>
                            <a:schemeClr val="accent1"/>
                          </a:solidFill>
                          <a:effectLst/>
                          <a:latin typeface="+mn-lt"/>
                        </a:rPr>
                        <a:t>85%</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84920">
                <a:tc>
                  <a:txBody>
                    <a:bodyPr/>
                    <a:lstStyle/>
                    <a:p>
                      <a:pPr algn="ctr" fontAlgn="b"/>
                      <a:r>
                        <a:rPr lang="en-US" sz="1600" b="1" u="none" strike="noStrike">
                          <a:solidFill>
                            <a:schemeClr val="accent1"/>
                          </a:solidFill>
                          <a:effectLst/>
                          <a:latin typeface="+mn-lt"/>
                        </a:rPr>
                        <a:t>86%</a:t>
                      </a:r>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59116">
                <a:tc>
                  <a:txBody>
                    <a:bodyPr/>
                    <a:lstStyle/>
                    <a:p>
                      <a:pPr algn="ctr" fontAlgn="b"/>
                      <a:r>
                        <a:rPr lang="en-US" sz="1600" b="1" u="none" strike="noStrike" dirty="0">
                          <a:solidFill>
                            <a:schemeClr val="accent1"/>
                          </a:solidFill>
                          <a:effectLst/>
                          <a:latin typeface="+mn-lt"/>
                        </a:rPr>
                        <a:t>81%</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3941">
                <a:tc>
                  <a:txBody>
                    <a:bodyPr/>
                    <a:lstStyle/>
                    <a:p>
                      <a:pPr algn="ctr" fontAlgn="b"/>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43743">
                <a:tc>
                  <a:txBody>
                    <a:bodyPr/>
                    <a:lstStyle/>
                    <a:p>
                      <a:pPr algn="ctr" fontAlgn="b"/>
                      <a:r>
                        <a:rPr lang="en-US" sz="1600" b="1" u="none" strike="noStrike">
                          <a:solidFill>
                            <a:schemeClr val="accent1"/>
                          </a:solidFill>
                          <a:effectLst/>
                          <a:latin typeface="+mn-lt"/>
                        </a:rPr>
                        <a:t>85%</a:t>
                      </a:r>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64218">
                <a:tc>
                  <a:txBody>
                    <a:bodyPr/>
                    <a:lstStyle/>
                    <a:p>
                      <a:pPr algn="ctr" fontAlgn="b"/>
                      <a:r>
                        <a:rPr lang="en-US" sz="1600" b="1" u="none" strike="noStrike">
                          <a:solidFill>
                            <a:schemeClr val="accent1"/>
                          </a:solidFill>
                          <a:effectLst/>
                          <a:latin typeface="+mn-lt"/>
                        </a:rPr>
                        <a:t>84%</a:t>
                      </a:r>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263941">
                <a:tc>
                  <a:txBody>
                    <a:bodyPr/>
                    <a:lstStyle/>
                    <a:p>
                      <a:pPr algn="ctr" fontAlgn="b"/>
                      <a:endParaRPr lang="en-US" sz="1600" b="1" i="0" u="none" strike="noStrike">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492512">
                <a:tc>
                  <a:txBody>
                    <a:bodyPr/>
                    <a:lstStyle/>
                    <a:p>
                      <a:pPr algn="ctr" fontAlgn="b"/>
                      <a:r>
                        <a:rPr lang="en-US" sz="1600" b="1" u="none" strike="noStrike" dirty="0">
                          <a:solidFill>
                            <a:schemeClr val="accent1"/>
                          </a:solidFill>
                          <a:effectLst/>
                          <a:latin typeface="+mn-lt"/>
                        </a:rPr>
                        <a:t>80%</a:t>
                      </a:r>
                      <a:endParaRPr lang="en-US" sz="1600" b="1" i="0" u="none" strike="noStrike" dirty="0">
                        <a:solidFill>
                          <a:schemeClr val="accent1"/>
                        </a:solidFill>
                        <a:effectLst/>
                        <a:latin typeface="+mn-lt"/>
                      </a:endParaRPr>
                    </a:p>
                  </a:txBody>
                  <a:tcPr marL="7620" marR="7620" marT="7620"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283858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002060"/>
          </a:solidFill>
          <a:ln w="381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50000"/>
              </a:spcBef>
            </a:pPr>
            <a:endParaRPr lang="en-US" sz="1600">
              <a:solidFill>
                <a:srgbClr val="FFFFFF"/>
              </a:solidFill>
            </a:endParaRPr>
          </a:p>
        </p:txBody>
      </p:sp>
      <p:sp>
        <p:nvSpPr>
          <p:cNvPr id="117762" name="WordArt 3"/>
          <p:cNvSpPr>
            <a:spLocks noChangeArrowheads="1" noChangeShapeType="1" noTextEdit="1"/>
          </p:cNvSpPr>
          <p:nvPr/>
        </p:nvSpPr>
        <p:spPr bwMode="auto">
          <a:xfrm>
            <a:off x="5287963" y="4098925"/>
            <a:ext cx="3181350" cy="647700"/>
          </a:xfrm>
          <a:prstGeom prst="rect">
            <a:avLst/>
          </a:prstGeom>
        </p:spPr>
        <p:txBody>
          <a:bodyPr wrap="none" fromWordArt="1">
            <a:prstTxWarp prst="textPlain">
              <a:avLst>
                <a:gd name="adj" fmla="val 50000"/>
              </a:avLst>
            </a:prstTxWarp>
          </a:bodyPr>
          <a:lstStyle/>
          <a:p>
            <a:pPr algn="ctr">
              <a:spcBef>
                <a:spcPct val="50000"/>
              </a:spcBef>
            </a:pPr>
            <a:r>
              <a:rPr lang="en-US" sz="3600" kern="10">
                <a:ln w="9525">
                  <a:solidFill>
                    <a:srgbClr val="000000"/>
                  </a:solidFill>
                  <a:round/>
                  <a:headEnd/>
                  <a:tailEnd/>
                </a:ln>
                <a:solidFill>
                  <a:srgbClr val="FFFFFF"/>
                </a:solidFill>
                <a:effectLst>
                  <a:outerShdw dist="38100" dir="2700000" algn="tl" rotWithShape="0">
                    <a:srgbClr val="000000">
                      <a:alpha val="43137"/>
                    </a:srgbClr>
                  </a:outerShdw>
                </a:effectLst>
                <a:latin typeface="Arial Black"/>
              </a:rPr>
              <a:t>LORI WEIGEL  </a:t>
            </a:r>
          </a:p>
        </p:txBody>
      </p:sp>
      <p:sp>
        <p:nvSpPr>
          <p:cNvPr id="117763" name="Text Box 4"/>
          <p:cNvSpPr txBox="1">
            <a:spLocks noChangeArrowheads="1"/>
          </p:cNvSpPr>
          <p:nvPr/>
        </p:nvSpPr>
        <p:spPr bwMode="auto">
          <a:xfrm>
            <a:off x="4603750" y="4737100"/>
            <a:ext cx="4259263"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eaLnBrk="1" hangingPunct="1"/>
            <a:r>
              <a:rPr lang="en-US" sz="2000" i="1">
                <a:solidFill>
                  <a:srgbClr val="FFFFFF"/>
                </a:solidFill>
                <a:cs typeface="Arial" charset="0"/>
              </a:rPr>
              <a:t>17145 West 62nd Circle</a:t>
            </a:r>
          </a:p>
          <a:p>
            <a:pPr algn="ctr" eaLnBrk="1" hangingPunct="1"/>
            <a:r>
              <a:rPr lang="en-US" sz="2000" i="1">
                <a:solidFill>
                  <a:srgbClr val="FFFFFF"/>
                </a:solidFill>
                <a:cs typeface="Arial" charset="0"/>
              </a:rPr>
              <a:t>Golden, CO 80403</a:t>
            </a:r>
          </a:p>
          <a:p>
            <a:pPr algn="ctr" eaLnBrk="1" hangingPunct="1"/>
            <a:r>
              <a:rPr lang="en-US" sz="2000" i="1">
                <a:solidFill>
                  <a:srgbClr val="FFFFFF"/>
                </a:solidFill>
                <a:cs typeface="Arial" charset="0"/>
              </a:rPr>
              <a:t>Phone (303) 324-7655</a:t>
            </a:r>
          </a:p>
          <a:p>
            <a:pPr algn="ctr" eaLnBrk="1" hangingPunct="1"/>
            <a:r>
              <a:rPr lang="en-US" sz="2000" i="1">
                <a:solidFill>
                  <a:srgbClr val="FFFFFF"/>
                </a:solidFill>
                <a:cs typeface="Arial" charset="0"/>
              </a:rPr>
              <a:t>Fax (303) 433-4253</a:t>
            </a:r>
          </a:p>
          <a:p>
            <a:pPr algn="ctr" eaLnBrk="1" hangingPunct="1"/>
            <a:r>
              <a:rPr lang="en-US" sz="2200" i="1">
                <a:solidFill>
                  <a:srgbClr val="FFFFFF"/>
                </a:solidFill>
                <a:cs typeface="Arial" charset="0"/>
              </a:rPr>
              <a:t>lori@pos.org</a:t>
            </a:r>
          </a:p>
        </p:txBody>
      </p:sp>
      <p:sp>
        <p:nvSpPr>
          <p:cNvPr id="117764" name="Text Box 5"/>
          <p:cNvSpPr txBox="1">
            <a:spLocks noChangeArrowheads="1"/>
          </p:cNvSpPr>
          <p:nvPr/>
        </p:nvSpPr>
        <p:spPr bwMode="auto">
          <a:xfrm>
            <a:off x="4752975" y="1865313"/>
            <a:ext cx="3962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b="1">
                <a:solidFill>
                  <a:schemeClr val="tx1"/>
                </a:solidFill>
                <a:latin typeface="Arial" charset="0"/>
              </a:defRPr>
            </a:lvl1pPr>
            <a:lvl2pPr marL="742950" indent="-285750" eaLnBrk="0" hangingPunct="0">
              <a:defRPr sz="1600" b="1">
                <a:solidFill>
                  <a:schemeClr val="tx1"/>
                </a:solidFill>
                <a:latin typeface="Arial" charset="0"/>
              </a:defRPr>
            </a:lvl2pPr>
            <a:lvl3pPr marL="1143000" indent="-228600" eaLnBrk="0" hangingPunct="0">
              <a:defRPr sz="1600" b="1">
                <a:solidFill>
                  <a:schemeClr val="tx1"/>
                </a:solidFill>
                <a:latin typeface="Arial" charset="0"/>
              </a:defRPr>
            </a:lvl3pPr>
            <a:lvl4pPr marL="1600200" indent="-228600" eaLnBrk="0" hangingPunct="0">
              <a:defRPr sz="1600" b="1">
                <a:solidFill>
                  <a:schemeClr val="tx1"/>
                </a:solidFill>
                <a:latin typeface="Arial" charset="0"/>
              </a:defRPr>
            </a:lvl4pPr>
            <a:lvl5pPr marL="2057400" indent="-228600" eaLnBrk="0" hangingPunct="0">
              <a:defRPr sz="1600" b="1">
                <a:solidFill>
                  <a:schemeClr val="tx1"/>
                </a:solidFill>
                <a:latin typeface="Arial" charset="0"/>
              </a:defRPr>
            </a:lvl5pPr>
            <a:lvl6pPr marL="2514600" indent="-228600" algn="ctr" eaLnBrk="0" fontAlgn="base" hangingPunct="0">
              <a:spcBef>
                <a:spcPct val="50000"/>
              </a:spcBef>
              <a:spcAft>
                <a:spcPct val="0"/>
              </a:spcAft>
              <a:defRPr sz="1600" b="1">
                <a:solidFill>
                  <a:schemeClr val="tx1"/>
                </a:solidFill>
                <a:latin typeface="Arial" charset="0"/>
              </a:defRPr>
            </a:lvl6pPr>
            <a:lvl7pPr marL="2971800" indent="-228600" algn="ctr" eaLnBrk="0" fontAlgn="base" hangingPunct="0">
              <a:spcBef>
                <a:spcPct val="50000"/>
              </a:spcBef>
              <a:spcAft>
                <a:spcPct val="0"/>
              </a:spcAft>
              <a:defRPr sz="1600" b="1">
                <a:solidFill>
                  <a:schemeClr val="tx1"/>
                </a:solidFill>
                <a:latin typeface="Arial" charset="0"/>
              </a:defRPr>
            </a:lvl7pPr>
            <a:lvl8pPr marL="3429000" indent="-228600" algn="ctr" eaLnBrk="0" fontAlgn="base" hangingPunct="0">
              <a:spcBef>
                <a:spcPct val="50000"/>
              </a:spcBef>
              <a:spcAft>
                <a:spcPct val="0"/>
              </a:spcAft>
              <a:defRPr sz="1600" b="1">
                <a:solidFill>
                  <a:schemeClr val="tx1"/>
                </a:solidFill>
                <a:latin typeface="Arial" charset="0"/>
              </a:defRPr>
            </a:lvl8pPr>
            <a:lvl9pPr marL="3886200" indent="-228600" algn="ctr" eaLnBrk="0" fontAlgn="base" hangingPunct="0">
              <a:spcBef>
                <a:spcPct val="50000"/>
              </a:spcBef>
              <a:spcAft>
                <a:spcPct val="0"/>
              </a:spcAft>
              <a:defRPr sz="1600" b="1">
                <a:solidFill>
                  <a:schemeClr val="tx1"/>
                </a:solidFill>
                <a:latin typeface="Arial" charset="0"/>
              </a:defRPr>
            </a:lvl9pPr>
          </a:lstStyle>
          <a:p>
            <a:pPr algn="ctr" eaLnBrk="1" hangingPunct="1"/>
            <a:r>
              <a:rPr lang="en-US" sz="2000" i="1">
                <a:solidFill>
                  <a:srgbClr val="FFFFFF"/>
                </a:solidFill>
                <a:cs typeface="Arial" charset="0"/>
              </a:rPr>
              <a:t>1999 Harrison St., Suite 1290</a:t>
            </a:r>
            <a:br>
              <a:rPr lang="en-US" sz="2000" i="1">
                <a:solidFill>
                  <a:srgbClr val="FFFFFF"/>
                </a:solidFill>
                <a:cs typeface="Arial" charset="0"/>
              </a:rPr>
            </a:br>
            <a:r>
              <a:rPr lang="en-US" sz="2000" i="1">
                <a:solidFill>
                  <a:srgbClr val="FFFFFF"/>
                </a:solidFill>
                <a:cs typeface="Arial" charset="0"/>
              </a:rPr>
              <a:t>Oakland, CA 94612</a:t>
            </a:r>
            <a:br>
              <a:rPr lang="en-US" sz="2000" i="1">
                <a:solidFill>
                  <a:srgbClr val="FFFFFF"/>
                </a:solidFill>
                <a:cs typeface="Arial" charset="0"/>
              </a:rPr>
            </a:br>
            <a:r>
              <a:rPr lang="en-US" sz="2000" i="1">
                <a:solidFill>
                  <a:srgbClr val="FFFFFF"/>
                </a:solidFill>
                <a:cs typeface="Arial" charset="0"/>
              </a:rPr>
              <a:t>Phone (510) 451-9521</a:t>
            </a:r>
          </a:p>
          <a:p>
            <a:pPr algn="ctr" eaLnBrk="1" hangingPunct="1"/>
            <a:r>
              <a:rPr lang="en-US" sz="2000" i="1">
                <a:solidFill>
                  <a:srgbClr val="FFFFFF"/>
                </a:solidFill>
                <a:cs typeface="Arial" charset="0"/>
              </a:rPr>
              <a:t>Fax (510) 451-0384</a:t>
            </a:r>
            <a:r>
              <a:rPr lang="en-US" sz="2200" i="1">
                <a:solidFill>
                  <a:srgbClr val="FFFFFF"/>
                </a:solidFill>
                <a:cs typeface="Arial" charset="0"/>
              </a:rPr>
              <a:t> </a:t>
            </a:r>
          </a:p>
          <a:p>
            <a:pPr algn="ctr" eaLnBrk="1" hangingPunct="1"/>
            <a:r>
              <a:rPr lang="en-US" sz="2200" i="1">
                <a:solidFill>
                  <a:srgbClr val="FFFFFF"/>
                </a:solidFill>
                <a:cs typeface="Arial" charset="0"/>
              </a:rPr>
              <a:t>Dave@FM3research.com</a:t>
            </a:r>
          </a:p>
        </p:txBody>
      </p:sp>
      <p:sp>
        <p:nvSpPr>
          <p:cNvPr id="117765" name="WordArt 6"/>
          <p:cNvSpPr>
            <a:spLocks noChangeArrowheads="1" noChangeShapeType="1" noTextEdit="1"/>
          </p:cNvSpPr>
          <p:nvPr/>
        </p:nvSpPr>
        <p:spPr bwMode="auto">
          <a:xfrm>
            <a:off x="5010150" y="1249363"/>
            <a:ext cx="3448050" cy="595312"/>
          </a:xfrm>
          <a:prstGeom prst="rect">
            <a:avLst/>
          </a:prstGeom>
        </p:spPr>
        <p:txBody>
          <a:bodyPr wrap="none" fromWordArt="1">
            <a:prstTxWarp prst="textPlain">
              <a:avLst>
                <a:gd name="adj" fmla="val 50000"/>
              </a:avLst>
            </a:prstTxWarp>
          </a:bodyPr>
          <a:lstStyle/>
          <a:p>
            <a:pPr algn="ctr">
              <a:spcBef>
                <a:spcPct val="50000"/>
              </a:spcBef>
            </a:pPr>
            <a:r>
              <a:rPr lang="en-US" sz="3600" kern="10">
                <a:ln w="9525">
                  <a:solidFill>
                    <a:srgbClr val="000000"/>
                  </a:solidFill>
                  <a:round/>
                  <a:headEnd/>
                  <a:tailEnd/>
                </a:ln>
                <a:solidFill>
                  <a:srgbClr val="FFFFFF"/>
                </a:solidFill>
                <a:effectLst>
                  <a:outerShdw dist="38100" dir="2700000" algn="tl" rotWithShape="0">
                    <a:srgbClr val="000000">
                      <a:alpha val="43137"/>
                    </a:srgbClr>
                  </a:outerShdw>
                </a:effectLst>
                <a:latin typeface="Arial Black"/>
              </a:rPr>
              <a:t> DAVID METZ </a:t>
            </a:r>
          </a:p>
        </p:txBody>
      </p:sp>
      <p:pic>
        <p:nvPicPr>
          <p:cNvPr id="117766" name="Picture 7" descr="pos_logo_stckd_color"/>
          <p:cNvPicPr>
            <a:picLocks noChangeAspect="1" noChangeArrowheads="1"/>
          </p:cNvPicPr>
          <p:nvPr/>
        </p:nvPicPr>
        <p:blipFill>
          <a:blip r:embed="rId3" cstate="print">
            <a:extLst>
              <a:ext uri="{28A0092B-C50C-407E-A947-70E740481C1C}">
                <a14:useLocalDpi xmlns:a14="http://schemas.microsoft.com/office/drawing/2010/main" val="0"/>
              </a:ext>
            </a:extLst>
          </a:blip>
          <a:srcRect l="12926" t="22701" r="12544" b="25726"/>
          <a:stretch>
            <a:fillRect/>
          </a:stretch>
        </p:blipFill>
        <p:spPr bwMode="auto">
          <a:xfrm>
            <a:off x="701675" y="4589463"/>
            <a:ext cx="3756025"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7767" name="Picture 41" descr="FM3-Logo 2"/>
          <p:cNvPicPr>
            <a:picLocks noChangeAspect="1" noChangeArrowheads="1"/>
          </p:cNvPicPr>
          <p:nvPr/>
        </p:nvPicPr>
        <p:blipFill>
          <a:blip r:embed="rId4">
            <a:extLst>
              <a:ext uri="{28A0092B-C50C-407E-A947-70E740481C1C}">
                <a14:useLocalDpi xmlns:a14="http://schemas.microsoft.com/office/drawing/2010/main" val="0"/>
              </a:ext>
            </a:extLst>
          </a:blip>
          <a:srcRect t="27693"/>
          <a:stretch>
            <a:fillRect/>
          </a:stretch>
        </p:blipFill>
        <p:spPr bwMode="auto">
          <a:xfrm>
            <a:off x="649288" y="1758950"/>
            <a:ext cx="377348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2501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The Political Context</a:t>
            </a: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ntraveler.com/daily-traveler/2012/06/photos-celebrate-nation-50-state-capitol-buildings/_jcr_content/par/cn_contentwell/par-main/cn_colctrl/par-col2/cn_slideshow/item23.rendition.slideshowWideHorizontal.minnesota-state-capitol-building.jpg"/>
          <p:cNvPicPr>
            <a:picLocks noChangeAspect="1" noChangeArrowheads="1"/>
          </p:cNvPicPr>
          <p:nvPr/>
        </p:nvPicPr>
        <p:blipFill rotWithShape="1">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bwMode="auto">
          <a:xfrm>
            <a:off x="103036" y="87465"/>
            <a:ext cx="8937928" cy="636413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The </a:t>
            </a:r>
            <a:r>
              <a:rPr lang="en-US" dirty="0"/>
              <a:t>outlook in Minnesota continues to improve.</a:t>
            </a:r>
          </a:p>
        </p:txBody>
      </p:sp>
      <p:graphicFrame>
        <p:nvGraphicFramePr>
          <p:cNvPr id="4" name="Chart 3"/>
          <p:cNvGraphicFramePr/>
          <p:nvPr>
            <p:extLst>
              <p:ext uri="{D42A27DB-BD31-4B8C-83A1-F6EECF244321}">
                <p14:modId xmlns:p14="http://schemas.microsoft.com/office/powerpoint/2010/main" val="148660513"/>
              </p:ext>
            </p:extLst>
          </p:nvPr>
        </p:nvGraphicFramePr>
        <p:xfrm>
          <a:off x="358042" y="2143354"/>
          <a:ext cx="3906720" cy="407494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624178" y="985962"/>
            <a:ext cx="7895645" cy="646331"/>
          </a:xfrm>
          <a:prstGeom prst="rect">
            <a:avLst/>
          </a:prstGeom>
          <a:noFill/>
        </p:spPr>
        <p:txBody>
          <a:bodyPr wrap="square" rtlCol="0">
            <a:spAutoFit/>
          </a:bodyPr>
          <a:lstStyle>
            <a:defPPr>
              <a:defRPr lang="en-US"/>
            </a:defPPr>
            <a:lvl1pPr algn="ctr">
              <a:defRPr sz="1800" b="0" i="1">
                <a:solidFill>
                  <a:srgbClr val="00B050"/>
                </a:solidFill>
              </a:defRPr>
            </a:lvl1pPr>
          </a:lstStyle>
          <a:p>
            <a:r>
              <a:rPr lang="en-US" dirty="0">
                <a:solidFill>
                  <a:schemeClr val="tx1"/>
                </a:solidFill>
              </a:rPr>
              <a:t>Generally speaking, do you think that things in your part of Minnesota</a:t>
            </a:r>
            <a:br>
              <a:rPr lang="en-US" dirty="0">
                <a:solidFill>
                  <a:schemeClr val="tx1"/>
                </a:solidFill>
              </a:rPr>
            </a:br>
            <a:r>
              <a:rPr lang="en-US" dirty="0">
                <a:solidFill>
                  <a:schemeClr val="tx1"/>
                </a:solidFill>
              </a:rPr>
              <a:t>are on the right track or on the wrong track? </a:t>
            </a:r>
          </a:p>
        </p:txBody>
      </p:sp>
      <p:sp>
        <p:nvSpPr>
          <p:cNvPr id="6" name="Text Placeholder 5"/>
          <p:cNvSpPr>
            <a:spLocks noGrp="1"/>
          </p:cNvSpPr>
          <p:nvPr>
            <p:ph type="body" sz="quarter" idx="10"/>
          </p:nvPr>
        </p:nvSpPr>
        <p:spPr/>
        <p:txBody>
          <a:bodyPr/>
          <a:lstStyle/>
          <a:p>
            <a:r>
              <a:rPr lang="en-US" dirty="0" smtClean="0"/>
              <a:t>Q3.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503879464"/>
              </p:ext>
            </p:extLst>
          </p:nvPr>
        </p:nvGraphicFramePr>
        <p:xfrm>
          <a:off x="4572000" y="2925249"/>
          <a:ext cx="4279393" cy="2100274"/>
        </p:xfrm>
        <a:graphic>
          <a:graphicData uri="http://schemas.openxmlformats.org/drawingml/2006/table">
            <a:tbl>
              <a:tblPr bandRow="1">
                <a:tableStyleId>{616DA210-FB5B-4158-B5E0-FEB733F419BA}</a:tableStyleId>
              </a:tblPr>
              <a:tblGrid>
                <a:gridCol w="1432768"/>
                <a:gridCol w="1098055"/>
                <a:gridCol w="874285"/>
                <a:gridCol w="874285"/>
              </a:tblGrid>
              <a:tr h="629938">
                <a:tc>
                  <a:txBody>
                    <a:bodyPr/>
                    <a:lstStyle/>
                    <a:p>
                      <a:pPr algn="ctr"/>
                      <a:endParaRPr lang="en-US" sz="1800" b="1" dirty="0"/>
                    </a:p>
                  </a:txBody>
                  <a:tcPr marL="18288" marR="18288" marT="18288" marB="18288"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solidFill>
                        </a:rPr>
                        <a:t>Right Track</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solidFill>
                            <a:schemeClr val="accent3"/>
                          </a:solidFill>
                        </a:rPr>
                        <a:t>Wrong Track</a:t>
                      </a: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1800" b="1" dirty="0" smtClean="0">
                          <a:solidFill>
                            <a:schemeClr val="tx1"/>
                          </a:solidFill>
                        </a:rPr>
                        <a:t>DK/NA</a:t>
                      </a:r>
                      <a:endParaRPr lang="en-US" sz="1800" b="1" dirty="0">
                        <a:solidFill>
                          <a:schemeClr val="tx1"/>
                        </a:solidFill>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r>
              <a:tr h="490112">
                <a:tc>
                  <a:txBody>
                    <a:bodyPr/>
                    <a:lstStyle/>
                    <a:p>
                      <a:pPr algn="l" fontAlgn="b">
                        <a:lnSpc>
                          <a:spcPts val="1600"/>
                        </a:lnSpc>
                      </a:pPr>
                      <a:r>
                        <a:rPr lang="en-US" sz="1800" u="none" strike="noStrike" dirty="0" smtClean="0">
                          <a:effectLst/>
                        </a:rPr>
                        <a:t>Democrat</a:t>
                      </a:r>
                    </a:p>
                  </a:txBody>
                  <a:tcPr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0000"/>
                          </a:solidFill>
                        </a:rPr>
                        <a:t>82%</a:t>
                      </a:r>
                      <a:endParaRPr lang="en-US" sz="1800" dirty="0">
                        <a:solidFill>
                          <a:srgbClr val="FF0000"/>
                        </a:solidFill>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9%</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9%</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0112">
                <a:tc>
                  <a:txBody>
                    <a:bodyPr/>
                    <a:lstStyle/>
                    <a:p>
                      <a:pPr algn="l" fontAlgn="b">
                        <a:lnSpc>
                          <a:spcPts val="1600"/>
                        </a:lnSpc>
                      </a:pPr>
                      <a:r>
                        <a:rPr lang="en-US" sz="1800" b="0" i="0" u="none" strike="noStrike" dirty="0" smtClean="0">
                          <a:solidFill>
                            <a:schemeClr val="dk1"/>
                          </a:solidFill>
                          <a:effectLst/>
                          <a:latin typeface="+mn-lt"/>
                        </a:rPr>
                        <a:t>Independent</a:t>
                      </a:r>
                    </a:p>
                  </a:txBody>
                  <a:tcPr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0000"/>
                          </a:solidFill>
                        </a:rPr>
                        <a:t>46%</a:t>
                      </a:r>
                      <a:endParaRPr lang="en-US" sz="1800" dirty="0">
                        <a:solidFill>
                          <a:srgbClr val="FF0000"/>
                        </a:solidFill>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34%</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20%</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90112">
                <a:tc>
                  <a:txBody>
                    <a:bodyPr/>
                    <a:lstStyle/>
                    <a:p>
                      <a:pPr algn="l" fontAlgn="b">
                        <a:lnSpc>
                          <a:spcPts val="1600"/>
                        </a:lnSpc>
                      </a:pPr>
                      <a:r>
                        <a:rPr lang="en-US" sz="1800" b="0" i="0" u="none" strike="noStrike" dirty="0" smtClean="0">
                          <a:solidFill>
                            <a:schemeClr val="dk1"/>
                          </a:solidFill>
                          <a:effectLst/>
                          <a:latin typeface="+mn-lt"/>
                        </a:rPr>
                        <a:t>Republican</a:t>
                      </a:r>
                      <a:endParaRPr lang="en-US" sz="1800" b="0" i="0" u="none" strike="noStrike" dirty="0">
                        <a:solidFill>
                          <a:srgbClr val="000000"/>
                        </a:solidFill>
                        <a:effectLst/>
                        <a:latin typeface="+mn-lt"/>
                      </a:endParaRPr>
                    </a:p>
                  </a:txBody>
                  <a:tcPr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40%</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solidFill>
                            <a:srgbClr val="FF0000"/>
                          </a:solidFill>
                        </a:rPr>
                        <a:t>48%</a:t>
                      </a:r>
                      <a:endParaRPr lang="en-US" sz="1800" dirty="0">
                        <a:solidFill>
                          <a:srgbClr val="FF0000"/>
                        </a:solidFill>
                      </a:endParaRPr>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800" dirty="0" smtClean="0"/>
                        <a:t>12%</a:t>
                      </a:r>
                      <a:endParaRPr lang="en-US" sz="1800" dirty="0"/>
                    </a:p>
                  </a:txBody>
                  <a:tcPr marL="18288" marR="18288" marT="18288" marB="1828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8" name="TextBox 7"/>
          <p:cNvSpPr txBox="1"/>
          <p:nvPr/>
        </p:nvSpPr>
        <p:spPr>
          <a:xfrm>
            <a:off x="5709832" y="2122882"/>
            <a:ext cx="2003729" cy="442674"/>
          </a:xfrm>
          <a:prstGeom prst="roundRect">
            <a:avLst/>
          </a:prstGeom>
          <a:noFill/>
          <a:ln>
            <a:noFill/>
          </a:ln>
          <a:effectLst/>
        </p:spPr>
        <p:style>
          <a:lnRef idx="1">
            <a:schemeClr val="accent1"/>
          </a:lnRef>
          <a:fillRef idx="1001">
            <a:schemeClr val="lt1"/>
          </a:fillRef>
          <a:effectRef idx="1">
            <a:schemeClr val="accent1"/>
          </a:effectRef>
          <a:fontRef idx="minor">
            <a:schemeClr val="dk1"/>
          </a:fontRef>
        </p:style>
        <p:txBody>
          <a:bodyPr wrap="square" rtlCol="0" anchor="ctr">
            <a:spAutoFit/>
          </a:bodyPr>
          <a:lstStyle/>
          <a:p>
            <a:pPr algn="ctr"/>
            <a:r>
              <a:rPr lang="en-US" sz="2000" u="sng" dirty="0" smtClean="0"/>
              <a:t>Party ID</a:t>
            </a:r>
            <a:endParaRPr lang="en-US" sz="2000" u="sng" dirty="0"/>
          </a:p>
        </p:txBody>
      </p:sp>
    </p:spTree>
    <p:extLst>
      <p:ext uri="{BB962C8B-B14F-4D97-AF65-F5344CB8AC3E}">
        <p14:creationId xmlns:p14="http://schemas.microsoft.com/office/powerpoint/2010/main" val="530977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t>
            </a:r>
            <a:r>
              <a:rPr lang="en-US" dirty="0"/>
              <a:t>Right direction” is at its highest level since </a:t>
            </a:r>
            <a:r>
              <a:rPr lang="en-US" dirty="0" smtClean="0"/>
              <a:t>2004.</a:t>
            </a:r>
            <a:endParaRPr lang="en-US" dirty="0"/>
          </a:p>
        </p:txBody>
      </p:sp>
      <p:sp>
        <p:nvSpPr>
          <p:cNvPr id="4" name="Text Placeholder 3"/>
          <p:cNvSpPr>
            <a:spLocks noGrp="1"/>
          </p:cNvSpPr>
          <p:nvPr>
            <p:ph type="body" sz="quarter" idx="10"/>
          </p:nvPr>
        </p:nvSpPr>
        <p:spPr/>
        <p:txBody>
          <a:bodyPr/>
          <a:lstStyle/>
          <a:p>
            <a:r>
              <a:rPr lang="en-US" dirty="0" smtClean="0"/>
              <a:t>Q3. </a:t>
            </a:r>
            <a:endParaRPr lang="en-US" dirty="0"/>
          </a:p>
        </p:txBody>
      </p:sp>
      <p:graphicFrame>
        <p:nvGraphicFramePr>
          <p:cNvPr id="7" name="Chart 6"/>
          <p:cNvGraphicFramePr/>
          <p:nvPr>
            <p:extLst>
              <p:ext uri="{D42A27DB-BD31-4B8C-83A1-F6EECF244321}">
                <p14:modId xmlns:p14="http://schemas.microsoft.com/office/powerpoint/2010/main" val="1289468641"/>
              </p:ext>
            </p:extLst>
          </p:nvPr>
        </p:nvGraphicFramePr>
        <p:xfrm>
          <a:off x="276807" y="1777042"/>
          <a:ext cx="8590386" cy="447710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624178" y="985961"/>
            <a:ext cx="7895645" cy="646331"/>
          </a:xfrm>
          <a:prstGeom prst="rect">
            <a:avLst/>
          </a:prstGeom>
          <a:noFill/>
        </p:spPr>
        <p:txBody>
          <a:bodyPr wrap="square" rtlCol="0">
            <a:spAutoFit/>
          </a:bodyPr>
          <a:lstStyle>
            <a:defPPr>
              <a:defRPr lang="en-US"/>
            </a:defPPr>
            <a:lvl1pPr algn="ctr">
              <a:defRPr sz="1800" b="0" i="1">
                <a:solidFill>
                  <a:srgbClr val="00B050"/>
                </a:solidFill>
              </a:defRPr>
            </a:lvl1pPr>
          </a:lstStyle>
          <a:p>
            <a:r>
              <a:rPr lang="en-US" dirty="0">
                <a:solidFill>
                  <a:schemeClr val="tx1"/>
                </a:solidFill>
              </a:rPr>
              <a:t>Generally speaking, do you think that things in your part of Minnesota</a:t>
            </a:r>
            <a:br>
              <a:rPr lang="en-US" dirty="0">
                <a:solidFill>
                  <a:schemeClr val="tx1"/>
                </a:solidFill>
              </a:rPr>
            </a:br>
            <a:r>
              <a:rPr lang="en-US" dirty="0">
                <a:solidFill>
                  <a:schemeClr val="tx1"/>
                </a:solidFill>
              </a:rPr>
              <a:t>are on the right track or on the wrong track? </a:t>
            </a:r>
          </a:p>
        </p:txBody>
      </p:sp>
    </p:spTree>
    <p:extLst>
      <p:ext uri="{BB962C8B-B14F-4D97-AF65-F5344CB8AC3E}">
        <p14:creationId xmlns:p14="http://schemas.microsoft.com/office/powerpoint/2010/main" val="19459677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Clean Energy</a:t>
            </a:r>
            <a:endParaRPr lang="en-US" dirty="0">
              <a:solidFill>
                <a:schemeClr val="bg1"/>
              </a:solidFill>
            </a:endParaRPr>
          </a:p>
        </p:txBody>
      </p:sp>
    </p:spTree>
    <p:extLst>
      <p:ext uri="{BB962C8B-B14F-4D97-AF65-F5344CB8AC3E}">
        <p14:creationId xmlns:p14="http://schemas.microsoft.com/office/powerpoint/2010/main" val="1118711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95000"/>
              </a:lnSpc>
            </a:pPr>
            <a:r>
              <a:rPr lang="en-US" dirty="0">
                <a:cs typeface="Times New Roman" pitchFamily="18" charset="0"/>
              </a:rPr>
              <a:t>Minnesotans clearly prefer an energy </a:t>
            </a:r>
            <a:r>
              <a:rPr lang="en-US" dirty="0" smtClean="0">
                <a:cs typeface="Times New Roman" pitchFamily="18" charset="0"/>
              </a:rPr>
              <a:t>strategy</a:t>
            </a:r>
            <a:br>
              <a:rPr lang="en-US" dirty="0" smtClean="0">
                <a:cs typeface="Times New Roman" pitchFamily="18" charset="0"/>
              </a:rPr>
            </a:br>
            <a:r>
              <a:rPr lang="en-US" dirty="0" smtClean="0">
                <a:cs typeface="Times New Roman" pitchFamily="18" charset="0"/>
              </a:rPr>
              <a:t>that </a:t>
            </a:r>
            <a:r>
              <a:rPr lang="en-US" dirty="0">
                <a:cs typeface="Times New Roman" pitchFamily="18" charset="0"/>
              </a:rPr>
              <a:t>prioritizes </a:t>
            </a:r>
            <a:r>
              <a:rPr lang="en-US" dirty="0" smtClean="0">
                <a:cs typeface="Times New Roman" pitchFamily="18" charset="0"/>
              </a:rPr>
              <a:t>renewables.</a:t>
            </a:r>
            <a:endParaRPr lang="en-US" dirty="0">
              <a:cs typeface="Times New Roman" pitchFamily="18" charset="0"/>
            </a:endParaRPr>
          </a:p>
        </p:txBody>
      </p:sp>
      <p:sp>
        <p:nvSpPr>
          <p:cNvPr id="3" name="Text Placeholder 2"/>
          <p:cNvSpPr>
            <a:spLocks noGrp="1"/>
          </p:cNvSpPr>
          <p:nvPr>
            <p:ph type="body" sz="quarter" idx="10"/>
          </p:nvPr>
        </p:nvSpPr>
        <p:spPr/>
        <p:txBody>
          <a:bodyPr/>
          <a:lstStyle/>
          <a:p>
            <a:r>
              <a:rPr lang="en-US" dirty="0" smtClean="0"/>
              <a:t>17. Which </a:t>
            </a:r>
            <a:r>
              <a:rPr lang="en-US" dirty="0"/>
              <a:t>of the following do you think should be the highest priority for meeting Minnesota’s energy needs: </a:t>
            </a:r>
          </a:p>
        </p:txBody>
      </p:sp>
      <p:graphicFrame>
        <p:nvGraphicFramePr>
          <p:cNvPr id="4" name="Table 3"/>
          <p:cNvGraphicFramePr>
            <a:graphicFrameLocks noGrp="1"/>
          </p:cNvGraphicFramePr>
          <p:nvPr>
            <p:extLst>
              <p:ext uri="{D42A27DB-BD31-4B8C-83A1-F6EECF244321}">
                <p14:modId xmlns:p14="http://schemas.microsoft.com/office/powerpoint/2010/main" val="58830521"/>
              </p:ext>
            </p:extLst>
          </p:nvPr>
        </p:nvGraphicFramePr>
        <p:xfrm>
          <a:off x="270343" y="1420847"/>
          <a:ext cx="8466033" cy="4659106"/>
        </p:xfrm>
        <a:graphic>
          <a:graphicData uri="http://schemas.openxmlformats.org/drawingml/2006/table">
            <a:tbl>
              <a:tblPr firstRow="1" bandRow="1">
                <a:tableStyleId>{5940675A-B579-460E-94D1-54222C63F5DA}</a:tableStyleId>
              </a:tblPr>
              <a:tblGrid>
                <a:gridCol w="6791639"/>
                <a:gridCol w="1674394"/>
              </a:tblGrid>
              <a:tr h="881439">
                <a:tc>
                  <a:txBody>
                    <a:bodyPr/>
                    <a:lstStyle/>
                    <a:p>
                      <a:pPr algn="ctr" fontAlgn="b"/>
                      <a:r>
                        <a:rPr lang="en-US" sz="2400" b="1" i="0" u="none" strike="noStrike" dirty="0" smtClean="0">
                          <a:solidFill>
                            <a:schemeClr val="accent3"/>
                          </a:solidFill>
                          <a:effectLst/>
                          <a:latin typeface="+mn-lt"/>
                        </a:rPr>
                        <a:t>Preferred Approach to Energy</a:t>
                      </a:r>
                      <a:endParaRPr lang="en-US" sz="24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400" b="1" i="0" u="none" strike="noStrike" dirty="0" smtClean="0">
                          <a:solidFill>
                            <a:schemeClr val="accent3"/>
                          </a:solidFill>
                          <a:effectLst/>
                          <a:latin typeface="+mn-lt"/>
                        </a:rPr>
                        <a:t>% Choosing</a:t>
                      </a:r>
                      <a:endParaRPr lang="en-US" sz="2400" b="1" i="0" u="none" strike="noStrike" dirty="0">
                        <a:solidFill>
                          <a:schemeClr val="accent3"/>
                        </a:solidFill>
                        <a:effectLst/>
                        <a:latin typeface="+mn-lt"/>
                      </a:endParaRPr>
                    </a:p>
                  </a:txBody>
                  <a:tcPr marT="7620" marB="9144" anchor="ctr">
                    <a:solidFill>
                      <a:schemeClr val="accent1"/>
                    </a:solidFill>
                  </a:tcPr>
                </a:tc>
              </a:tr>
              <a:tr h="1280006">
                <a:tc>
                  <a:txBody>
                    <a:bodyPr/>
                    <a:lstStyle/>
                    <a:p>
                      <a:pPr algn="r" fontAlgn="b"/>
                      <a:r>
                        <a:rPr lang="en-US" sz="2400" b="0" i="0" u="none" strike="noStrike" dirty="0" smtClean="0">
                          <a:solidFill>
                            <a:schemeClr val="tx1"/>
                          </a:solidFill>
                          <a:effectLst/>
                          <a:latin typeface="+mn-lt"/>
                        </a:rPr>
                        <a:t>Reducing our need for oil and coal by increasing energy efficiency and expanding our use of clean, renewable</a:t>
                      </a:r>
                      <a:r>
                        <a:rPr lang="en-US" sz="2400" b="0" i="0" u="none" strike="noStrike" baseline="0" dirty="0" smtClean="0">
                          <a:solidFill>
                            <a:schemeClr val="tx1"/>
                          </a:solidFill>
                          <a:effectLst/>
                          <a:latin typeface="+mn-lt"/>
                        </a:rPr>
                        <a:t> </a:t>
                      </a:r>
                      <a:r>
                        <a:rPr lang="en-US" sz="2400" b="0" i="0" u="none" strike="noStrike" dirty="0" smtClean="0">
                          <a:solidFill>
                            <a:schemeClr val="tx1"/>
                          </a:solidFill>
                          <a:effectLst/>
                          <a:latin typeface="+mn-lt"/>
                        </a:rPr>
                        <a:t>energy that can be generated in the US</a:t>
                      </a:r>
                    </a:p>
                  </a:txBody>
                  <a:tcPr marT="7620" marB="9144" anchor="ctr"/>
                </a:tc>
                <a:tc>
                  <a:txBody>
                    <a:bodyPr/>
                    <a:lstStyle/>
                    <a:p>
                      <a:pPr algn="ctr" fontAlgn="b"/>
                      <a:r>
                        <a:rPr lang="en-US" sz="2800" b="0" i="0" u="none" strike="noStrike" dirty="0" smtClean="0">
                          <a:solidFill>
                            <a:srgbClr val="000000"/>
                          </a:solidFill>
                          <a:effectLst/>
                          <a:latin typeface="+mn-lt"/>
                        </a:rPr>
                        <a:t>67%</a:t>
                      </a:r>
                      <a:endParaRPr lang="en-US" sz="2800" b="0" i="0" u="none" strike="noStrike" dirty="0">
                        <a:solidFill>
                          <a:srgbClr val="000000"/>
                        </a:solidFill>
                        <a:effectLst/>
                        <a:latin typeface="+mn-lt"/>
                      </a:endParaRPr>
                    </a:p>
                  </a:txBody>
                  <a:tcPr marT="7620" marB="9144" anchor="ctr">
                    <a:noFill/>
                  </a:tcPr>
                </a:tc>
              </a:tr>
              <a:tr h="1416424">
                <a:tc>
                  <a:txBody>
                    <a:bodyPr/>
                    <a:lstStyle/>
                    <a:p>
                      <a:pPr algn="r" fontAlgn="b"/>
                      <a:r>
                        <a:rPr lang="en-US" sz="2400" b="0" i="0" u="none" strike="noStrike" dirty="0" smtClean="0">
                          <a:solidFill>
                            <a:schemeClr val="tx1"/>
                          </a:solidFill>
                          <a:effectLst/>
                          <a:latin typeface="+mn-lt"/>
                        </a:rPr>
                        <a:t>Drilling and digging for more oil and coal wherever we can find it in the US</a:t>
                      </a:r>
                    </a:p>
                  </a:txBody>
                  <a:tcPr marT="7620" marB="9144" anchor="ctr"/>
                </a:tc>
                <a:tc>
                  <a:txBody>
                    <a:bodyPr/>
                    <a:lstStyle/>
                    <a:p>
                      <a:pPr algn="ctr" fontAlgn="b"/>
                      <a:r>
                        <a:rPr lang="en-US" sz="2800" b="0" i="0" u="none" strike="noStrike" dirty="0" smtClean="0">
                          <a:solidFill>
                            <a:srgbClr val="000000"/>
                          </a:solidFill>
                          <a:effectLst/>
                          <a:latin typeface="+mn-lt"/>
                        </a:rPr>
                        <a:t>26%</a:t>
                      </a:r>
                      <a:endParaRPr lang="en-US" sz="2800" b="0" i="0" u="none" strike="noStrike" dirty="0">
                        <a:solidFill>
                          <a:srgbClr val="000000"/>
                        </a:solidFill>
                        <a:effectLst/>
                        <a:latin typeface="+mn-lt"/>
                      </a:endParaRPr>
                    </a:p>
                  </a:txBody>
                  <a:tcPr marT="7620" marB="9144" anchor="ctr">
                    <a:noFill/>
                  </a:tcPr>
                </a:tc>
              </a:tr>
              <a:tr h="881439">
                <a:tc>
                  <a:txBody>
                    <a:bodyPr/>
                    <a:lstStyle/>
                    <a:p>
                      <a:pPr algn="r" fontAlgn="b"/>
                      <a:r>
                        <a:rPr lang="en-US" sz="2400" b="0" i="0" u="none" strike="noStrike" dirty="0">
                          <a:solidFill>
                            <a:schemeClr val="tx1"/>
                          </a:solidFill>
                          <a:effectLst/>
                          <a:latin typeface="+mn-lt"/>
                        </a:rPr>
                        <a:t>Both/Neither/DK/NA</a:t>
                      </a:r>
                    </a:p>
                  </a:txBody>
                  <a:tcPr marT="7620" marB="9144" anchor="ctr"/>
                </a:tc>
                <a:tc>
                  <a:txBody>
                    <a:bodyPr/>
                    <a:lstStyle/>
                    <a:p>
                      <a:pPr algn="ctr" fontAlgn="b"/>
                      <a:r>
                        <a:rPr lang="en-US" sz="2800" b="0" i="0" u="none" strike="noStrike" dirty="0" smtClean="0">
                          <a:solidFill>
                            <a:srgbClr val="000000"/>
                          </a:solidFill>
                          <a:effectLst/>
                          <a:latin typeface="+mn-lt"/>
                        </a:rPr>
                        <a:t>7%</a:t>
                      </a:r>
                      <a:endParaRPr lang="en-US" sz="2800" b="0" i="0" u="none" strike="noStrike" dirty="0">
                        <a:solidFill>
                          <a:srgbClr val="000000"/>
                        </a:solidFill>
                        <a:effectLst/>
                        <a:latin typeface="+mn-lt"/>
                      </a:endParaRPr>
                    </a:p>
                  </a:txBody>
                  <a:tcPr marT="7620" marB="9144" anchor="ctr"/>
                </a:tc>
              </a:tr>
            </a:tbl>
          </a:graphicData>
        </a:graphic>
      </p:graphicFrame>
    </p:spTree>
    <p:extLst>
      <p:ext uri="{BB962C8B-B14F-4D97-AF65-F5344CB8AC3E}">
        <p14:creationId xmlns:p14="http://schemas.microsoft.com/office/powerpoint/2010/main" val="2940065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especially true among Democrats, but a plurality of Republicans also hold this opinion.</a:t>
            </a:r>
            <a:endParaRPr lang="en-US" dirty="0"/>
          </a:p>
        </p:txBody>
      </p:sp>
      <p:sp>
        <p:nvSpPr>
          <p:cNvPr id="3" name="Text Placeholder 2"/>
          <p:cNvSpPr>
            <a:spLocks noGrp="1"/>
          </p:cNvSpPr>
          <p:nvPr>
            <p:ph type="body" sz="quarter" idx="10"/>
          </p:nvPr>
        </p:nvSpPr>
        <p:spPr/>
        <p:txBody>
          <a:bodyPr/>
          <a:lstStyle/>
          <a:p>
            <a:r>
              <a:rPr lang="en-US" dirty="0" smtClean="0"/>
              <a:t>17. by Party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71948746"/>
              </p:ext>
            </p:extLst>
          </p:nvPr>
        </p:nvGraphicFramePr>
        <p:xfrm>
          <a:off x="121186" y="1603731"/>
          <a:ext cx="8923660" cy="4499615"/>
        </p:xfrm>
        <a:graphic>
          <a:graphicData uri="http://schemas.openxmlformats.org/drawingml/2006/table">
            <a:tbl>
              <a:tblPr firstRow="1" bandRow="1">
                <a:tableStyleId>{5940675A-B579-460E-94D1-54222C63F5DA}</a:tableStyleId>
              </a:tblPr>
              <a:tblGrid>
                <a:gridCol w="3966072"/>
                <a:gridCol w="1239397"/>
                <a:gridCol w="1239397"/>
                <a:gridCol w="1239397"/>
                <a:gridCol w="1239397"/>
              </a:tblGrid>
              <a:tr h="982931">
                <a:tc>
                  <a:txBody>
                    <a:bodyPr/>
                    <a:lstStyle/>
                    <a:p>
                      <a:pPr algn="ctr" fontAlgn="b"/>
                      <a:r>
                        <a:rPr lang="en-US" sz="2000" b="1" i="0" u="none" strike="noStrike" dirty="0">
                          <a:solidFill>
                            <a:schemeClr val="accent3"/>
                          </a:solidFill>
                          <a:effectLst/>
                          <a:latin typeface="+mn-lt"/>
                        </a:rPr>
                        <a:t>Statements</a:t>
                      </a: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All Voters</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Dem.</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Ind.</a:t>
                      </a:r>
                      <a:endParaRPr lang="en-US" sz="2000" b="1" i="0" u="none" strike="noStrike" dirty="0">
                        <a:solidFill>
                          <a:schemeClr val="accent3"/>
                        </a:solidFill>
                        <a:effectLst/>
                        <a:latin typeface="+mn-lt"/>
                      </a:endParaRPr>
                    </a:p>
                  </a:txBody>
                  <a:tcPr marT="7620" marB="9144" anchor="ctr">
                    <a:solidFill>
                      <a:schemeClr val="accent1"/>
                    </a:solidFill>
                  </a:tcPr>
                </a:tc>
                <a:tc>
                  <a:txBody>
                    <a:bodyPr/>
                    <a:lstStyle/>
                    <a:p>
                      <a:pPr algn="ctr" fontAlgn="b"/>
                      <a:r>
                        <a:rPr lang="en-US" sz="2000" b="1" i="0" u="none" strike="noStrike" dirty="0" smtClean="0">
                          <a:solidFill>
                            <a:schemeClr val="accent3"/>
                          </a:solidFill>
                          <a:effectLst/>
                          <a:latin typeface="+mn-lt"/>
                        </a:rPr>
                        <a:t>Rep.</a:t>
                      </a:r>
                      <a:endParaRPr lang="en-US" sz="2000" b="1" i="0" u="none" strike="noStrike" dirty="0">
                        <a:solidFill>
                          <a:schemeClr val="accent3"/>
                        </a:solidFill>
                        <a:effectLst/>
                        <a:latin typeface="+mn-lt"/>
                      </a:endParaRPr>
                    </a:p>
                  </a:txBody>
                  <a:tcPr marT="7620" marB="9144" anchor="ctr">
                    <a:solidFill>
                      <a:schemeClr val="accent1"/>
                    </a:solidFill>
                  </a:tcPr>
                </a:tc>
              </a:tr>
              <a:tr h="1427390">
                <a:tc>
                  <a:txBody>
                    <a:bodyPr/>
                    <a:lstStyle/>
                    <a:p>
                      <a:pPr algn="r" fontAlgn="b"/>
                      <a:r>
                        <a:rPr lang="en-US" sz="1800" b="0" i="0" u="none" strike="noStrike" dirty="0" smtClean="0">
                          <a:solidFill>
                            <a:schemeClr val="tx1"/>
                          </a:solidFill>
                          <a:effectLst/>
                          <a:latin typeface="+mn-lt"/>
                        </a:rPr>
                        <a:t>Reducing our need for oil and coal by increasing energy efficiency and expanding our use of clean, renewable</a:t>
                      </a:r>
                      <a:r>
                        <a:rPr lang="en-US" sz="1800" b="0" i="0" u="none" strike="noStrike" baseline="0" dirty="0" smtClean="0">
                          <a:solidFill>
                            <a:schemeClr val="tx1"/>
                          </a:solidFill>
                          <a:effectLst/>
                          <a:latin typeface="+mn-lt"/>
                        </a:rPr>
                        <a:t> </a:t>
                      </a:r>
                      <a:r>
                        <a:rPr lang="en-US" sz="1800" b="0" i="0" u="none" strike="noStrike" dirty="0" smtClean="0">
                          <a:solidFill>
                            <a:schemeClr val="tx1"/>
                          </a:solidFill>
                          <a:effectLst/>
                          <a:latin typeface="+mn-lt"/>
                        </a:rPr>
                        <a:t>energy that can be generated in the US</a:t>
                      </a:r>
                    </a:p>
                  </a:txBody>
                  <a:tcPr marT="7620" marB="9144" anchor="ctr"/>
                </a:tc>
                <a:tc>
                  <a:txBody>
                    <a:bodyPr/>
                    <a:lstStyle/>
                    <a:p>
                      <a:pPr algn="ctr" fontAlgn="b"/>
                      <a:r>
                        <a:rPr lang="en-US" sz="2400" b="1" i="0" u="none" strike="noStrike" dirty="0" smtClean="0">
                          <a:solidFill>
                            <a:srgbClr val="000000"/>
                          </a:solidFill>
                          <a:effectLst/>
                          <a:latin typeface="+mn-lt"/>
                        </a:rPr>
                        <a:t>67%</a:t>
                      </a:r>
                      <a:endParaRPr lang="en-US" sz="2400" b="1" i="0" u="none" strike="noStrike" dirty="0">
                        <a:solidFill>
                          <a:srgbClr val="00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87%</a:t>
                      </a:r>
                      <a:endParaRPr lang="en-US" sz="2400" b="1" i="0" u="none" strike="noStrike" dirty="0">
                        <a:solidFill>
                          <a:srgbClr val="FF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57%</a:t>
                      </a:r>
                      <a:endParaRPr lang="en-US" sz="2400" b="1" i="0" u="none" strike="noStrike" dirty="0">
                        <a:solidFill>
                          <a:srgbClr val="FF0000"/>
                        </a:solidFill>
                        <a:effectLst/>
                        <a:latin typeface="+mn-lt"/>
                      </a:endParaRPr>
                    </a:p>
                  </a:txBody>
                  <a:tcPr marT="7620" marB="9144" anchor="ctr">
                    <a:noFill/>
                  </a:tcPr>
                </a:tc>
                <a:tc>
                  <a:txBody>
                    <a:bodyPr/>
                    <a:lstStyle/>
                    <a:p>
                      <a:pPr algn="ctr" fontAlgn="b"/>
                      <a:r>
                        <a:rPr lang="en-US" sz="2400" b="1" i="0" u="none" strike="noStrike" dirty="0" smtClean="0">
                          <a:solidFill>
                            <a:srgbClr val="FF0000"/>
                          </a:solidFill>
                          <a:effectLst/>
                          <a:latin typeface="+mn-lt"/>
                        </a:rPr>
                        <a:t>46%</a:t>
                      </a:r>
                      <a:endParaRPr lang="en-US" sz="2400" b="1" i="0" u="none" strike="noStrike" dirty="0">
                        <a:solidFill>
                          <a:srgbClr val="FF0000"/>
                        </a:solidFill>
                        <a:effectLst/>
                        <a:latin typeface="+mn-lt"/>
                      </a:endParaRPr>
                    </a:p>
                  </a:txBody>
                  <a:tcPr marT="7620" marB="9144" anchor="ctr">
                    <a:noFill/>
                  </a:tcPr>
                </a:tc>
              </a:tr>
              <a:tr h="1106363">
                <a:tc>
                  <a:txBody>
                    <a:bodyPr/>
                    <a:lstStyle/>
                    <a:p>
                      <a:pPr algn="r" fontAlgn="b"/>
                      <a:r>
                        <a:rPr lang="en-US" sz="1800" b="0" i="0" u="none" strike="noStrike" dirty="0" smtClean="0">
                          <a:solidFill>
                            <a:schemeClr val="tx1"/>
                          </a:solidFill>
                          <a:effectLst/>
                          <a:latin typeface="+mn-lt"/>
                        </a:rPr>
                        <a:t>Drilling and digging for more oil and coal wherever </a:t>
                      </a:r>
                    </a:p>
                    <a:p>
                      <a:pPr algn="r" fontAlgn="b"/>
                      <a:r>
                        <a:rPr lang="en-US" sz="1800" b="0" i="0" u="none" strike="noStrike" dirty="0" smtClean="0">
                          <a:solidFill>
                            <a:schemeClr val="tx1"/>
                          </a:solidFill>
                          <a:effectLst/>
                          <a:latin typeface="+mn-lt"/>
                        </a:rPr>
                        <a:t>	we can find it in the US</a:t>
                      </a:r>
                    </a:p>
                  </a:txBody>
                  <a:tcPr marT="7620" marB="9144" anchor="ctr"/>
                </a:tc>
                <a:tc>
                  <a:txBody>
                    <a:bodyPr/>
                    <a:lstStyle/>
                    <a:p>
                      <a:pPr algn="ctr" fontAlgn="b"/>
                      <a:r>
                        <a:rPr lang="en-US" sz="2400" b="1" i="0" u="none" strike="noStrike" dirty="0" smtClean="0">
                          <a:solidFill>
                            <a:srgbClr val="000000"/>
                          </a:solidFill>
                          <a:effectLst/>
                          <a:latin typeface="+mn-lt"/>
                        </a:rPr>
                        <a:t>26%</a:t>
                      </a:r>
                      <a:endParaRPr lang="en-US" sz="2400" b="1"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9%</a:t>
                      </a:r>
                      <a:endParaRPr lang="en-US" sz="2400" b="0"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34%</a:t>
                      </a:r>
                      <a:endParaRPr lang="en-US" sz="2400" b="0" i="0" u="none" strike="noStrike" dirty="0">
                        <a:solidFill>
                          <a:srgbClr val="000000"/>
                        </a:solidFill>
                        <a:effectLst/>
                        <a:latin typeface="+mn-lt"/>
                      </a:endParaRPr>
                    </a:p>
                  </a:txBody>
                  <a:tcPr marT="7620" marB="9144" anchor="ctr">
                    <a:noFill/>
                  </a:tcPr>
                </a:tc>
                <a:tc>
                  <a:txBody>
                    <a:bodyPr/>
                    <a:lstStyle/>
                    <a:p>
                      <a:pPr algn="ctr" fontAlgn="b"/>
                      <a:r>
                        <a:rPr lang="en-US" sz="2400" b="0" i="0" u="none" strike="noStrike" dirty="0" smtClean="0">
                          <a:solidFill>
                            <a:srgbClr val="000000"/>
                          </a:solidFill>
                          <a:effectLst/>
                          <a:latin typeface="+mn-lt"/>
                        </a:rPr>
                        <a:t>42%</a:t>
                      </a:r>
                      <a:endParaRPr lang="en-US" sz="2400" b="0" i="0" u="none" strike="noStrike" dirty="0">
                        <a:solidFill>
                          <a:srgbClr val="000000"/>
                        </a:solidFill>
                        <a:effectLst/>
                        <a:latin typeface="+mn-lt"/>
                      </a:endParaRPr>
                    </a:p>
                  </a:txBody>
                  <a:tcPr marT="7620" marB="9144" anchor="ctr">
                    <a:noFill/>
                  </a:tcPr>
                </a:tc>
              </a:tr>
              <a:tr h="982931">
                <a:tc>
                  <a:txBody>
                    <a:bodyPr/>
                    <a:lstStyle/>
                    <a:p>
                      <a:pPr algn="r" fontAlgn="b"/>
                      <a:r>
                        <a:rPr lang="en-US" sz="1800" b="0" i="0" u="none" strike="noStrike" dirty="0">
                          <a:solidFill>
                            <a:schemeClr val="tx1"/>
                          </a:solidFill>
                          <a:effectLst/>
                          <a:latin typeface="+mn-lt"/>
                        </a:rPr>
                        <a:t>Both/Neither/DK/NA</a:t>
                      </a:r>
                    </a:p>
                  </a:txBody>
                  <a:tcPr marT="7620" marB="9144" anchor="ctr"/>
                </a:tc>
                <a:tc>
                  <a:txBody>
                    <a:bodyPr/>
                    <a:lstStyle/>
                    <a:p>
                      <a:pPr algn="ctr" fontAlgn="b"/>
                      <a:r>
                        <a:rPr lang="en-US" sz="2400" b="1" i="0" u="none" strike="noStrike" dirty="0" smtClean="0">
                          <a:solidFill>
                            <a:srgbClr val="000000"/>
                          </a:solidFill>
                          <a:effectLst/>
                          <a:latin typeface="+mn-lt"/>
                        </a:rPr>
                        <a:t>7%</a:t>
                      </a:r>
                      <a:endParaRPr lang="en-US" sz="2400" b="1"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4%</a:t>
                      </a:r>
                      <a:endParaRPr lang="en-US" sz="2400" b="0"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9%</a:t>
                      </a:r>
                      <a:endParaRPr lang="en-US" sz="2400" b="0" i="0" u="none" strike="noStrike" dirty="0">
                        <a:solidFill>
                          <a:srgbClr val="000000"/>
                        </a:solidFill>
                        <a:effectLst/>
                        <a:latin typeface="+mn-lt"/>
                      </a:endParaRPr>
                    </a:p>
                  </a:txBody>
                  <a:tcPr marT="7620" marB="9144" anchor="ctr"/>
                </a:tc>
                <a:tc>
                  <a:txBody>
                    <a:bodyPr/>
                    <a:lstStyle/>
                    <a:p>
                      <a:pPr algn="ctr" fontAlgn="b"/>
                      <a:r>
                        <a:rPr lang="en-US" sz="2400" b="0" i="0" u="none" strike="noStrike" dirty="0" smtClean="0">
                          <a:solidFill>
                            <a:srgbClr val="000000"/>
                          </a:solidFill>
                          <a:effectLst/>
                          <a:latin typeface="+mn-lt"/>
                        </a:rPr>
                        <a:t>12%</a:t>
                      </a:r>
                      <a:endParaRPr lang="en-US" sz="2400" b="0" i="0" u="none" strike="noStrike" dirty="0">
                        <a:solidFill>
                          <a:srgbClr val="000000"/>
                        </a:solidFill>
                        <a:effectLst/>
                        <a:latin typeface="+mn-lt"/>
                      </a:endParaRPr>
                    </a:p>
                  </a:txBody>
                  <a:tcPr marT="7620" marB="9144" anchor="ctr"/>
                </a:tc>
              </a:tr>
            </a:tbl>
          </a:graphicData>
        </a:graphic>
      </p:graphicFrame>
    </p:spTree>
    <p:extLst>
      <p:ext uri="{BB962C8B-B14F-4D97-AF65-F5344CB8AC3E}">
        <p14:creationId xmlns:p14="http://schemas.microsoft.com/office/powerpoint/2010/main" val="281407880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220-3590">
      <a:dk1>
        <a:srgbClr val="000000"/>
      </a:dk1>
      <a:lt1>
        <a:srgbClr val="FFFFFF"/>
      </a:lt1>
      <a:dk2>
        <a:srgbClr val="000000"/>
      </a:dk2>
      <a:lt2>
        <a:srgbClr val="FFFF66"/>
      </a:lt2>
      <a:accent1>
        <a:srgbClr val="1986B7"/>
      </a:accent1>
      <a:accent2>
        <a:srgbClr val="8BD0EF"/>
      </a:accent2>
      <a:accent3>
        <a:srgbClr val="FFFFFF"/>
      </a:accent3>
      <a:accent4>
        <a:srgbClr val="B40000"/>
      </a:accent4>
      <a:accent5>
        <a:srgbClr val="FF9999"/>
      </a:accent5>
      <a:accent6>
        <a:srgbClr val="7F7F7F"/>
      </a:accent6>
      <a:hlink>
        <a:srgbClr val="6893B9"/>
      </a:hlink>
      <a:folHlink>
        <a:srgbClr val="CBE4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FF66"/>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FFFF66"/>
        </a:lt2>
        <a:accent1>
          <a:srgbClr val="0F66C1"/>
        </a:accent1>
        <a:accent2>
          <a:srgbClr val="86B7EC"/>
        </a:accent2>
        <a:accent3>
          <a:srgbClr val="FFFFFF"/>
        </a:accent3>
        <a:accent4>
          <a:srgbClr val="000000"/>
        </a:accent4>
        <a:accent5>
          <a:srgbClr val="AAB8DD"/>
        </a:accent5>
        <a:accent6>
          <a:srgbClr val="79A6D6"/>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FFFF66"/>
        </a:lt2>
        <a:accent1>
          <a:srgbClr val="4F6128"/>
        </a:accent1>
        <a:accent2>
          <a:srgbClr val="88A44D"/>
        </a:accent2>
        <a:accent3>
          <a:srgbClr val="FFFFFF"/>
        </a:accent3>
        <a:accent4>
          <a:srgbClr val="000000"/>
        </a:accent4>
        <a:accent5>
          <a:srgbClr val="B2B7AC"/>
        </a:accent5>
        <a:accent6>
          <a:srgbClr val="7B9445"/>
        </a:accent6>
        <a:hlink>
          <a:srgbClr val="AD3D05"/>
        </a:hlink>
        <a:folHlink>
          <a:srgbClr val="F15507"/>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Default Design">
  <a:themeElements>
    <a:clrScheme name="220-3590">
      <a:dk1>
        <a:srgbClr val="000000"/>
      </a:dk1>
      <a:lt1>
        <a:srgbClr val="FFFFFF"/>
      </a:lt1>
      <a:dk2>
        <a:srgbClr val="000000"/>
      </a:dk2>
      <a:lt2>
        <a:srgbClr val="FFFF66"/>
      </a:lt2>
      <a:accent1>
        <a:srgbClr val="1986B7"/>
      </a:accent1>
      <a:accent2>
        <a:srgbClr val="8BD0EF"/>
      </a:accent2>
      <a:accent3>
        <a:srgbClr val="FFFFFF"/>
      </a:accent3>
      <a:accent4>
        <a:srgbClr val="B40000"/>
      </a:accent4>
      <a:accent5>
        <a:srgbClr val="FF9999"/>
      </a:accent5>
      <a:accent6>
        <a:srgbClr val="7F7F7F"/>
      </a:accent6>
      <a:hlink>
        <a:srgbClr val="6893B9"/>
      </a:hlink>
      <a:folHlink>
        <a:srgbClr val="CBE4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FF66"/>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FFFF66"/>
        </a:lt2>
        <a:accent1>
          <a:srgbClr val="0F66C1"/>
        </a:accent1>
        <a:accent2>
          <a:srgbClr val="86B7EC"/>
        </a:accent2>
        <a:accent3>
          <a:srgbClr val="FFFFFF"/>
        </a:accent3>
        <a:accent4>
          <a:srgbClr val="000000"/>
        </a:accent4>
        <a:accent5>
          <a:srgbClr val="AAB8DD"/>
        </a:accent5>
        <a:accent6>
          <a:srgbClr val="79A6D6"/>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FFFF66"/>
        </a:lt2>
        <a:accent1>
          <a:srgbClr val="4F6128"/>
        </a:accent1>
        <a:accent2>
          <a:srgbClr val="88A44D"/>
        </a:accent2>
        <a:accent3>
          <a:srgbClr val="FFFFFF"/>
        </a:accent3>
        <a:accent4>
          <a:srgbClr val="000000"/>
        </a:accent4>
        <a:accent5>
          <a:srgbClr val="B2B7AC"/>
        </a:accent5>
        <a:accent6>
          <a:srgbClr val="7B9445"/>
        </a:accent6>
        <a:hlink>
          <a:srgbClr val="AD3D05"/>
        </a:hlink>
        <a:folHlink>
          <a:srgbClr val="F15507"/>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efault Design">
  <a:themeElements>
    <a:clrScheme name="220-3590">
      <a:dk1>
        <a:srgbClr val="000000"/>
      </a:dk1>
      <a:lt1>
        <a:srgbClr val="FFFFFF"/>
      </a:lt1>
      <a:dk2>
        <a:srgbClr val="000000"/>
      </a:dk2>
      <a:lt2>
        <a:srgbClr val="FFFF66"/>
      </a:lt2>
      <a:accent1>
        <a:srgbClr val="1986B7"/>
      </a:accent1>
      <a:accent2>
        <a:srgbClr val="8BD0EF"/>
      </a:accent2>
      <a:accent3>
        <a:srgbClr val="FFFFFF"/>
      </a:accent3>
      <a:accent4>
        <a:srgbClr val="B40000"/>
      </a:accent4>
      <a:accent5>
        <a:srgbClr val="FF9999"/>
      </a:accent5>
      <a:accent6>
        <a:srgbClr val="7F7F7F"/>
      </a:accent6>
      <a:hlink>
        <a:srgbClr val="6893B9"/>
      </a:hlink>
      <a:folHlink>
        <a:srgbClr val="CBE4E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FFFF66"/>
        </a:lt2>
        <a:accent1>
          <a:srgbClr val="0F66C1"/>
        </a:accent1>
        <a:accent2>
          <a:srgbClr val="3788DF"/>
        </a:accent2>
        <a:accent3>
          <a:srgbClr val="FFFFFF"/>
        </a:accent3>
        <a:accent4>
          <a:srgbClr val="000000"/>
        </a:accent4>
        <a:accent5>
          <a:srgbClr val="AAB8DD"/>
        </a:accent5>
        <a:accent6>
          <a:srgbClr val="317BCA"/>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00"/>
        </a:dk2>
        <a:lt2>
          <a:srgbClr val="FFFF66"/>
        </a:lt2>
        <a:accent1>
          <a:srgbClr val="0F66C1"/>
        </a:accent1>
        <a:accent2>
          <a:srgbClr val="86B7EC"/>
        </a:accent2>
        <a:accent3>
          <a:srgbClr val="FFFFFF"/>
        </a:accent3>
        <a:accent4>
          <a:srgbClr val="000000"/>
        </a:accent4>
        <a:accent5>
          <a:srgbClr val="AAB8DD"/>
        </a:accent5>
        <a:accent6>
          <a:srgbClr val="79A6D6"/>
        </a:accent6>
        <a:hlink>
          <a:srgbClr val="A50D31"/>
        </a:hlink>
        <a:folHlink>
          <a:srgbClr val="F79DB2"/>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FFFF66"/>
        </a:lt2>
        <a:accent1>
          <a:srgbClr val="4F6128"/>
        </a:accent1>
        <a:accent2>
          <a:srgbClr val="88A44D"/>
        </a:accent2>
        <a:accent3>
          <a:srgbClr val="FFFFFF"/>
        </a:accent3>
        <a:accent4>
          <a:srgbClr val="000000"/>
        </a:accent4>
        <a:accent5>
          <a:srgbClr val="B2B7AC"/>
        </a:accent5>
        <a:accent6>
          <a:srgbClr val="7B9445"/>
        </a:accent6>
        <a:hlink>
          <a:srgbClr val="AD3D05"/>
        </a:hlink>
        <a:folHlink>
          <a:srgbClr val="F15507"/>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TEMP">
      <a:dk1>
        <a:srgbClr val="000000"/>
      </a:dk1>
      <a:lt1>
        <a:srgbClr val="FFFFFF"/>
      </a:lt1>
      <a:dk2>
        <a:srgbClr val="FFC000"/>
      </a:dk2>
      <a:lt2>
        <a:srgbClr val="5F5F5F"/>
      </a:lt2>
      <a:accent1>
        <a:srgbClr val="0040BF"/>
      </a:accent1>
      <a:accent2>
        <a:srgbClr val="8080FF"/>
      </a:accent2>
      <a:accent3>
        <a:srgbClr val="FFFFFF"/>
      </a:accent3>
      <a:accent4>
        <a:srgbClr val="FF0000"/>
      </a:accent4>
      <a:accent5>
        <a:srgbClr val="FF7979"/>
      </a:accent5>
      <a:accent6>
        <a:srgbClr val="FEFEFE"/>
      </a:accent6>
      <a:hlink>
        <a:srgbClr val="5F0224"/>
      </a:hlink>
      <a:folHlink>
        <a:srgbClr val="FCA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TEMP">
      <a:dk1>
        <a:srgbClr val="000000"/>
      </a:dk1>
      <a:lt1>
        <a:srgbClr val="FFFFFF"/>
      </a:lt1>
      <a:dk2>
        <a:srgbClr val="FFC000"/>
      </a:dk2>
      <a:lt2>
        <a:srgbClr val="5F5F5F"/>
      </a:lt2>
      <a:accent1>
        <a:srgbClr val="0040BF"/>
      </a:accent1>
      <a:accent2>
        <a:srgbClr val="8080FF"/>
      </a:accent2>
      <a:accent3>
        <a:srgbClr val="FFFFFF"/>
      </a:accent3>
      <a:accent4>
        <a:srgbClr val="FF0000"/>
      </a:accent4>
      <a:accent5>
        <a:srgbClr val="FF7979"/>
      </a:accent5>
      <a:accent6>
        <a:srgbClr val="FEFEFE"/>
      </a:accent6>
      <a:hlink>
        <a:srgbClr val="5F0224"/>
      </a:hlink>
      <a:folHlink>
        <a:srgbClr val="FCA2C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Default Design">
  <a:themeElements>
    <a:clrScheme name="">
      <a:dk1>
        <a:srgbClr val="000000"/>
      </a:dk1>
      <a:lt1>
        <a:srgbClr val="FFFFFF"/>
      </a:lt1>
      <a:dk2>
        <a:srgbClr val="000000"/>
      </a:dk2>
      <a:lt2>
        <a:srgbClr val="FFCC68"/>
      </a:lt2>
      <a:accent1>
        <a:srgbClr val="027202"/>
      </a:accent1>
      <a:accent2>
        <a:srgbClr val="B3D481"/>
      </a:accent2>
      <a:accent3>
        <a:srgbClr val="FFFFFF"/>
      </a:accent3>
      <a:accent4>
        <a:srgbClr val="000000"/>
      </a:accent4>
      <a:accent5>
        <a:srgbClr val="AABCAA"/>
      </a:accent5>
      <a:accent6>
        <a:srgbClr val="A2C074"/>
      </a:accent6>
      <a:hlink>
        <a:srgbClr val="FFD9D9"/>
      </a:hlink>
      <a:folHlink>
        <a:srgbClr val="971F36"/>
      </a:folHlink>
    </a:clrScheme>
    <a:fontScheme name="FM3 - SET-UP 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005000"/>
        </a:lt1>
        <a:dk2>
          <a:srgbClr val="000000"/>
        </a:dk2>
        <a:lt2>
          <a:srgbClr val="808080"/>
        </a:lt2>
        <a:accent1>
          <a:srgbClr val="003399"/>
        </a:accent1>
        <a:accent2>
          <a:srgbClr val="7DA8FF"/>
        </a:accent2>
        <a:accent3>
          <a:srgbClr val="AAB3AA"/>
        </a:accent3>
        <a:accent4>
          <a:srgbClr val="000000"/>
        </a:accent4>
        <a:accent5>
          <a:srgbClr val="AAADCA"/>
        </a:accent5>
        <a:accent6>
          <a:srgbClr val="7198E7"/>
        </a:accent6>
        <a:hlink>
          <a:srgbClr val="FFCDCD"/>
        </a:hlink>
        <a:folHlink>
          <a:srgbClr val="B400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Default Design">
  <a:themeElements>
    <a:clrScheme name="">
      <a:dk1>
        <a:srgbClr val="000000"/>
      </a:dk1>
      <a:lt1>
        <a:srgbClr val="FFFFFF"/>
      </a:lt1>
      <a:dk2>
        <a:srgbClr val="000000"/>
      </a:dk2>
      <a:lt2>
        <a:srgbClr val="FFCC68"/>
      </a:lt2>
      <a:accent1>
        <a:srgbClr val="027202"/>
      </a:accent1>
      <a:accent2>
        <a:srgbClr val="B3D481"/>
      </a:accent2>
      <a:accent3>
        <a:srgbClr val="FFFFFF"/>
      </a:accent3>
      <a:accent4>
        <a:srgbClr val="000000"/>
      </a:accent4>
      <a:accent5>
        <a:srgbClr val="AABCAA"/>
      </a:accent5>
      <a:accent6>
        <a:srgbClr val="A2C074"/>
      </a:accent6>
      <a:hlink>
        <a:srgbClr val="FFD9D9"/>
      </a:hlink>
      <a:folHlink>
        <a:srgbClr val="971F36"/>
      </a:folHlink>
    </a:clrScheme>
    <a:fontScheme name="FM3 - SET-UP 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005000"/>
        </a:lt1>
        <a:dk2>
          <a:srgbClr val="000000"/>
        </a:dk2>
        <a:lt2>
          <a:srgbClr val="808080"/>
        </a:lt2>
        <a:accent1>
          <a:srgbClr val="003399"/>
        </a:accent1>
        <a:accent2>
          <a:srgbClr val="7DA8FF"/>
        </a:accent2>
        <a:accent3>
          <a:srgbClr val="AAB3AA"/>
        </a:accent3>
        <a:accent4>
          <a:srgbClr val="000000"/>
        </a:accent4>
        <a:accent5>
          <a:srgbClr val="AAADCA"/>
        </a:accent5>
        <a:accent6>
          <a:srgbClr val="7198E7"/>
        </a:accent6>
        <a:hlink>
          <a:srgbClr val="FFCDCD"/>
        </a:hlink>
        <a:folHlink>
          <a:srgbClr val="B400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Default Design">
  <a:themeElements>
    <a:clrScheme name="">
      <a:dk1>
        <a:srgbClr val="000000"/>
      </a:dk1>
      <a:lt1>
        <a:srgbClr val="FFFFFF"/>
      </a:lt1>
      <a:dk2>
        <a:srgbClr val="000000"/>
      </a:dk2>
      <a:lt2>
        <a:srgbClr val="FFCC68"/>
      </a:lt2>
      <a:accent1>
        <a:srgbClr val="027202"/>
      </a:accent1>
      <a:accent2>
        <a:srgbClr val="B3D481"/>
      </a:accent2>
      <a:accent3>
        <a:srgbClr val="FFFFFF"/>
      </a:accent3>
      <a:accent4>
        <a:srgbClr val="000000"/>
      </a:accent4>
      <a:accent5>
        <a:srgbClr val="AABCAA"/>
      </a:accent5>
      <a:accent6>
        <a:srgbClr val="A2C074"/>
      </a:accent6>
      <a:hlink>
        <a:srgbClr val="FFD9D9"/>
      </a:hlink>
      <a:folHlink>
        <a:srgbClr val="971F36"/>
      </a:folHlink>
    </a:clrScheme>
    <a:fontScheme name="FM3 - SET-UP 1">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rgbClr val="1E2B6D"/>
        </a:solidFill>
        <a:ln w="635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006600"/>
        </a:lt1>
        <a:dk2>
          <a:srgbClr val="000000"/>
        </a:dk2>
        <a:lt2>
          <a:srgbClr val="808080"/>
        </a:lt2>
        <a:accent1>
          <a:srgbClr val="006600"/>
        </a:accent1>
        <a:accent2>
          <a:srgbClr val="FF0000"/>
        </a:accent2>
        <a:accent3>
          <a:srgbClr val="AAB8AA"/>
        </a:accent3>
        <a:accent4>
          <a:srgbClr val="000000"/>
        </a:accent4>
        <a:accent5>
          <a:srgbClr val="AAB8AA"/>
        </a:accent5>
        <a:accent6>
          <a:srgbClr val="E70000"/>
        </a:accent6>
        <a:hlink>
          <a:srgbClr val="FFFFCC"/>
        </a:hlink>
        <a:folHlink>
          <a:srgbClr val="FFF3F9"/>
        </a:folHlink>
      </a:clrScheme>
      <a:clrMap bg1="lt1" tx1="dk1" bg2="lt2" tx2="dk2" accent1="accent1" accent2="accent2" accent3="accent3" accent4="accent4" accent5="accent5" accent6="accent6" hlink="hlink" folHlink="folHlink"/>
    </a:extraClrScheme>
    <a:extraClrScheme>
      <a:clrScheme name="Default Design 9">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F3F9"/>
        </a:hlink>
        <a:folHlink>
          <a:srgbClr val="FF0000"/>
        </a:folHlink>
      </a:clrScheme>
      <a:clrMap bg1="lt1" tx1="dk1" bg2="lt2" tx2="dk2" accent1="accent1" accent2="accent2" accent3="accent3" accent4="accent4" accent5="accent5" accent6="accent6" hlink="hlink" folHlink="folHlink"/>
    </a:extraClrScheme>
    <a:extraClrScheme>
      <a:clrScheme name="Default Design 10">
        <a:dk1>
          <a:srgbClr val="000000"/>
        </a:dk1>
        <a:lt1>
          <a:srgbClr val="006600"/>
        </a:lt1>
        <a:dk2>
          <a:srgbClr val="000000"/>
        </a:dk2>
        <a:lt2>
          <a:srgbClr val="808080"/>
        </a:lt2>
        <a:accent1>
          <a:srgbClr val="006500"/>
        </a:accent1>
        <a:accent2>
          <a:srgbClr val="CCFFCD"/>
        </a:accent2>
        <a:accent3>
          <a:srgbClr val="AAB8AA"/>
        </a:accent3>
        <a:accent4>
          <a:srgbClr val="000000"/>
        </a:accent4>
        <a:accent5>
          <a:srgbClr val="AAB8AA"/>
        </a:accent5>
        <a:accent6>
          <a:srgbClr val="B9E7BA"/>
        </a:accent6>
        <a:hlink>
          <a:srgbClr val="FFE7E7"/>
        </a:hlink>
        <a:folHlink>
          <a:srgbClr val="FF0000"/>
        </a:folHlink>
      </a:clrScheme>
      <a:clrMap bg1="lt1" tx1="dk1" bg2="lt2" tx2="dk2" accent1="accent1" accent2="accent2" accent3="accent3" accent4="accent4" accent5="accent5" accent6="accent6" hlink="hlink" folHlink="folHlink"/>
    </a:extraClrScheme>
    <a:extraClrScheme>
      <a:clrScheme name="Default Design 11">
        <a:dk1>
          <a:srgbClr val="000000"/>
        </a:dk1>
        <a:lt1>
          <a:srgbClr val="005000"/>
        </a:lt1>
        <a:dk2>
          <a:srgbClr val="000000"/>
        </a:dk2>
        <a:lt2>
          <a:srgbClr val="808080"/>
        </a:lt2>
        <a:accent1>
          <a:srgbClr val="003399"/>
        </a:accent1>
        <a:accent2>
          <a:srgbClr val="7DA8FF"/>
        </a:accent2>
        <a:accent3>
          <a:srgbClr val="AAB3AA"/>
        </a:accent3>
        <a:accent4>
          <a:srgbClr val="000000"/>
        </a:accent4>
        <a:accent5>
          <a:srgbClr val="AAADCA"/>
        </a:accent5>
        <a:accent6>
          <a:srgbClr val="7198E7"/>
        </a:accent6>
        <a:hlink>
          <a:srgbClr val="FFCDCD"/>
        </a:hlink>
        <a:folHlink>
          <a:srgbClr val="B40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26206</TotalTime>
  <Words>2721</Words>
  <Application>Microsoft Office PowerPoint</Application>
  <PresentationFormat>Letter Paper (8.5x11 in)</PresentationFormat>
  <Paragraphs>467</Paragraphs>
  <Slides>35</Slides>
  <Notes>10</Notes>
  <HiddenSlides>0</HiddenSlides>
  <MMClips>0</MMClips>
  <ScaleCrop>false</ScaleCrop>
  <HeadingPairs>
    <vt:vector size="6" baseType="variant">
      <vt:variant>
        <vt:lpstr>Theme</vt:lpstr>
      </vt:variant>
      <vt:variant>
        <vt:i4>11</vt:i4>
      </vt:variant>
      <vt:variant>
        <vt:lpstr>Embedded OLE Servers</vt:lpstr>
      </vt:variant>
      <vt:variant>
        <vt:i4>2</vt:i4>
      </vt:variant>
      <vt:variant>
        <vt:lpstr>Slide Titles</vt:lpstr>
      </vt:variant>
      <vt:variant>
        <vt:i4>35</vt:i4>
      </vt:variant>
    </vt:vector>
  </HeadingPairs>
  <TitlesOfParts>
    <vt:vector size="48" baseType="lpstr">
      <vt:lpstr>Default Design</vt:lpstr>
      <vt:lpstr>5_Custom Design</vt:lpstr>
      <vt:lpstr>4_Custom Design</vt:lpstr>
      <vt:lpstr>1_Default Design</vt:lpstr>
      <vt:lpstr>3_Custom Design</vt:lpstr>
      <vt:lpstr>7_Custom Design</vt:lpstr>
      <vt:lpstr>2_Default Design</vt:lpstr>
      <vt:lpstr>3_Default Design</vt:lpstr>
      <vt:lpstr>4_Default Design</vt:lpstr>
      <vt:lpstr>5_Default Design</vt:lpstr>
      <vt:lpstr>6_Default Design</vt:lpstr>
      <vt:lpstr>Microsoft Excel 97-2003 Worksheet</vt:lpstr>
      <vt:lpstr>Chart</vt:lpstr>
      <vt:lpstr>PowerPoint Presentation</vt:lpstr>
      <vt:lpstr>Methodology</vt:lpstr>
      <vt:lpstr>Regional Definitions</vt:lpstr>
      <vt:lpstr>The Political Context</vt:lpstr>
      <vt:lpstr>The outlook in Minnesota continues to improve.</vt:lpstr>
      <vt:lpstr>“Right direction” is at its highest level since 2004.</vt:lpstr>
      <vt:lpstr>Clean Energy</vt:lpstr>
      <vt:lpstr>Minnesotans clearly prefer an energy strategy that prioritizes renewables.</vt:lpstr>
      <vt:lpstr>This is especially true among Democrats, but a plurality of Republicans also hold this opinion.</vt:lpstr>
      <vt:lpstr>A preference for more use of renewables is shared across all regions of the state.</vt:lpstr>
      <vt:lpstr>Support for a wide range of proposals to promote clean energy and energy efficiency has been remarkably stable.</vt:lpstr>
      <vt:lpstr>We saw last spring that majorities support increased use of wind and solar.</vt:lpstr>
      <vt:lpstr>More than seven in ten voters back a 10 percent solar requirement.</vt:lpstr>
      <vt:lpstr>Democrats, Independents and Republicans support a 10 percent solar requirement…</vt:lpstr>
      <vt:lpstr>…as do at least two-thirds of voters in every part of the state.</vt:lpstr>
      <vt:lpstr>PowerPoint Presentation</vt:lpstr>
      <vt:lpstr>PowerPoint Presentation</vt:lpstr>
      <vt:lpstr>Clarifying the monthly cost impact of the requirement has no impact on support.</vt:lpstr>
      <vt:lpstr>Research last year also showed that voters believe increasing the use of renewable energy and energy efficiency projects will create new jobs. </vt:lpstr>
      <vt:lpstr>PowerPoint Presentation</vt:lpstr>
      <vt:lpstr>Conservation Funding and Defense</vt:lpstr>
      <vt:lpstr>Two-thirds of voters believe that environmental laws should be toughened or better-enforced.</vt:lpstr>
      <vt:lpstr>Seven in ten voters also express concern about rollbacks of laws to protect the environment.</vt:lpstr>
      <vt:lpstr>Introduction of Proposal to  Shift Amendment Funding</vt:lpstr>
      <vt:lpstr>As we have seen in prior years, seven in ten voters resolutely support using the amendment to enhance conservation funding.</vt:lpstr>
      <vt:lpstr>Nearly nine in ten voters would prefer to see amendment dollars allocated by need, rather than by population.</vt:lpstr>
      <vt:lpstr>That sentiment holds equally true in both urban and rural areas.</vt:lpstr>
      <vt:lpstr>Clean Water</vt:lpstr>
      <vt:lpstr>Prior to a series of policy questions, survey respondents were given some background on the current state of water pollution in Minnesota.</vt:lpstr>
      <vt:lpstr>Voters strongly believe that water quality funding should be focused on the most effective projects…</vt:lpstr>
      <vt:lpstr>Support for sulfide mining has dropped dramatically since last year.</vt:lpstr>
      <vt:lpstr>There has been a steady decline in support for sulfide mining since 2009.</vt:lpstr>
      <vt:lpstr>The same pattern is evident when we narrow our focus to “strong” supporters and opponents.</vt:lpstr>
      <vt:lpstr>Voters continue to back various restrictions on sulfide mining.</vt:lpstr>
      <vt:lpstr>PowerPoint Presentation</vt:lpstr>
    </vt:vector>
  </TitlesOfParts>
  <Company>FM3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L4FM3</dc:creator>
  <cp:lastModifiedBy>Steve Morse</cp:lastModifiedBy>
  <cp:revision>3568</cp:revision>
  <cp:lastPrinted>2013-01-19T00:32:15Z</cp:lastPrinted>
  <dcterms:created xsi:type="dcterms:W3CDTF">2010-01-14T17:57:17Z</dcterms:created>
  <dcterms:modified xsi:type="dcterms:W3CDTF">2013-03-13T15:34:44Z</dcterms:modified>
</cp:coreProperties>
</file>